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1134" r:id="rId5"/>
    <p:sldId id="285" r:id="rId6"/>
    <p:sldId id="310" r:id="rId7"/>
    <p:sldId id="282" r:id="rId8"/>
    <p:sldId id="338" r:id="rId9"/>
    <p:sldId id="333" r:id="rId10"/>
    <p:sldId id="334" r:id="rId11"/>
    <p:sldId id="329" r:id="rId12"/>
    <p:sldId id="327" r:id="rId13"/>
    <p:sldId id="326" r:id="rId14"/>
    <p:sldId id="658" r:id="rId15"/>
    <p:sldId id="657" r:id="rId16"/>
    <p:sldId id="312" r:id="rId17"/>
    <p:sldId id="313" r:id="rId18"/>
    <p:sldId id="314" r:id="rId19"/>
    <p:sldId id="311" r:id="rId20"/>
    <p:sldId id="315" r:id="rId21"/>
    <p:sldId id="316" r:id="rId22"/>
    <p:sldId id="337"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132E9-A36B-9E01-89A6-D7C686DBFA53}" name="Martinez, Sonya, ECECD" initials="MSE" userId="S::Sonya.Martinez@state.nm.us::e6b95576-380d-47ff-b4cf-e474876bf9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961"/>
    <a:srgbClr val="B12524"/>
    <a:srgbClr val="229787"/>
    <a:srgbClr val="E48126"/>
    <a:srgbClr val="4FC2C0"/>
    <a:srgbClr val="178A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E96BE-EF0F-44AD-AB8C-8BCEB839B145}" v="1" dt="2022-03-10T19:22:07.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1"/>
    <p:restoredTop sz="94291" autoAdjust="0"/>
  </p:normalViewPr>
  <p:slideViewPr>
    <p:cSldViewPr snapToGrid="0" snapToObjects="1">
      <p:cViewPr varScale="1">
        <p:scale>
          <a:sx n="112" d="100"/>
          <a:sy n="112" d="100"/>
        </p:scale>
        <p:origin x="31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Sonya, ECECD" userId="e6b95576-380d-47ff-b4cf-e474876bf9c9" providerId="ADAL" clId="{F4452E33-698A-48CB-9D07-5E0619E7EC95}"/>
    <pc:docChg chg="modSld">
      <pc:chgData name="Martinez, Sonya, ECECD" userId="e6b95576-380d-47ff-b4cf-e474876bf9c9" providerId="ADAL" clId="{F4452E33-698A-48CB-9D07-5E0619E7EC95}" dt="2022-03-08T22:42:09.531" v="2" actId="207"/>
      <pc:docMkLst>
        <pc:docMk/>
      </pc:docMkLst>
      <pc:sldChg chg="modSp mod">
        <pc:chgData name="Martinez, Sonya, ECECD" userId="e6b95576-380d-47ff-b4cf-e474876bf9c9" providerId="ADAL" clId="{F4452E33-698A-48CB-9D07-5E0619E7EC95}" dt="2022-03-08T22:42:09.531" v="2" actId="207"/>
        <pc:sldMkLst>
          <pc:docMk/>
          <pc:sldMk cId="3760255152" sldId="329"/>
        </pc:sldMkLst>
        <pc:spChg chg="mod">
          <ac:chgData name="Martinez, Sonya, ECECD" userId="e6b95576-380d-47ff-b4cf-e474876bf9c9" providerId="ADAL" clId="{F4452E33-698A-48CB-9D07-5E0619E7EC95}" dt="2022-03-08T22:42:09.531" v="2" actId="207"/>
          <ac:spMkLst>
            <pc:docMk/>
            <pc:sldMk cId="3760255152" sldId="329"/>
            <ac:spMk id="4" creationId="{E44F0C1B-6672-47EF-A619-B643C898AB58}"/>
          </ac:spMkLst>
        </pc:spChg>
      </pc:sldChg>
    </pc:docChg>
  </pc:docChgLst>
  <pc:docChgLst>
    <pc:chgData name="Perea, Emiliano, ECECD" userId="S::emiliano.perea@state.nm.us::200cb504-3628-4732-84cc-e05887fd81d3" providerId="AD" clId="Web-{78B005D6-FAF4-FEFA-F49E-6F7621FB96EC}"/>
    <pc:docChg chg="modSld">
      <pc:chgData name="Perea, Emiliano, ECECD" userId="S::emiliano.perea@state.nm.us::200cb504-3628-4732-84cc-e05887fd81d3" providerId="AD" clId="Web-{78B005D6-FAF4-FEFA-F49E-6F7621FB96EC}" dt="2022-03-09T17:41:41.132" v="11"/>
      <pc:docMkLst>
        <pc:docMk/>
      </pc:docMkLst>
      <pc:sldChg chg="addSp delSp modSp">
        <pc:chgData name="Perea, Emiliano, ECECD" userId="S::emiliano.perea@state.nm.us::200cb504-3628-4732-84cc-e05887fd81d3" providerId="AD" clId="Web-{78B005D6-FAF4-FEFA-F49E-6F7621FB96EC}" dt="2022-03-09T17:41:41.132" v="11"/>
        <pc:sldMkLst>
          <pc:docMk/>
          <pc:sldMk cId="361564085" sldId="658"/>
        </pc:sldMkLst>
        <pc:picChg chg="mod">
          <ac:chgData name="Perea, Emiliano, ECECD" userId="S::emiliano.perea@state.nm.us::200cb504-3628-4732-84cc-e05887fd81d3" providerId="AD" clId="Web-{78B005D6-FAF4-FEFA-F49E-6F7621FB96EC}" dt="2022-03-09T17:40:34.100" v="0" actId="1076"/>
          <ac:picMkLst>
            <pc:docMk/>
            <pc:sldMk cId="361564085" sldId="658"/>
            <ac:picMk id="2" creationId="{FB6F2934-3598-4702-8273-D6BAAFCEA8BF}"/>
          </ac:picMkLst>
        </pc:picChg>
        <pc:inkChg chg="add del">
          <ac:chgData name="Perea, Emiliano, ECECD" userId="S::emiliano.perea@state.nm.us::200cb504-3628-4732-84cc-e05887fd81d3" providerId="AD" clId="Web-{78B005D6-FAF4-FEFA-F49E-6F7621FB96EC}" dt="2022-03-09T17:41:14.928" v="6"/>
          <ac:inkMkLst>
            <pc:docMk/>
            <pc:sldMk cId="361564085" sldId="658"/>
            <ac:inkMk id="4" creationId="{44C5DA83-85D9-4545-A279-B1CC2817EF1D}"/>
          </ac:inkMkLst>
        </pc:inkChg>
        <pc:inkChg chg="add del">
          <ac:chgData name="Perea, Emiliano, ECECD" userId="S::emiliano.perea@state.nm.us::200cb504-3628-4732-84cc-e05887fd81d3" providerId="AD" clId="Web-{78B005D6-FAF4-FEFA-F49E-6F7621FB96EC}" dt="2022-03-09T17:41:06.694" v="5"/>
          <ac:inkMkLst>
            <pc:docMk/>
            <pc:sldMk cId="361564085" sldId="658"/>
            <ac:inkMk id="5" creationId="{E0A941F2-3208-44E7-85E7-E242D613318A}"/>
          </ac:inkMkLst>
        </pc:inkChg>
        <pc:inkChg chg="add del">
          <ac:chgData name="Perea, Emiliano, ECECD" userId="S::emiliano.perea@state.nm.us::200cb504-3628-4732-84cc-e05887fd81d3" providerId="AD" clId="Web-{78B005D6-FAF4-FEFA-F49E-6F7621FB96EC}" dt="2022-03-09T17:41:02.897" v="4"/>
          <ac:inkMkLst>
            <pc:docMk/>
            <pc:sldMk cId="361564085" sldId="658"/>
            <ac:inkMk id="6" creationId="{D1112DBA-EF81-4215-939D-30F4C2DCE5C9}"/>
          </ac:inkMkLst>
        </pc:inkChg>
        <pc:inkChg chg="add">
          <ac:chgData name="Perea, Emiliano, ECECD" userId="S::emiliano.perea@state.nm.us::200cb504-3628-4732-84cc-e05887fd81d3" providerId="AD" clId="Web-{78B005D6-FAF4-FEFA-F49E-6F7621FB96EC}" dt="2022-03-09T17:41:17.772" v="7"/>
          <ac:inkMkLst>
            <pc:docMk/>
            <pc:sldMk cId="361564085" sldId="658"/>
            <ac:inkMk id="7" creationId="{E2929C74-6D04-4C55-82CC-89F706C8AEA1}"/>
          </ac:inkMkLst>
        </pc:inkChg>
        <pc:inkChg chg="add">
          <ac:chgData name="Perea, Emiliano, ECECD" userId="S::emiliano.perea@state.nm.us::200cb504-3628-4732-84cc-e05887fd81d3" providerId="AD" clId="Web-{78B005D6-FAF4-FEFA-F49E-6F7621FB96EC}" dt="2022-03-09T17:41:18.944" v="8"/>
          <ac:inkMkLst>
            <pc:docMk/>
            <pc:sldMk cId="361564085" sldId="658"/>
            <ac:inkMk id="8" creationId="{13328B89-BE75-42E6-A497-3D0D3A12A399}"/>
          </ac:inkMkLst>
        </pc:inkChg>
        <pc:inkChg chg="add">
          <ac:chgData name="Perea, Emiliano, ECECD" userId="S::emiliano.perea@state.nm.us::200cb504-3628-4732-84cc-e05887fd81d3" providerId="AD" clId="Web-{78B005D6-FAF4-FEFA-F49E-6F7621FB96EC}" dt="2022-03-09T17:41:32.069" v="9"/>
          <ac:inkMkLst>
            <pc:docMk/>
            <pc:sldMk cId="361564085" sldId="658"/>
            <ac:inkMk id="9" creationId="{6BA11AC9-6429-4302-AAFD-A28510FF95C4}"/>
          </ac:inkMkLst>
        </pc:inkChg>
        <pc:inkChg chg="add">
          <ac:chgData name="Perea, Emiliano, ECECD" userId="S::emiliano.perea@state.nm.us::200cb504-3628-4732-84cc-e05887fd81d3" providerId="AD" clId="Web-{78B005D6-FAF4-FEFA-F49E-6F7621FB96EC}" dt="2022-03-09T17:41:34.272" v="10"/>
          <ac:inkMkLst>
            <pc:docMk/>
            <pc:sldMk cId="361564085" sldId="658"/>
            <ac:inkMk id="10" creationId="{AC345364-D090-4960-8F74-D6FABB706650}"/>
          </ac:inkMkLst>
        </pc:inkChg>
        <pc:inkChg chg="add">
          <ac:chgData name="Perea, Emiliano, ECECD" userId="S::emiliano.perea@state.nm.us::200cb504-3628-4732-84cc-e05887fd81d3" providerId="AD" clId="Web-{78B005D6-FAF4-FEFA-F49E-6F7621FB96EC}" dt="2022-03-09T17:41:41.132" v="11"/>
          <ac:inkMkLst>
            <pc:docMk/>
            <pc:sldMk cId="361564085" sldId="658"/>
            <ac:inkMk id="11" creationId="{B8433CFF-3075-4EF9-BD0B-C1F917954EC0}"/>
          </ac:inkMkLst>
        </pc:inkChg>
      </pc:sldChg>
    </pc:docChg>
  </pc:docChgLst>
  <pc:docChgLst>
    <pc:chgData name="Candelaria, Debra, ECECD" userId="43f00133-0acb-495b-b374-7ee5039cc8a4" providerId="ADAL" clId="{72EE96BE-EF0F-44AD-AB8C-8BCEB839B145}"/>
    <pc:docChg chg="modSld modNotesMaster">
      <pc:chgData name="Candelaria, Debra, ECECD" userId="43f00133-0acb-495b-b374-7ee5039cc8a4" providerId="ADAL" clId="{72EE96BE-EF0F-44AD-AB8C-8BCEB839B145}" dt="2022-03-10T19:45:36.304" v="12" actId="20577"/>
      <pc:docMkLst>
        <pc:docMk/>
      </pc:docMkLst>
      <pc:sldChg chg="modSp mod">
        <pc:chgData name="Candelaria, Debra, ECECD" userId="43f00133-0acb-495b-b374-7ee5039cc8a4" providerId="ADAL" clId="{72EE96BE-EF0F-44AD-AB8C-8BCEB839B145}" dt="2022-03-10T19:45:36.304" v="12" actId="20577"/>
        <pc:sldMkLst>
          <pc:docMk/>
          <pc:sldMk cId="3760255152" sldId="329"/>
        </pc:sldMkLst>
        <pc:spChg chg="mod">
          <ac:chgData name="Candelaria, Debra, ECECD" userId="43f00133-0acb-495b-b374-7ee5039cc8a4" providerId="ADAL" clId="{72EE96BE-EF0F-44AD-AB8C-8BCEB839B145}" dt="2022-03-10T19:45:31.472" v="6" actId="20577"/>
          <ac:spMkLst>
            <pc:docMk/>
            <pc:sldMk cId="3760255152" sldId="329"/>
            <ac:spMk id="4" creationId="{E44F0C1B-6672-47EF-A619-B643C898AB58}"/>
          </ac:spMkLst>
        </pc:spChg>
        <pc:spChg chg="mod">
          <ac:chgData name="Candelaria, Debra, ECECD" userId="43f00133-0acb-495b-b374-7ee5039cc8a4" providerId="ADAL" clId="{72EE96BE-EF0F-44AD-AB8C-8BCEB839B145}" dt="2022-03-10T19:45:36.304" v="12" actId="20577"/>
          <ac:spMkLst>
            <pc:docMk/>
            <pc:sldMk cId="3760255152" sldId="329"/>
            <ac:spMk id="6" creationId="{A76FD9C5-5D14-411D-9DDA-30868231C9B4}"/>
          </ac:spMkLst>
        </pc:spChg>
      </pc:sldChg>
    </pc:docChg>
  </pc:docChgLst>
  <pc:docChgLst>
    <pc:chgData name="Martinez, Sonya, ECECD" userId="S::sonya.martinez@state.nm.us::e6b95576-380d-47ff-b4cf-e474876bf9c9" providerId="AD" clId="Web-{E22E3E9C-2F01-6826-D52D-2BB62D6931A0}"/>
    <pc:docChg chg="modSld">
      <pc:chgData name="Martinez, Sonya, ECECD" userId="S::sonya.martinez@state.nm.us::e6b95576-380d-47ff-b4cf-e474876bf9c9" providerId="AD" clId="Web-{E22E3E9C-2F01-6826-D52D-2BB62D6931A0}" dt="2022-03-09T16:38:28.075" v="12" actId="1076"/>
      <pc:docMkLst>
        <pc:docMk/>
      </pc:docMkLst>
      <pc:sldChg chg="modSp">
        <pc:chgData name="Martinez, Sonya, ECECD" userId="S::sonya.martinez@state.nm.us::e6b95576-380d-47ff-b4cf-e474876bf9c9" providerId="AD" clId="Web-{E22E3E9C-2F01-6826-D52D-2BB62D6931A0}" dt="2022-03-09T16:38:06.372" v="7" actId="14100"/>
        <pc:sldMkLst>
          <pc:docMk/>
          <pc:sldMk cId="619075440" sldId="314"/>
        </pc:sldMkLst>
        <pc:picChg chg="mod">
          <ac:chgData name="Martinez, Sonya, ECECD" userId="S::sonya.martinez@state.nm.us::e6b95576-380d-47ff-b4cf-e474876bf9c9" providerId="AD" clId="Web-{E22E3E9C-2F01-6826-D52D-2BB62D6931A0}" dt="2022-03-09T16:38:06.372" v="7" actId="14100"/>
          <ac:picMkLst>
            <pc:docMk/>
            <pc:sldMk cId="619075440" sldId="314"/>
            <ac:picMk id="6" creationId="{00000000-0000-0000-0000-000000000000}"/>
          </ac:picMkLst>
        </pc:picChg>
      </pc:sldChg>
      <pc:sldChg chg="modSp">
        <pc:chgData name="Martinez, Sonya, ECECD" userId="S::sonya.martinez@state.nm.us::e6b95576-380d-47ff-b4cf-e474876bf9c9" providerId="AD" clId="Web-{E22E3E9C-2F01-6826-D52D-2BB62D6931A0}" dt="2022-03-09T16:38:28.075" v="12" actId="1076"/>
        <pc:sldMkLst>
          <pc:docMk/>
          <pc:sldMk cId="1709644849" sldId="316"/>
        </pc:sldMkLst>
        <pc:picChg chg="mod">
          <ac:chgData name="Martinez, Sonya, ECECD" userId="S::sonya.martinez@state.nm.us::e6b95576-380d-47ff-b4cf-e474876bf9c9" providerId="AD" clId="Web-{E22E3E9C-2F01-6826-D52D-2BB62D6931A0}" dt="2022-03-09T16:38:22.731" v="10" actId="14100"/>
          <ac:picMkLst>
            <pc:docMk/>
            <pc:sldMk cId="1709644849" sldId="316"/>
            <ac:picMk id="6" creationId="{00000000-0000-0000-0000-000000000000}"/>
          </ac:picMkLst>
        </pc:picChg>
        <pc:picChg chg="mod">
          <ac:chgData name="Martinez, Sonya, ECECD" userId="S::sonya.martinez@state.nm.us::e6b95576-380d-47ff-b4cf-e474876bf9c9" providerId="AD" clId="Web-{E22E3E9C-2F01-6826-D52D-2BB62D6931A0}" dt="2022-03-09T16:38:28.075" v="12" actId="1076"/>
          <ac:picMkLst>
            <pc:docMk/>
            <pc:sldMk cId="1709644849" sldId="316"/>
            <ac:picMk id="7" creationId="{00000000-0000-0000-0000-000000000000}"/>
          </ac:picMkLst>
        </pc:picChg>
      </pc:sldChg>
      <pc:sldChg chg="modSp">
        <pc:chgData name="Martinez, Sonya, ECECD" userId="S::sonya.martinez@state.nm.us::e6b95576-380d-47ff-b4cf-e474876bf9c9" providerId="AD" clId="Web-{E22E3E9C-2F01-6826-D52D-2BB62D6931A0}" dt="2022-03-09T16:36:44.729" v="3" actId="20577"/>
        <pc:sldMkLst>
          <pc:docMk/>
          <pc:sldMk cId="3760255152" sldId="329"/>
        </pc:sldMkLst>
        <pc:spChg chg="mod">
          <ac:chgData name="Martinez, Sonya, ECECD" userId="S::sonya.martinez@state.nm.us::e6b95576-380d-47ff-b4cf-e474876bf9c9" providerId="AD" clId="Web-{E22E3E9C-2F01-6826-D52D-2BB62D6931A0}" dt="2022-03-09T16:36:44.729" v="3" actId="20577"/>
          <ac:spMkLst>
            <pc:docMk/>
            <pc:sldMk cId="3760255152" sldId="329"/>
            <ac:spMk id="4" creationId="{E44F0C1B-6672-47EF-A619-B643C898AB58}"/>
          </ac:spMkLst>
        </pc:spChg>
        <pc:spChg chg="mod">
          <ac:chgData name="Martinez, Sonya, ECECD" userId="S::sonya.martinez@state.nm.us::e6b95576-380d-47ff-b4cf-e474876bf9c9" providerId="AD" clId="Web-{E22E3E9C-2F01-6826-D52D-2BB62D6931A0}" dt="2022-03-09T16:36:32.135" v="1" actId="20577"/>
          <ac:spMkLst>
            <pc:docMk/>
            <pc:sldMk cId="3760255152" sldId="329"/>
            <ac:spMk id="6" creationId="{A76FD9C5-5D14-411D-9DDA-30868231C9B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CD640-15C5-47C1-BCFC-8577F6B5704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16835B-76B9-4E8E-A5CC-9F2D27002E06}">
      <dgm:prSet custT="1"/>
      <dgm:spPr/>
      <dgm:t>
        <a:bodyPr/>
        <a:lstStyle/>
        <a:p>
          <a:r>
            <a:rPr lang="en-US" sz="2000" dirty="0"/>
            <a:t>Block reporting or claiming is defined as reporting the same number of meals served each day</a:t>
          </a:r>
        </a:p>
      </dgm:t>
    </dgm:pt>
    <dgm:pt modelId="{1CB6D79D-D8B7-4046-AD60-CA13DCF1B0FF}" type="parTrans" cxnId="{AEB236FB-F06F-47BE-B4D7-FDF9BCE424AD}">
      <dgm:prSet/>
      <dgm:spPr/>
      <dgm:t>
        <a:bodyPr/>
        <a:lstStyle/>
        <a:p>
          <a:endParaRPr lang="en-US"/>
        </a:p>
      </dgm:t>
    </dgm:pt>
    <dgm:pt modelId="{A806DF1C-F7A3-42B8-ABB2-40B5F4815260}" type="sibTrans" cxnId="{AEB236FB-F06F-47BE-B4D7-FDF9BCE424AD}">
      <dgm:prSet/>
      <dgm:spPr/>
      <dgm:t>
        <a:bodyPr/>
        <a:lstStyle/>
        <a:p>
          <a:endParaRPr lang="en-US"/>
        </a:p>
      </dgm:t>
    </dgm:pt>
    <dgm:pt modelId="{65F387F5-B68C-4CBE-820F-F60359D3562D}">
      <dgm:prSet/>
      <dgm:spPr/>
      <dgm:t>
        <a:bodyPr/>
        <a:lstStyle/>
        <a:p>
          <a:r>
            <a:rPr lang="en-US" dirty="0"/>
            <a:t>Example listed on the next page</a:t>
          </a:r>
        </a:p>
      </dgm:t>
    </dgm:pt>
    <dgm:pt modelId="{1EB6541C-4CE8-4F79-BDA6-93DA5C1FA03F}" type="parTrans" cxnId="{14DC070A-9B04-438B-9345-EE71608851DD}">
      <dgm:prSet/>
      <dgm:spPr/>
      <dgm:t>
        <a:bodyPr/>
        <a:lstStyle/>
        <a:p>
          <a:endParaRPr lang="en-US"/>
        </a:p>
      </dgm:t>
    </dgm:pt>
    <dgm:pt modelId="{B43D6AF3-524A-4D00-9EA4-55C3D7EBB3A3}" type="sibTrans" cxnId="{14DC070A-9B04-438B-9345-EE71608851DD}">
      <dgm:prSet/>
      <dgm:spPr/>
      <dgm:t>
        <a:bodyPr/>
        <a:lstStyle/>
        <a:p>
          <a:endParaRPr lang="en-US"/>
        </a:p>
      </dgm:t>
    </dgm:pt>
    <dgm:pt modelId="{56A2F69B-0410-4CB7-86E5-1705F6B69413}" type="pres">
      <dgm:prSet presAssocID="{533CD640-15C5-47C1-BCFC-8577F6B57042}" presName="root" presStyleCnt="0">
        <dgm:presLayoutVars>
          <dgm:dir/>
          <dgm:resizeHandles val="exact"/>
        </dgm:presLayoutVars>
      </dgm:prSet>
      <dgm:spPr/>
    </dgm:pt>
    <dgm:pt modelId="{DAF00F3F-A535-4CA1-8871-E1D356BBCBD3}" type="pres">
      <dgm:prSet presAssocID="{DE16835B-76B9-4E8E-A5CC-9F2D27002E06}" presName="compNode" presStyleCnt="0"/>
      <dgm:spPr/>
    </dgm:pt>
    <dgm:pt modelId="{C40EEC3D-A1A5-427B-A226-81CDE9712563}" type="pres">
      <dgm:prSet presAssocID="{DE16835B-76B9-4E8E-A5CC-9F2D27002E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9C44DC6-EABC-433A-B572-83DCC25CA6BB}" type="pres">
      <dgm:prSet presAssocID="{DE16835B-76B9-4E8E-A5CC-9F2D27002E06}" presName="spaceRect" presStyleCnt="0"/>
      <dgm:spPr/>
    </dgm:pt>
    <dgm:pt modelId="{600D00F1-622D-4CA3-9100-041E2928610C}" type="pres">
      <dgm:prSet presAssocID="{DE16835B-76B9-4E8E-A5CC-9F2D27002E06}" presName="textRect" presStyleLbl="revTx" presStyleIdx="0" presStyleCnt="2">
        <dgm:presLayoutVars>
          <dgm:chMax val="1"/>
          <dgm:chPref val="1"/>
        </dgm:presLayoutVars>
      </dgm:prSet>
      <dgm:spPr/>
    </dgm:pt>
    <dgm:pt modelId="{DF794B3C-763C-4333-A73C-BB96F361259A}" type="pres">
      <dgm:prSet presAssocID="{A806DF1C-F7A3-42B8-ABB2-40B5F4815260}" presName="sibTrans" presStyleCnt="0"/>
      <dgm:spPr/>
    </dgm:pt>
    <dgm:pt modelId="{98441E87-ACE1-41BA-9696-AE9EC2BD55BE}" type="pres">
      <dgm:prSet presAssocID="{65F387F5-B68C-4CBE-820F-F60359D3562D}" presName="compNode" presStyleCnt="0"/>
      <dgm:spPr/>
    </dgm:pt>
    <dgm:pt modelId="{8D278CDB-CD4B-4B5E-B7D7-A7746146F02C}" type="pres">
      <dgm:prSet presAssocID="{65F387F5-B68C-4CBE-820F-F60359D356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C432D081-7706-49C4-A64F-E66E8BE20546}" type="pres">
      <dgm:prSet presAssocID="{65F387F5-B68C-4CBE-820F-F60359D3562D}" presName="spaceRect" presStyleCnt="0"/>
      <dgm:spPr/>
    </dgm:pt>
    <dgm:pt modelId="{92B5CBD5-D295-4375-8FA3-906E0CE60D6F}" type="pres">
      <dgm:prSet presAssocID="{65F387F5-B68C-4CBE-820F-F60359D3562D}" presName="textRect" presStyleLbl="revTx" presStyleIdx="1" presStyleCnt="2">
        <dgm:presLayoutVars>
          <dgm:chMax val="1"/>
          <dgm:chPref val="1"/>
        </dgm:presLayoutVars>
      </dgm:prSet>
      <dgm:spPr/>
    </dgm:pt>
  </dgm:ptLst>
  <dgm:cxnLst>
    <dgm:cxn modelId="{F7459E00-8F35-41D7-A231-1632CD3FBAD0}" type="presOf" srcId="{533CD640-15C5-47C1-BCFC-8577F6B57042}" destId="{56A2F69B-0410-4CB7-86E5-1705F6B69413}" srcOrd="0" destOrd="0" presId="urn:microsoft.com/office/officeart/2018/2/layout/IconLabelList"/>
    <dgm:cxn modelId="{14DC070A-9B04-438B-9345-EE71608851DD}" srcId="{533CD640-15C5-47C1-BCFC-8577F6B57042}" destId="{65F387F5-B68C-4CBE-820F-F60359D3562D}" srcOrd="1" destOrd="0" parTransId="{1EB6541C-4CE8-4F79-BDA6-93DA5C1FA03F}" sibTransId="{B43D6AF3-524A-4D00-9EA4-55C3D7EBB3A3}"/>
    <dgm:cxn modelId="{47B62818-FEEB-457A-94F7-3EDF72F2198B}" type="presOf" srcId="{DE16835B-76B9-4E8E-A5CC-9F2D27002E06}" destId="{600D00F1-622D-4CA3-9100-041E2928610C}" srcOrd="0" destOrd="0" presId="urn:microsoft.com/office/officeart/2018/2/layout/IconLabelList"/>
    <dgm:cxn modelId="{2E8F13EE-3B83-40FB-B856-FC2382EC5A0E}" type="presOf" srcId="{65F387F5-B68C-4CBE-820F-F60359D3562D}" destId="{92B5CBD5-D295-4375-8FA3-906E0CE60D6F}" srcOrd="0" destOrd="0" presId="urn:microsoft.com/office/officeart/2018/2/layout/IconLabelList"/>
    <dgm:cxn modelId="{AEB236FB-F06F-47BE-B4D7-FDF9BCE424AD}" srcId="{533CD640-15C5-47C1-BCFC-8577F6B57042}" destId="{DE16835B-76B9-4E8E-A5CC-9F2D27002E06}" srcOrd="0" destOrd="0" parTransId="{1CB6D79D-D8B7-4046-AD60-CA13DCF1B0FF}" sibTransId="{A806DF1C-F7A3-42B8-ABB2-40B5F4815260}"/>
    <dgm:cxn modelId="{9BF24E93-6786-4A07-9A9F-CF63E23F131E}" type="presParOf" srcId="{56A2F69B-0410-4CB7-86E5-1705F6B69413}" destId="{DAF00F3F-A535-4CA1-8871-E1D356BBCBD3}" srcOrd="0" destOrd="0" presId="urn:microsoft.com/office/officeart/2018/2/layout/IconLabelList"/>
    <dgm:cxn modelId="{DB5BBC6F-D6CD-413C-822D-5D68DE88F42D}" type="presParOf" srcId="{DAF00F3F-A535-4CA1-8871-E1D356BBCBD3}" destId="{C40EEC3D-A1A5-427B-A226-81CDE9712563}" srcOrd="0" destOrd="0" presId="urn:microsoft.com/office/officeart/2018/2/layout/IconLabelList"/>
    <dgm:cxn modelId="{1E982AC6-A51B-49C7-BEE8-C0C567E716F0}" type="presParOf" srcId="{DAF00F3F-A535-4CA1-8871-E1D356BBCBD3}" destId="{99C44DC6-EABC-433A-B572-83DCC25CA6BB}" srcOrd="1" destOrd="0" presId="urn:microsoft.com/office/officeart/2018/2/layout/IconLabelList"/>
    <dgm:cxn modelId="{2E4F47E5-CA7D-4B34-B722-183AFEF1F7C8}" type="presParOf" srcId="{DAF00F3F-A535-4CA1-8871-E1D356BBCBD3}" destId="{600D00F1-622D-4CA3-9100-041E2928610C}" srcOrd="2" destOrd="0" presId="urn:microsoft.com/office/officeart/2018/2/layout/IconLabelList"/>
    <dgm:cxn modelId="{96590ACD-1C7A-4435-A8D0-2B41A8B538FD}" type="presParOf" srcId="{56A2F69B-0410-4CB7-86E5-1705F6B69413}" destId="{DF794B3C-763C-4333-A73C-BB96F361259A}" srcOrd="1" destOrd="0" presId="urn:microsoft.com/office/officeart/2018/2/layout/IconLabelList"/>
    <dgm:cxn modelId="{B4A7B188-DB89-4270-9316-0DD7E2A73FF8}" type="presParOf" srcId="{56A2F69B-0410-4CB7-86E5-1705F6B69413}" destId="{98441E87-ACE1-41BA-9696-AE9EC2BD55BE}" srcOrd="2" destOrd="0" presId="urn:microsoft.com/office/officeart/2018/2/layout/IconLabelList"/>
    <dgm:cxn modelId="{625CF636-3F5F-49F3-8DBF-DE1659EA173F}" type="presParOf" srcId="{98441E87-ACE1-41BA-9696-AE9EC2BD55BE}" destId="{8D278CDB-CD4B-4B5E-B7D7-A7746146F02C}" srcOrd="0" destOrd="0" presId="urn:microsoft.com/office/officeart/2018/2/layout/IconLabelList"/>
    <dgm:cxn modelId="{AB756752-035F-4FA1-B9E1-EEDE987815BD}" type="presParOf" srcId="{98441E87-ACE1-41BA-9696-AE9EC2BD55BE}" destId="{C432D081-7706-49C4-A64F-E66E8BE20546}" srcOrd="1" destOrd="0" presId="urn:microsoft.com/office/officeart/2018/2/layout/IconLabelList"/>
    <dgm:cxn modelId="{B0E851D5-D92F-483B-A743-D16894716F17}" type="presParOf" srcId="{98441E87-ACE1-41BA-9696-AE9EC2BD55BE}" destId="{92B5CBD5-D295-4375-8FA3-906E0CE60D6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EEC3D-A1A5-427B-A226-81CDE9712563}">
      <dsp:nvSpPr>
        <dsp:cNvPr id="0" name=""/>
        <dsp:cNvSpPr/>
      </dsp:nvSpPr>
      <dsp:spPr>
        <a:xfrm>
          <a:off x="1747800" y="52911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0D00F1-622D-4CA3-9100-041E2928610C}">
      <dsp:nvSpPr>
        <dsp:cNvPr id="0" name=""/>
        <dsp:cNvSpPr/>
      </dsp:nvSpPr>
      <dsp:spPr>
        <a:xfrm>
          <a:off x="559800" y="2967226"/>
          <a:ext cx="432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Block reporting or claiming is defined as reporting the same number of meals served each day</a:t>
          </a:r>
        </a:p>
      </dsp:txBody>
      <dsp:txXfrm>
        <a:off x="559800" y="2967226"/>
        <a:ext cx="4320000" cy="855000"/>
      </dsp:txXfrm>
    </dsp:sp>
    <dsp:sp modelId="{8D278CDB-CD4B-4B5E-B7D7-A7746146F02C}">
      <dsp:nvSpPr>
        <dsp:cNvPr id="0" name=""/>
        <dsp:cNvSpPr/>
      </dsp:nvSpPr>
      <dsp:spPr>
        <a:xfrm>
          <a:off x="6823800" y="52911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5CBD5-D295-4375-8FA3-906E0CE60D6F}">
      <dsp:nvSpPr>
        <dsp:cNvPr id="0" name=""/>
        <dsp:cNvSpPr/>
      </dsp:nvSpPr>
      <dsp:spPr>
        <a:xfrm>
          <a:off x="5635800" y="2967226"/>
          <a:ext cx="432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pPr>
          <a:r>
            <a:rPr lang="en-US" sz="3000" kern="1200" dirty="0"/>
            <a:t>Example listed on the next page</a:t>
          </a:r>
        </a:p>
      </dsp:txBody>
      <dsp:txXfrm>
        <a:off x="5635800" y="2967226"/>
        <a:ext cx="4320000" cy="85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0T19:12:20.879"/>
    </inkml:context>
    <inkml:brush xml:id="br0">
      <inkml:brushProperty name="width" value="0.1" units="cm"/>
      <inkml:brushProperty name="height" value="0.1" units="cm"/>
      <inkml:brushProperty name="color" value="#E71224"/>
    </inkml:brush>
  </inkml:definitions>
  <inkml:trace contextRef="#ctx0" brushRef="#br0">10872 10107 16383 0 0,'-52'0'0'0'0,"-52"0"0"0"0,104 0-16383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0T19:12:20.880"/>
    </inkml:context>
    <inkml:brush xml:id="br0">
      <inkml:brushProperty name="width" value="0.1" units="cm"/>
      <inkml:brushProperty name="height" value="0.1" units="cm"/>
      <inkml:brushProperty name="color" value="#E71224"/>
    </inkml:brush>
  </inkml:definitions>
  <inkml:trace contextRef="#ctx0" brushRef="#br0">7832 11509 16383 0 0,'26'0'0'0'0,"-26"0"-16383"0"0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0T19:12:20.88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17912 5687 16383 0 0,'0'-27'0'0'0,"53"1"0"0"0,-27 26 0 0 0,26 0 0 0 0,52-26 0 0 0,1 26 0 0 0,104 0 0 0 0,0 0 0 0 0,0-26 0 0 0,-52 0 0 0 0,-131 26 0 0 0,26 0 0 0 0,-26 0 0 0 0,27-26 0 0 0,-27 26 0 0 0,26 0 0 0 0,157 0 0 0 0,-52 0 0 0 0,-52 0 0 0 0,-53 0 0 0 0,0 0 0 0 0,0 0 0 0 0,1 0 0 0 0,51 0 0 0 0,53 0 0 0 0,-79 0 0 0 0,-25 26 0 0 0,-27 0 0 0 0,0-26 0 0 0,78 26 0 0 0,-25-26 0 0 0,-53 0 0 0 0,0 0 0 0 0,0 0 0 0 0,-26 26 0 0 0,52 0 0 0 0,1-26 0 0 0,103 27 0 0 0,-25 51 0 0 0,-26-52 0 0 0,-27 0 0 0 0,-26-26 0 0 0,-26 0 0 0 0,1 0 0 0 0,-1 0 0 0 0,26 0 0 0 0,26 0 0 0 0,79 0 0 0 0,0 0 0 0 0,78-26 0 0 0,-52 0 0 0 0,-78 0 0 0 0,-79 26 0 0 0,0-26 0 0 0,0 26 0 0 0,26 0 0 0 0,0 0 0 0 0,1-26 0 0 0,-27 26 0 0 0,0 0 0 0 0,0 0 0 0 0,0 0 0 0 0,0 0 0 0 0,27 0 0 0 0,51 0 0 0 0,1 0 0 0 0,-79 0 0 0 0,26 0 0 0 0,0-27 0 0 0,-26 27 0 0 0,131 0 0 0 0,52 0 0 0 0,-26 0 0 0 0,-104 0 0 0 0,-1 0 0 0 0,-52 0 0 0 0,26-26 0 0 0,-25 26 0 0 0,51 0 0 0 0,-26-52 0 0 0,27 26 0 0 0,-1 26 0 0 0,27 0 0 0 0,51-26 0 0 0,-103 26 0 0 0,-27 0 0 0 0,26 0 0 0 0,-26 0 0 0 0,79 0 0 0 0,104 0 0 0 0,104 0 0 0 0,105 52 0 0 0,-182-52 0 0 0,-80 26 0 0 0,-129 0 0 0 0,-1-26 0 0 0,261 0 0 0 0,-182 0 0 0 0,-79 0 0 0 0,0 0 0 0 0,0 0 0 0 0,0 0 0 0 0,26 0 0 0 0,27 0 0 0 0,-27 0 0 0 0,0 0 0 0 0,1 0 0 0 0,51 0 0 0 0,1 0 0 0 0,78 0 0 0 0,-131 0 0 0 0,-26 0 0 0 0,0 0 0 0 0,26 0 0 0 0,-26 0 0 0 0,1 0 0 0 0,25 0 0 0 0,26-26 0 0 0,53 26 0 0 0,26-26 0 0 0,130 0 0 0 0,-78 0 0 0 0,-52 26 0 0 0,-131 0 0 0 0,0 0 0 0 0,0 0 0 0 0,1 0 0 0 0,77 0 0 0 0,-52 0 0 0 0,1 26 0 0 0,-27-26 0 0 0,0 0 0 0 0,26 0 0 0 0,-26 0 0 0 0,53 26 0 0 0,-53-26 0 0 0,-26 0-16383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0T19:12:20.8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17648 6243 16383 0 0,'26'-27'0'0'0,"26"27"0"0"0,53 0 0 0 0,104 0 0 0 0,52 0 0 0 0,-52 0 0 0 0,0 0 0 0 0,0 0 0 0 0,-52 0 0 0 0,-79 0 0 0 0,1 0 0 0 0,-53 0 0 0 0,52 0 0 0 0,-25 0 0 0 0,-27 0 0 0 0,52 0 0 0 0,0 0 0 0 0,27 27 0 0 0,78-1 0 0 0,-26-26 0 0 0,52 0 0 0 0,-52 0 0 0 0,-27 0 0 0 0,-51 0 0 0 0,-1 0 0 0 0,-52 26 0 0 0,105-26 0 0 0,104 0 0 0 0,157 0 0 0 0,-78 0 0 0 0,-53 0 0 0 0,-104 0 0 0 0,-105 26 0 0 0,26-26 0 0 0,53 0 0 0 0,156-26 0 0 0,53-53 0 0 0,0 1 0 0 0,-210 52 0 0 0,-103 26 0 0 0,-54 0 0 0 0,-25 0 0 0 0,26 0 0 0 0,26 0-16383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0T19:12:20.8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11615 14129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AA8540-D151-8441-9CFA-42ED7FC31EA7}" type="datetimeFigureOut">
              <a:rPr lang="en-US" smtClean="0"/>
              <a:t>3/10/2022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Acknowledge: Governor, Dr. </a:t>
            </a:r>
            <a:r>
              <a:rPr lang="en-US" b="1" dirty="0" err="1"/>
              <a:t>Scrase</a:t>
            </a:r>
            <a:r>
              <a:rPr lang="en-US" b="1" dirty="0"/>
              <a:t>, Sec. Stewart</a:t>
            </a:r>
            <a:endParaRPr lang="en-US" dirty="0"/>
          </a:p>
          <a:p>
            <a:r>
              <a:rPr lang="en-US" dirty="0"/>
              <a:t>Thank you, Secretary Stewart – and thank you, Governor, for the chance to share an update on child care and other early childhood programs in New Mexico.</a:t>
            </a:r>
          </a:p>
          <a:p>
            <a:r>
              <a:rPr lang="en-US" dirty="0"/>
              <a:t>NEXT SLIDE</a:t>
            </a:r>
          </a:p>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1</a:t>
            </a:fld>
            <a:endParaRPr lang="en-US"/>
          </a:p>
        </p:txBody>
      </p:sp>
    </p:spTree>
    <p:extLst>
      <p:ext uri="{BB962C8B-B14F-4D97-AF65-F5344CB8AC3E}">
        <p14:creationId xmlns:p14="http://schemas.microsoft.com/office/powerpoint/2010/main" val="110240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10</a:t>
            </a:fld>
            <a:endParaRPr lang="en-US" dirty="0"/>
          </a:p>
        </p:txBody>
      </p:sp>
    </p:spTree>
    <p:extLst>
      <p:ext uri="{BB962C8B-B14F-4D97-AF65-F5344CB8AC3E}">
        <p14:creationId xmlns:p14="http://schemas.microsoft.com/office/powerpoint/2010/main" val="143992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13</a:t>
            </a:fld>
            <a:endParaRPr lang="en-US" dirty="0"/>
          </a:p>
        </p:txBody>
      </p:sp>
    </p:spTree>
    <p:extLst>
      <p:ext uri="{BB962C8B-B14F-4D97-AF65-F5344CB8AC3E}">
        <p14:creationId xmlns:p14="http://schemas.microsoft.com/office/powerpoint/2010/main" val="158862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18</a:t>
            </a:fld>
            <a:endParaRPr lang="en-US" dirty="0"/>
          </a:p>
        </p:txBody>
      </p:sp>
    </p:spTree>
    <p:extLst>
      <p:ext uri="{BB962C8B-B14F-4D97-AF65-F5344CB8AC3E}">
        <p14:creationId xmlns:p14="http://schemas.microsoft.com/office/powerpoint/2010/main" val="3174757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19</a:t>
            </a:fld>
            <a:endParaRPr lang="en-US"/>
          </a:p>
        </p:txBody>
      </p:sp>
    </p:spTree>
    <p:extLst>
      <p:ext uri="{BB962C8B-B14F-4D97-AF65-F5344CB8AC3E}">
        <p14:creationId xmlns:p14="http://schemas.microsoft.com/office/powerpoint/2010/main" val="361164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2</a:t>
            </a:fld>
            <a:endParaRPr lang="en-US" dirty="0"/>
          </a:p>
        </p:txBody>
      </p:sp>
    </p:spTree>
    <p:extLst>
      <p:ext uri="{BB962C8B-B14F-4D97-AF65-F5344CB8AC3E}">
        <p14:creationId xmlns:p14="http://schemas.microsoft.com/office/powerpoint/2010/main" val="387149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current COVID-19 operations it is common to combine two meals at one meal service to limit contact with participants. If so, meal count forms must be completed for both meal types (2 forms).</a:t>
            </a:r>
          </a:p>
        </p:txBody>
      </p:sp>
      <p:sp>
        <p:nvSpPr>
          <p:cNvPr id="4" name="Slide Number Placeholder 3"/>
          <p:cNvSpPr>
            <a:spLocks noGrp="1"/>
          </p:cNvSpPr>
          <p:nvPr>
            <p:ph type="sldNum" sz="quarter" idx="10"/>
          </p:nvPr>
        </p:nvSpPr>
        <p:spPr/>
        <p:txBody>
          <a:bodyPr/>
          <a:lstStyle/>
          <a:p>
            <a:fld id="{0A4CFF1D-5D19-4763-B054-B8352DE94422}" type="slidenum">
              <a:rPr lang="en-US" smtClean="0"/>
              <a:t>3</a:t>
            </a:fld>
            <a:endParaRPr lang="en-US" dirty="0"/>
          </a:p>
        </p:txBody>
      </p:sp>
    </p:spTree>
    <p:extLst>
      <p:ext uri="{BB962C8B-B14F-4D97-AF65-F5344CB8AC3E}">
        <p14:creationId xmlns:p14="http://schemas.microsoft.com/office/powerpoint/2010/main" val="109346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 meals at the point of service, On March 25,2020 USDA announced a nationwide waiver  to allow parents/guardians to pick up meals for children. Have a plan and maintain accountability and program integrity. Provide a plan to the state agency for the parent pick up. Example: ask the parent(s) how many children live in the house</a:t>
            </a:r>
          </a:p>
        </p:txBody>
      </p:sp>
      <p:sp>
        <p:nvSpPr>
          <p:cNvPr id="4" name="Slide Number Placeholder 3"/>
          <p:cNvSpPr>
            <a:spLocks noGrp="1"/>
          </p:cNvSpPr>
          <p:nvPr>
            <p:ph type="sldNum" sz="quarter" idx="10"/>
          </p:nvPr>
        </p:nvSpPr>
        <p:spPr/>
        <p:txBody>
          <a:bodyPr/>
          <a:lstStyle/>
          <a:p>
            <a:fld id="{0A4CFF1D-5D19-4763-B054-B8352DE94422}" type="slidenum">
              <a:rPr lang="en-US" smtClean="0"/>
              <a:t>4</a:t>
            </a:fld>
            <a:endParaRPr lang="en-US" dirty="0"/>
          </a:p>
        </p:txBody>
      </p:sp>
    </p:spTree>
    <p:extLst>
      <p:ext uri="{BB962C8B-B14F-4D97-AF65-F5344CB8AC3E}">
        <p14:creationId xmlns:p14="http://schemas.microsoft.com/office/powerpoint/2010/main" val="318387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 meals at the point of service, On March 25,2020 USDA announced a nationwide waiver  to allow parents/guardians to pick up meals for children. Have a plan and maintain accountability and program integrity. Provide a plan to the state agency for the parent pick up. Example: ask the parent(s) how many children live in the house</a:t>
            </a:r>
          </a:p>
        </p:txBody>
      </p:sp>
      <p:sp>
        <p:nvSpPr>
          <p:cNvPr id="4" name="Slide Number Placeholder 3"/>
          <p:cNvSpPr>
            <a:spLocks noGrp="1"/>
          </p:cNvSpPr>
          <p:nvPr>
            <p:ph type="sldNum" sz="quarter" idx="10"/>
          </p:nvPr>
        </p:nvSpPr>
        <p:spPr/>
        <p:txBody>
          <a:bodyPr/>
          <a:lstStyle/>
          <a:p>
            <a:fld id="{0A4CFF1D-5D19-4763-B054-B8352DE94422}" type="slidenum">
              <a:rPr lang="en-US" smtClean="0"/>
              <a:t>5</a:t>
            </a:fld>
            <a:endParaRPr lang="en-US" dirty="0"/>
          </a:p>
        </p:txBody>
      </p:sp>
    </p:spTree>
    <p:extLst>
      <p:ext uri="{BB962C8B-B14F-4D97-AF65-F5344CB8AC3E}">
        <p14:creationId xmlns:p14="http://schemas.microsoft.com/office/powerpoint/2010/main" val="404246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1FE9DC-02F2-433E-8BF9-D0CC465C6D48}" type="slidenum">
              <a:rPr lang="en-US" smtClean="0"/>
              <a:t>6</a:t>
            </a:fld>
            <a:endParaRPr lang="en-US"/>
          </a:p>
        </p:txBody>
      </p:sp>
    </p:spTree>
    <p:extLst>
      <p:ext uri="{BB962C8B-B14F-4D97-AF65-F5344CB8AC3E}">
        <p14:creationId xmlns:p14="http://schemas.microsoft.com/office/powerpoint/2010/main" val="350474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1FE9DC-02F2-433E-8BF9-D0CC465C6D48}" type="slidenum">
              <a:rPr lang="en-US" smtClean="0"/>
              <a:t>7</a:t>
            </a:fld>
            <a:endParaRPr lang="en-US"/>
          </a:p>
        </p:txBody>
      </p:sp>
    </p:spTree>
    <p:extLst>
      <p:ext uri="{BB962C8B-B14F-4D97-AF65-F5344CB8AC3E}">
        <p14:creationId xmlns:p14="http://schemas.microsoft.com/office/powerpoint/2010/main" val="2220921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encountered</a:t>
            </a:r>
            <a:r>
              <a:rPr lang="en-US" baseline="0" dirty="0"/>
              <a:t> 5’s and 0’s on their review and requested corrective action</a:t>
            </a:r>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8</a:t>
            </a:fld>
            <a:endParaRPr lang="en-US" dirty="0"/>
          </a:p>
        </p:txBody>
      </p:sp>
    </p:spTree>
    <p:extLst>
      <p:ext uri="{BB962C8B-B14F-4D97-AF65-F5344CB8AC3E}">
        <p14:creationId xmlns:p14="http://schemas.microsoft.com/office/powerpoint/2010/main" val="177579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OIG and the federal</a:t>
            </a:r>
            <a:r>
              <a:rPr lang="en-US" baseline="0" dirty="0"/>
              <a:t> agents consider this fraud</a:t>
            </a:r>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9</a:t>
            </a:fld>
            <a:endParaRPr lang="en-US" dirty="0"/>
          </a:p>
        </p:txBody>
      </p:sp>
    </p:spTree>
    <p:extLst>
      <p:ext uri="{BB962C8B-B14F-4D97-AF65-F5344CB8AC3E}">
        <p14:creationId xmlns:p14="http://schemas.microsoft.com/office/powerpoint/2010/main" val="638148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a:xfrm>
            <a:off x="7145482" y="6356350"/>
            <a:ext cx="1460500" cy="365125"/>
          </a:xfrm>
        </p:spPr>
        <p:txBody>
          <a:bodyPr/>
          <a:lstStyle/>
          <a:p>
            <a:fld id="{6C921C11-00C0-284F-ACD8-31D64473CC21}" type="datetimeFigureOut">
              <a:rPr lang="en-US" smtClean="0"/>
              <a:t>3/10/2022</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a:xfrm>
            <a:off x="8732982" y="6356350"/>
            <a:ext cx="4114800" cy="365125"/>
          </a:xfrm>
        </p:spPr>
        <p:txBody>
          <a:bodyPr/>
          <a:lstStyle/>
          <a:p>
            <a:endParaRPr lang="en-US" dirty="0"/>
          </a:p>
        </p:txBody>
      </p:sp>
      <p:pic>
        <p:nvPicPr>
          <p:cNvPr id="7" name="Picture 6">
            <a:extLst>
              <a:ext uri="{FF2B5EF4-FFF2-40B4-BE49-F238E27FC236}">
                <a16:creationId xmlns:a16="http://schemas.microsoft.com/office/drawing/2014/main" id="{AFF7FDC2-E66B-0843-B6E2-3E9C59CE2EAB}"/>
              </a:ext>
            </a:extLst>
          </p:cNvPr>
          <p:cNvPicPr>
            <a:picLocks noChangeAspect="1"/>
          </p:cNvPicPr>
          <p:nvPr userDrawn="1"/>
        </p:nvPicPr>
        <p:blipFill>
          <a:blip r:embed="rId2"/>
          <a:stretch>
            <a:fillRect/>
          </a:stretch>
        </p:blipFill>
        <p:spPr>
          <a:xfrm>
            <a:off x="0" y="349101"/>
            <a:ext cx="13023400" cy="6508899"/>
          </a:xfrm>
          <a:prstGeom prst="rect">
            <a:avLst/>
          </a:prstGeom>
        </p:spPr>
      </p:pic>
    </p:spTree>
    <p:extLst>
      <p:ext uri="{BB962C8B-B14F-4D97-AF65-F5344CB8AC3E}">
        <p14:creationId xmlns:p14="http://schemas.microsoft.com/office/powerpoint/2010/main" val="135689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3074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98013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210331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87080-19E0-D24F-BEBF-F183FFBFB2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spTree>
    <p:extLst>
      <p:ext uri="{BB962C8B-B14F-4D97-AF65-F5344CB8AC3E}">
        <p14:creationId xmlns:p14="http://schemas.microsoft.com/office/powerpoint/2010/main" val="399226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pic>
        <p:nvPicPr>
          <p:cNvPr id="9" name="Picture 8">
            <a:extLst>
              <a:ext uri="{FF2B5EF4-FFF2-40B4-BE49-F238E27FC236}">
                <a16:creationId xmlns:a16="http://schemas.microsoft.com/office/drawing/2014/main" id="{BBC76334-885E-374E-849F-1F0830B735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42372" cy="6857999"/>
          </a:xfrm>
          <a:prstGeom prst="rect">
            <a:avLst/>
          </a:prstGeom>
        </p:spPr>
      </p:pic>
    </p:spTree>
    <p:extLst>
      <p:ext uri="{BB962C8B-B14F-4D97-AF65-F5344CB8AC3E}">
        <p14:creationId xmlns:p14="http://schemas.microsoft.com/office/powerpoint/2010/main" val="10299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6048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dirty="0"/>
              <a:t>Section divider slide</a:t>
            </a:r>
            <a:br>
              <a:rPr lang="en-US" dirty="0"/>
            </a:br>
            <a:r>
              <a:rPr lang="en-US" dirty="0"/>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5B40F-11D1-D94E-8727-DD340A1AD76E}"/>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5" name="Footer Placeholder 4">
            <a:extLst>
              <a:ext uri="{FF2B5EF4-FFF2-40B4-BE49-F238E27FC236}">
                <a16:creationId xmlns:a16="http://schemas.microsoft.com/office/drawing/2014/main" id="{CD12456B-2592-E846-940F-C09E5B75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CDA2C-52D4-754F-8C63-D29E6A71AE4E}"/>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74098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2983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7762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6C921C11-00C0-284F-ACD8-31D64473CC21}" type="datetimeFigureOut">
              <a:rPr lang="en-US" smtClean="0"/>
              <a:t>3/10/2022</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9881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1C11-00C0-284F-ACD8-31D64473CC21}" type="datetimeFigureOut">
              <a:rPr lang="en-US" smtClean="0"/>
              <a:t>3/10/2022</a:t>
            </a:fld>
            <a:endParaRPr lang="en-US" dirty="0"/>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dirty="0"/>
          </a:p>
        </p:txBody>
      </p:sp>
    </p:spTree>
    <p:extLst>
      <p:ext uri="{BB962C8B-B14F-4D97-AF65-F5344CB8AC3E}">
        <p14:creationId xmlns:p14="http://schemas.microsoft.com/office/powerpoint/2010/main" val="91199462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Lst>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G4OS2toLhAhVNrZ4KHZWrAjkQjRx6BAgBEAU&amp;url=https://www.shutterstock.com/image-vector/arrow-bright-red-color-595096919&amp;psig=AOvVaw3lYOUGzJL3IFJJB4DlJe5L&amp;ust=1552680127074559" TargetMode="External"/><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hyperlink" Target="https://www.google.com/url?sa=i&amp;rct=j&amp;q=&amp;esrc=s&amp;source=images&amp;cd=&amp;cad=rja&amp;uact=8&amp;ved=2ahUKEwiG4OS2toLhAhVNrZ4KHZWrAjkQjRx6BAgBEAU&amp;url=https://www.shutterstock.com/image-vector/arrow-bright-red-color-595096919&amp;psig=AOvVaw3lYOUGzJL3IFJJB4DlJe5L&amp;ust=1552680127074559"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child eating pizza&#10;&#10;Description automatically generated with medium confidence">
            <a:extLst>
              <a:ext uri="{FF2B5EF4-FFF2-40B4-BE49-F238E27FC236}">
                <a16:creationId xmlns:a16="http://schemas.microsoft.com/office/drawing/2014/main" id="{2C3E70DC-6FAB-45F2-8830-76D902CB95E5}"/>
              </a:ext>
            </a:extLst>
          </p:cNvPr>
          <p:cNvPicPr>
            <a:picLocks noChangeAspect="1"/>
          </p:cNvPicPr>
          <p:nvPr/>
        </p:nvPicPr>
        <p:blipFill>
          <a:blip r:embed="rId3"/>
          <a:stretch>
            <a:fillRect/>
          </a:stretch>
        </p:blipFill>
        <p:spPr>
          <a:xfrm>
            <a:off x="0" y="0"/>
            <a:ext cx="12190476" cy="6857143"/>
          </a:xfrm>
          <a:prstGeom prst="rect">
            <a:avLst/>
          </a:prstGeom>
        </p:spPr>
      </p:pic>
      <p:sp>
        <p:nvSpPr>
          <p:cNvPr id="4" name="Date Placeholder 3">
            <a:extLst>
              <a:ext uri="{FF2B5EF4-FFF2-40B4-BE49-F238E27FC236}">
                <a16:creationId xmlns:a16="http://schemas.microsoft.com/office/drawing/2014/main" id="{F4DF4E35-020E-B24F-86C9-0E9656CB6089}"/>
              </a:ext>
            </a:extLst>
          </p:cNvPr>
          <p:cNvSpPr>
            <a:spLocks noGrp="1"/>
          </p:cNvSpPr>
          <p:nvPr>
            <p:ph type="dt" sz="half" idx="10"/>
          </p:nvPr>
        </p:nvSpPr>
        <p:spPr>
          <a:xfrm>
            <a:off x="9634219" y="6103802"/>
            <a:ext cx="2679701" cy="365125"/>
          </a:xfrm>
        </p:spPr>
        <p:txBody>
          <a:bodyPr/>
          <a:lstStyle/>
          <a:p>
            <a:endParaRPr lang="en-US" dirty="0"/>
          </a:p>
        </p:txBody>
      </p:sp>
      <p:sp>
        <p:nvSpPr>
          <p:cNvPr id="2" name="Title 1">
            <a:extLst>
              <a:ext uri="{FF2B5EF4-FFF2-40B4-BE49-F238E27FC236}">
                <a16:creationId xmlns:a16="http://schemas.microsoft.com/office/drawing/2014/main" id="{8D3E781C-0354-1346-ADB2-3E4C02173458}"/>
              </a:ext>
            </a:extLst>
          </p:cNvPr>
          <p:cNvSpPr>
            <a:spLocks noGrp="1"/>
          </p:cNvSpPr>
          <p:nvPr>
            <p:ph type="ctrTitle"/>
          </p:nvPr>
        </p:nvSpPr>
        <p:spPr>
          <a:xfrm>
            <a:off x="367468" y="-513129"/>
            <a:ext cx="6273800" cy="2298699"/>
          </a:xfrm>
        </p:spPr>
        <p:txBody>
          <a:bodyPr/>
          <a:lstStyle/>
          <a:p>
            <a:r>
              <a:rPr lang="en-US" dirty="0"/>
              <a:t>Early Childhood Education and Care Department </a:t>
            </a:r>
          </a:p>
        </p:txBody>
      </p:sp>
      <p:sp>
        <p:nvSpPr>
          <p:cNvPr id="3" name="Subtitle 2">
            <a:extLst>
              <a:ext uri="{FF2B5EF4-FFF2-40B4-BE49-F238E27FC236}">
                <a16:creationId xmlns:a16="http://schemas.microsoft.com/office/drawing/2014/main" id="{E663F3BC-7C95-F346-9AE1-90BABCE2AF01}"/>
              </a:ext>
            </a:extLst>
          </p:cNvPr>
          <p:cNvSpPr>
            <a:spLocks noGrp="1"/>
          </p:cNvSpPr>
          <p:nvPr>
            <p:ph type="subTitle" idx="1"/>
          </p:nvPr>
        </p:nvSpPr>
        <p:spPr>
          <a:xfrm>
            <a:off x="429190" y="1880153"/>
            <a:ext cx="6273800" cy="1841500"/>
          </a:xfrm>
        </p:spPr>
        <p:txBody>
          <a:bodyPr/>
          <a:lstStyle/>
          <a:p>
            <a:pPr>
              <a:lnSpc>
                <a:spcPct val="100000"/>
              </a:lnSpc>
            </a:pPr>
            <a:r>
              <a:rPr lang="en-US" b="1" dirty="0">
                <a:solidFill>
                  <a:srgbClr val="178AB2"/>
                </a:solidFill>
              </a:rPr>
              <a:t>Cabinet Secretary Elizabeth Groginsky</a:t>
            </a:r>
            <a:br>
              <a:rPr lang="en-US" i="1" dirty="0">
                <a:solidFill>
                  <a:srgbClr val="178AB2"/>
                </a:solidFill>
              </a:rPr>
            </a:br>
            <a:endParaRPr lang="en-US" dirty="0"/>
          </a:p>
        </p:txBody>
      </p:sp>
      <p:sp>
        <p:nvSpPr>
          <p:cNvPr id="5" name="TextBox 4">
            <a:extLst>
              <a:ext uri="{FF2B5EF4-FFF2-40B4-BE49-F238E27FC236}">
                <a16:creationId xmlns:a16="http://schemas.microsoft.com/office/drawing/2014/main" id="{06657DDC-BB29-4CA8-B431-F36F9B19C35A}"/>
              </a:ext>
            </a:extLst>
          </p:cNvPr>
          <p:cNvSpPr txBox="1"/>
          <p:nvPr/>
        </p:nvSpPr>
        <p:spPr>
          <a:xfrm>
            <a:off x="505390" y="2548769"/>
            <a:ext cx="3475483" cy="1077218"/>
          </a:xfrm>
          <a:prstGeom prst="rect">
            <a:avLst/>
          </a:prstGeom>
          <a:noFill/>
        </p:spPr>
        <p:txBody>
          <a:bodyPr wrap="square" rtlCol="0">
            <a:spAutoFit/>
          </a:bodyPr>
          <a:lstStyle/>
          <a:p>
            <a:r>
              <a:rPr lang="en-US" sz="3200" b="1" dirty="0">
                <a:solidFill>
                  <a:srgbClr val="E48126"/>
                </a:solidFill>
              </a:rPr>
              <a:t>SFSP Meals Counts and Claims </a:t>
            </a:r>
          </a:p>
        </p:txBody>
      </p:sp>
      <p:pic>
        <p:nvPicPr>
          <p:cNvPr id="9" name="Picture 8" descr="Text&#10;&#10;Description automatically generated">
            <a:extLst>
              <a:ext uri="{FF2B5EF4-FFF2-40B4-BE49-F238E27FC236}">
                <a16:creationId xmlns:a16="http://schemas.microsoft.com/office/drawing/2014/main" id="{56150B42-3C76-43BB-9265-12160388C9F2}"/>
              </a:ext>
            </a:extLst>
          </p:cNvPr>
          <p:cNvPicPr>
            <a:picLocks noChangeAspect="1"/>
          </p:cNvPicPr>
          <p:nvPr/>
        </p:nvPicPr>
        <p:blipFill>
          <a:blip r:embed="rId4"/>
          <a:stretch>
            <a:fillRect/>
          </a:stretch>
        </p:blipFill>
        <p:spPr>
          <a:xfrm>
            <a:off x="214522" y="4451506"/>
            <a:ext cx="5375349" cy="2533306"/>
          </a:xfrm>
          <a:prstGeom prst="rect">
            <a:avLst/>
          </a:prstGeom>
        </p:spPr>
      </p:pic>
    </p:spTree>
    <p:extLst>
      <p:ext uri="{BB962C8B-B14F-4D97-AF65-F5344CB8AC3E}">
        <p14:creationId xmlns:p14="http://schemas.microsoft.com/office/powerpoint/2010/main" val="35816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376" b="-5765"/>
          <a:stretch/>
        </p:blipFill>
        <p:spPr>
          <a:xfrm>
            <a:off x="0" y="560439"/>
            <a:ext cx="12226582" cy="6297561"/>
          </a:xfrm>
          <a:prstGeom prst="rect">
            <a:avLst/>
          </a:prstGeom>
        </p:spPr>
      </p:pic>
    </p:spTree>
    <p:extLst>
      <p:ext uri="{BB962C8B-B14F-4D97-AF65-F5344CB8AC3E}">
        <p14:creationId xmlns:p14="http://schemas.microsoft.com/office/powerpoint/2010/main" val="312901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F2934-3598-4702-8273-D6BAAFCEA8BF}"/>
              </a:ext>
            </a:extLst>
          </p:cNvPr>
          <p:cNvPicPr>
            <a:picLocks noChangeAspect="1"/>
          </p:cNvPicPr>
          <p:nvPr/>
        </p:nvPicPr>
        <p:blipFill>
          <a:blip r:embed="rId2"/>
          <a:stretch>
            <a:fillRect/>
          </a:stretch>
        </p:blipFill>
        <p:spPr>
          <a:xfrm>
            <a:off x="5365558" y="247190"/>
            <a:ext cx="5684810" cy="6702286"/>
          </a:xfrm>
          <a:prstGeom prst="rect">
            <a:avLst/>
          </a:prstGeom>
          <a:ln>
            <a:solidFill>
              <a:srgbClr val="064961"/>
            </a:solidFill>
          </a:ln>
        </p:spPr>
      </p:pic>
      <p:sp>
        <p:nvSpPr>
          <p:cNvPr id="3" name="Title 2">
            <a:extLst>
              <a:ext uri="{FF2B5EF4-FFF2-40B4-BE49-F238E27FC236}">
                <a16:creationId xmlns:a16="http://schemas.microsoft.com/office/drawing/2014/main" id="{EE3333EE-B9F9-4B07-A0FD-6EDFF68A1FA1}"/>
              </a:ext>
            </a:extLst>
          </p:cNvPr>
          <p:cNvSpPr>
            <a:spLocks noGrp="1"/>
          </p:cNvSpPr>
          <p:nvPr>
            <p:ph type="title"/>
          </p:nvPr>
        </p:nvSpPr>
        <p:spPr>
          <a:xfrm>
            <a:off x="706752" y="1027906"/>
            <a:ext cx="4602018" cy="1325563"/>
          </a:xfrm>
        </p:spPr>
        <p:txBody>
          <a:bodyPr>
            <a:normAutofit fontScale="90000"/>
          </a:bodyPr>
          <a:lstStyle/>
          <a:p>
            <a:r>
              <a:rPr lang="en-US" b="1" dirty="0"/>
              <a:t>TICK MARKS TELL THE STORY, NOT THE NUMBERS!</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2929C74-6D04-4C55-82CC-89F706C8AEA1}"/>
                  </a:ext>
                </a:extLst>
              </p14:cNvPr>
              <p14:cNvContentPartPr/>
              <p14:nvPr/>
            </p14:nvContentPartPr>
            <p14:xfrm>
              <a:off x="3217333" y="3499555"/>
              <a:ext cx="57150" cy="9525"/>
            </p14:xfrm>
          </p:contentPart>
        </mc:Choice>
        <mc:Fallback xmlns="">
          <p:pic>
            <p:nvPicPr>
              <p:cNvPr id="7" name="Ink 6">
                <a:extLst>
                  <a:ext uri="{FF2B5EF4-FFF2-40B4-BE49-F238E27FC236}">
                    <a16:creationId xmlns:a16="http://schemas.microsoft.com/office/drawing/2014/main" id="{E2929C74-6D04-4C55-82CC-89F706C8AEA1}"/>
                  </a:ext>
                </a:extLst>
              </p:cNvPr>
              <p:cNvPicPr/>
              <p:nvPr/>
            </p:nvPicPr>
            <p:blipFill>
              <a:blip r:embed="rId4"/>
              <a:stretch>
                <a:fillRect/>
              </a:stretch>
            </p:blipFill>
            <p:spPr>
              <a:xfrm>
                <a:off x="3199609" y="3023305"/>
                <a:ext cx="92959"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3328B89-BE75-42E6-A497-3D0D3A12A399}"/>
                  </a:ext>
                </a:extLst>
              </p14:cNvPr>
              <p14:cNvContentPartPr/>
              <p14:nvPr/>
            </p14:nvContentPartPr>
            <p14:xfrm>
              <a:off x="2191925" y="3998147"/>
              <a:ext cx="9525" cy="9525"/>
            </p14:xfrm>
          </p:contentPart>
        </mc:Choice>
        <mc:Fallback xmlns="">
          <p:pic>
            <p:nvPicPr>
              <p:cNvPr id="8" name="Ink 7">
                <a:extLst>
                  <a:ext uri="{FF2B5EF4-FFF2-40B4-BE49-F238E27FC236}">
                    <a16:creationId xmlns:a16="http://schemas.microsoft.com/office/drawing/2014/main" id="{13328B89-BE75-42E6-A497-3D0D3A12A399}"/>
                  </a:ext>
                </a:extLst>
              </p:cNvPr>
              <p:cNvPicPr/>
              <p:nvPr/>
            </p:nvPicPr>
            <p:blipFill>
              <a:blip r:embed="rId6"/>
              <a:stretch>
                <a:fillRect/>
              </a:stretch>
            </p:blipFill>
            <p:spPr>
              <a:xfrm>
                <a:off x="2174639" y="3521897"/>
                <a:ext cx="4445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BA11AC9-6429-4302-AAFD-A28510FF95C4}"/>
                  </a:ext>
                </a:extLst>
              </p14:cNvPr>
              <p14:cNvContentPartPr/>
              <p14:nvPr/>
            </p14:nvContentPartPr>
            <p14:xfrm>
              <a:off x="5776148" y="1872073"/>
              <a:ext cx="4038600" cy="104775"/>
            </p14:xfrm>
          </p:contentPart>
        </mc:Choice>
        <mc:Fallback xmlns="">
          <p:pic>
            <p:nvPicPr>
              <p:cNvPr id="9" name="Ink 8">
                <a:extLst>
                  <a:ext uri="{FF2B5EF4-FFF2-40B4-BE49-F238E27FC236}">
                    <a16:creationId xmlns:a16="http://schemas.microsoft.com/office/drawing/2014/main" id="{6BA11AC9-6429-4302-AAFD-A28510FF95C4}"/>
                  </a:ext>
                </a:extLst>
              </p:cNvPr>
              <p:cNvPicPr/>
              <p:nvPr/>
            </p:nvPicPr>
            <p:blipFill>
              <a:blip r:embed="rId8"/>
              <a:stretch>
                <a:fillRect/>
              </a:stretch>
            </p:blipFill>
            <p:spPr>
              <a:xfrm>
                <a:off x="5722113" y="1763296"/>
                <a:ext cx="4146310" cy="32269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C345364-D090-4960-8F74-D6FABB706650}"/>
                  </a:ext>
                </a:extLst>
              </p14:cNvPr>
              <p14:cNvContentPartPr/>
              <p14:nvPr/>
            </p14:nvContentPartPr>
            <p14:xfrm>
              <a:off x="5682074" y="2079037"/>
              <a:ext cx="2133600" cy="76200"/>
            </p14:xfrm>
          </p:contentPart>
        </mc:Choice>
        <mc:Fallback xmlns="">
          <p:pic>
            <p:nvPicPr>
              <p:cNvPr id="10" name="Ink 9">
                <a:extLst>
                  <a:ext uri="{FF2B5EF4-FFF2-40B4-BE49-F238E27FC236}">
                    <a16:creationId xmlns:a16="http://schemas.microsoft.com/office/drawing/2014/main" id="{AC345364-D090-4960-8F74-D6FABB706650}"/>
                  </a:ext>
                </a:extLst>
              </p:cNvPr>
              <p:cNvPicPr/>
              <p:nvPr/>
            </p:nvPicPr>
            <p:blipFill>
              <a:blip r:embed="rId10"/>
              <a:stretch>
                <a:fillRect/>
              </a:stretch>
            </p:blipFill>
            <p:spPr>
              <a:xfrm>
                <a:off x="5628491" y="1970543"/>
                <a:ext cx="2241125" cy="29355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8433CFF-3075-4EF9-BD0B-C1F917954EC0}"/>
                  </a:ext>
                </a:extLst>
              </p14:cNvPr>
              <p14:cNvContentPartPr/>
              <p14:nvPr/>
            </p14:nvContentPartPr>
            <p14:xfrm>
              <a:off x="3537184" y="4929480"/>
              <a:ext cx="9525" cy="9525"/>
            </p14:xfrm>
          </p:contentPart>
        </mc:Choice>
        <mc:Fallback xmlns="">
          <p:pic>
            <p:nvPicPr>
              <p:cNvPr id="11" name="Ink 10">
                <a:extLst>
                  <a:ext uri="{FF2B5EF4-FFF2-40B4-BE49-F238E27FC236}">
                    <a16:creationId xmlns:a16="http://schemas.microsoft.com/office/drawing/2014/main" id="{B8433CFF-3075-4EF9-BD0B-C1F917954EC0}"/>
                  </a:ext>
                </a:extLst>
              </p:cNvPr>
              <p:cNvPicPr/>
              <p:nvPr/>
            </p:nvPicPr>
            <p:blipFill>
              <a:blip r:embed="rId12"/>
              <a:stretch>
                <a:fillRect/>
              </a:stretch>
            </p:blipFill>
            <p:spPr>
              <a:xfrm>
                <a:off x="2108434" y="2081505"/>
                <a:ext cx="2857500" cy="5715000"/>
              </a:xfrm>
              <a:prstGeom prst="rect">
                <a:avLst/>
              </a:prstGeom>
            </p:spPr>
          </p:pic>
        </mc:Fallback>
      </mc:AlternateContent>
    </p:spTree>
    <p:extLst>
      <p:ext uri="{BB962C8B-B14F-4D97-AF65-F5344CB8AC3E}">
        <p14:creationId xmlns:p14="http://schemas.microsoft.com/office/powerpoint/2010/main" val="36156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487"/>
            <a:ext cx="5486401" cy="1325563"/>
          </a:xfrm>
        </p:spPr>
        <p:txBody>
          <a:bodyPr/>
          <a:lstStyle/>
          <a:p>
            <a:r>
              <a:rPr lang="en-US" b="1" dirty="0"/>
              <a:t>SITE CAPACITY ADJUSTMENTS </a:t>
            </a:r>
          </a:p>
        </p:txBody>
      </p:sp>
      <p:sp>
        <p:nvSpPr>
          <p:cNvPr id="50179" name="Content Placeholder 2"/>
          <p:cNvSpPr>
            <a:spLocks noGrp="1"/>
          </p:cNvSpPr>
          <p:nvPr>
            <p:ph idx="4294967295"/>
          </p:nvPr>
        </p:nvSpPr>
        <p:spPr>
          <a:xfrm>
            <a:off x="838200" y="1888050"/>
            <a:ext cx="5029199" cy="4351338"/>
          </a:xfrm>
        </p:spPr>
        <p:txBody>
          <a:bodyPr>
            <a:normAutofit/>
          </a:bodyPr>
          <a:lstStyle/>
          <a:p>
            <a:r>
              <a:rPr lang="en-US" altLang="en-US" dirty="0"/>
              <a:t>Each meal site has an approved capacity that reflects the approved level of meal service</a:t>
            </a:r>
          </a:p>
          <a:p>
            <a:r>
              <a:rPr lang="en-US" altLang="en-US" dirty="0"/>
              <a:t>Insufficient site capacities will prevent you from entering correct meal counts</a:t>
            </a:r>
          </a:p>
          <a:p>
            <a:r>
              <a:rPr lang="en-US" altLang="en-US" dirty="0"/>
              <a:t>CAPs cannot be adjusted upward, once claim is submitted</a:t>
            </a:r>
          </a:p>
          <a:p>
            <a:endParaRPr lang="en-US" altLang="en-US" sz="2800" dirty="0"/>
          </a:p>
          <a:p>
            <a:pPr lvl="1"/>
            <a:endParaRPr lang="en-US" altLang="en-US" sz="2400" dirty="0"/>
          </a:p>
        </p:txBody>
      </p:sp>
      <p:pic>
        <p:nvPicPr>
          <p:cNvPr id="4" name="Picture 3" descr="A picture containing wall, person, table, indoor&#10;&#10;Description automatically generated">
            <a:extLst>
              <a:ext uri="{FF2B5EF4-FFF2-40B4-BE49-F238E27FC236}">
                <a16:creationId xmlns:a16="http://schemas.microsoft.com/office/drawing/2014/main" id="{239D720E-8953-4D1D-80FA-8549C060ADD4}"/>
              </a:ext>
            </a:extLst>
          </p:cNvPr>
          <p:cNvPicPr>
            <a:picLocks noChangeAspect="1"/>
          </p:cNvPicPr>
          <p:nvPr/>
        </p:nvPicPr>
        <p:blipFill rotWithShape="1">
          <a:blip r:embed="rId2"/>
          <a:srcRect l="36456" r="10211"/>
          <a:stretch/>
        </p:blipFill>
        <p:spPr>
          <a:xfrm>
            <a:off x="6841303" y="0"/>
            <a:ext cx="548640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90"/>
            <a:ext cx="10515600" cy="1325563"/>
          </a:xfrm>
        </p:spPr>
        <p:txBody>
          <a:bodyPr anchor="ctr">
            <a:normAutofit/>
          </a:bodyPr>
          <a:lstStyle/>
          <a:p>
            <a:r>
              <a:rPr lang="en-US" b="1" dirty="0"/>
              <a:t>ADJUSTING MEAL COUNTS IN EPICS</a:t>
            </a:r>
          </a:p>
        </p:txBody>
      </p:sp>
      <p:sp>
        <p:nvSpPr>
          <p:cNvPr id="3" name="Content Placeholder 2"/>
          <p:cNvSpPr>
            <a:spLocks noGrp="1"/>
          </p:cNvSpPr>
          <p:nvPr>
            <p:ph idx="4294967295"/>
          </p:nvPr>
        </p:nvSpPr>
        <p:spPr>
          <a:xfrm>
            <a:off x="838200" y="1013274"/>
            <a:ext cx="8400422" cy="2718447"/>
          </a:xfrm>
        </p:spPr>
        <p:txBody>
          <a:bodyPr anchor="ctr">
            <a:normAutofit/>
          </a:bodyPr>
          <a:lstStyle/>
          <a:p>
            <a:pPr marL="0" indent="0">
              <a:buNone/>
            </a:pPr>
            <a:r>
              <a:rPr lang="en-US" sz="3200" dirty="0"/>
              <a:t>Example: After claim submission</a:t>
            </a:r>
          </a:p>
          <a:p>
            <a:pPr lvl="1"/>
            <a:r>
              <a:rPr lang="en-US" sz="2800" dirty="0"/>
              <a:t>75 1</a:t>
            </a:r>
            <a:r>
              <a:rPr lang="en-US" sz="2800" baseline="30000" dirty="0"/>
              <a:t>st</a:t>
            </a:r>
            <a:r>
              <a:rPr lang="en-US" sz="2800" dirty="0"/>
              <a:t> eligible breakfast meals was entered in EPICS</a:t>
            </a:r>
          </a:p>
          <a:p>
            <a:pPr lvl="1"/>
            <a:r>
              <a:rPr lang="en-US" sz="2800" dirty="0"/>
              <a:t>The correct number of 1</a:t>
            </a:r>
            <a:r>
              <a:rPr lang="en-US" sz="2800" baseline="30000" dirty="0"/>
              <a:t>st</a:t>
            </a:r>
            <a:r>
              <a:rPr lang="en-US" sz="2800" dirty="0"/>
              <a:t> eligible breakfast served was 78</a:t>
            </a:r>
          </a:p>
          <a:p>
            <a:pPr lvl="1"/>
            <a:r>
              <a:rPr lang="en-US" sz="2800" dirty="0"/>
              <a:t>The correct adjustment is a positive 3</a:t>
            </a:r>
          </a:p>
          <a:p>
            <a:pPr lvl="1"/>
            <a:endParaRPr lang="en-US" sz="3600" dirty="0"/>
          </a:p>
        </p:txBody>
      </p:sp>
      <p:pic>
        <p:nvPicPr>
          <p:cNvPr id="4" name="Picture 3">
            <a:extLst>
              <a:ext uri="{FF2B5EF4-FFF2-40B4-BE49-F238E27FC236}">
                <a16:creationId xmlns:a16="http://schemas.microsoft.com/office/drawing/2014/main" id="{863C1FCC-5546-4AD1-8275-21F914CCF17C}"/>
              </a:ext>
            </a:extLst>
          </p:cNvPr>
          <p:cNvPicPr>
            <a:picLocks noChangeAspect="1"/>
          </p:cNvPicPr>
          <p:nvPr/>
        </p:nvPicPr>
        <p:blipFill rotWithShape="1">
          <a:blip r:embed="rId3"/>
          <a:srcRect b="14749"/>
          <a:stretch/>
        </p:blipFill>
        <p:spPr>
          <a:xfrm>
            <a:off x="924483" y="3502891"/>
            <a:ext cx="10525807" cy="3073400"/>
          </a:xfrm>
          <a:prstGeom prst="rect">
            <a:avLst/>
          </a:prstGeom>
        </p:spPr>
      </p:pic>
    </p:spTree>
    <p:extLst>
      <p:ext uri="{BB962C8B-B14F-4D97-AF65-F5344CB8AC3E}">
        <p14:creationId xmlns:p14="http://schemas.microsoft.com/office/powerpoint/2010/main" val="79063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3312"/>
          <a:stretch/>
        </p:blipFill>
        <p:spPr>
          <a:xfrm>
            <a:off x="-1" y="362435"/>
            <a:ext cx="12351235" cy="6103020"/>
          </a:xfrm>
          <a:prstGeom prst="rect">
            <a:avLst/>
          </a:prstGeom>
        </p:spPr>
      </p:pic>
    </p:spTree>
    <p:extLst>
      <p:ext uri="{BB962C8B-B14F-4D97-AF65-F5344CB8AC3E}">
        <p14:creationId xmlns:p14="http://schemas.microsoft.com/office/powerpoint/2010/main" val="20086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959"/>
          <a:stretch/>
        </p:blipFill>
        <p:spPr>
          <a:xfrm>
            <a:off x="0" y="0"/>
            <a:ext cx="12375717" cy="6648572"/>
          </a:xfrm>
          <a:prstGeom prst="rect">
            <a:avLst/>
          </a:prstGeom>
        </p:spPr>
      </p:pic>
      <p:pic>
        <p:nvPicPr>
          <p:cNvPr id="6" name="Picture 5" descr="Related image">
            <a:hlinkClick r:id="rId3" tgtFrame="&quot;_blank&quot;"/>
          </p:cNvPr>
          <p:cNvPicPr/>
          <p:nvPr/>
        </p:nvPicPr>
        <p:blipFill rotWithShape="1">
          <a:blip r:embed="rId4" cstate="print">
            <a:extLst>
              <a:ext uri="{28A0092B-C50C-407E-A947-70E740481C1C}">
                <a14:useLocalDpi xmlns:a14="http://schemas.microsoft.com/office/drawing/2010/main" val="0"/>
              </a:ext>
            </a:extLst>
          </a:blip>
          <a:srcRect l="-4144" r="-4144" b="10425"/>
          <a:stretch/>
        </p:blipFill>
        <p:spPr bwMode="auto">
          <a:xfrm>
            <a:off x="3218213" y="1255817"/>
            <a:ext cx="1619992" cy="3602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9075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82" y="365125"/>
            <a:ext cx="10515600" cy="1325563"/>
          </a:xfrm>
        </p:spPr>
        <p:txBody>
          <a:bodyPr anchor="ctr">
            <a:normAutofit/>
          </a:bodyPr>
          <a:lstStyle/>
          <a:p>
            <a:r>
              <a:rPr lang="en-US" sz="4800" b="1" dirty="0"/>
              <a:t>CLAIMS IN EPICS</a:t>
            </a:r>
          </a:p>
        </p:txBody>
      </p:sp>
      <p:sp>
        <p:nvSpPr>
          <p:cNvPr id="3" name="Content Placeholder 2"/>
          <p:cNvSpPr>
            <a:spLocks noGrp="1"/>
          </p:cNvSpPr>
          <p:nvPr>
            <p:ph idx="4294967295"/>
          </p:nvPr>
        </p:nvSpPr>
        <p:spPr>
          <a:xfrm>
            <a:off x="1039573" y="956313"/>
            <a:ext cx="4160500" cy="3845545"/>
          </a:xfrm>
        </p:spPr>
        <p:txBody>
          <a:bodyPr anchor="ctr">
            <a:normAutofit/>
          </a:bodyPr>
          <a:lstStyle/>
          <a:p>
            <a:pPr marL="0" indent="0">
              <a:buNone/>
            </a:pPr>
            <a:r>
              <a:rPr lang="en-US" sz="3600" b="1" dirty="0"/>
              <a:t>Reminders</a:t>
            </a:r>
          </a:p>
          <a:p>
            <a:pPr lvl="1">
              <a:spcAft>
                <a:spcPts val="1200"/>
              </a:spcAft>
            </a:pPr>
            <a:r>
              <a:rPr lang="en-US" sz="2400" dirty="0"/>
              <a:t>Claims are being completed as meal counts are being entered</a:t>
            </a:r>
          </a:p>
          <a:p>
            <a:pPr lvl="1"/>
            <a:r>
              <a:rPr lang="en-US" sz="2400" dirty="0"/>
              <a:t>Claim submission is a separate process</a:t>
            </a:r>
          </a:p>
        </p:txBody>
      </p:sp>
      <p:pic>
        <p:nvPicPr>
          <p:cNvPr id="4" name="Graphic 3" descr="Bell with solid fill">
            <a:extLst>
              <a:ext uri="{FF2B5EF4-FFF2-40B4-BE49-F238E27FC236}">
                <a16:creationId xmlns:a16="http://schemas.microsoft.com/office/drawing/2014/main" id="{C154DA32-721A-43E0-AFDA-42F54BFDA1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599709">
            <a:off x="348328" y="1498377"/>
            <a:ext cx="719300" cy="719300"/>
          </a:xfrm>
          <a:prstGeom prst="rect">
            <a:avLst/>
          </a:prstGeom>
          <a:effectLst/>
        </p:spPr>
      </p:pic>
      <p:pic>
        <p:nvPicPr>
          <p:cNvPr id="6" name="Picture 5" descr="A picture containing person, eating, indoor, child&#10;&#10;Description automatically generated">
            <a:extLst>
              <a:ext uri="{FF2B5EF4-FFF2-40B4-BE49-F238E27FC236}">
                <a16:creationId xmlns:a16="http://schemas.microsoft.com/office/drawing/2014/main" id="{D717C810-F4B9-4A13-9B99-B80EBABB9794}"/>
              </a:ext>
            </a:extLst>
          </p:cNvPr>
          <p:cNvPicPr>
            <a:picLocks noChangeAspect="1"/>
          </p:cNvPicPr>
          <p:nvPr/>
        </p:nvPicPr>
        <p:blipFill rotWithShape="1">
          <a:blip r:embed="rId4"/>
          <a:srcRect l="10763" r="26385"/>
          <a:stretch/>
        </p:blipFill>
        <p:spPr>
          <a:xfrm>
            <a:off x="5865091" y="0"/>
            <a:ext cx="6465455" cy="6858000"/>
          </a:xfrm>
          <a:prstGeom prst="rect">
            <a:avLst/>
          </a:prstGeom>
        </p:spPr>
      </p:pic>
    </p:spTree>
    <p:extLst>
      <p:ext uri="{BB962C8B-B14F-4D97-AF65-F5344CB8AC3E}">
        <p14:creationId xmlns:p14="http://schemas.microsoft.com/office/powerpoint/2010/main" val="1086805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917691"/>
            <a:ext cx="12339745" cy="4257210"/>
          </a:xfrm>
          <a:prstGeom prst="rect">
            <a:avLst/>
          </a:prstGeom>
        </p:spPr>
      </p:pic>
    </p:spTree>
    <p:extLst>
      <p:ext uri="{BB962C8B-B14F-4D97-AF65-F5344CB8AC3E}">
        <p14:creationId xmlns:p14="http://schemas.microsoft.com/office/powerpoint/2010/main" val="2813558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000"/>
          <a:stretch/>
        </p:blipFill>
        <p:spPr>
          <a:xfrm>
            <a:off x="1524000" y="2"/>
            <a:ext cx="8686800" cy="3352799"/>
          </a:xfrm>
          <a:prstGeom prst="rect">
            <a:avLst/>
          </a:prstGeom>
        </p:spPr>
      </p:pic>
      <p:pic>
        <p:nvPicPr>
          <p:cNvPr id="5" name="Picture 4"/>
          <p:cNvPicPr>
            <a:picLocks noChangeAspect="1"/>
          </p:cNvPicPr>
          <p:nvPr/>
        </p:nvPicPr>
        <p:blipFill>
          <a:blip r:embed="rId4"/>
          <a:stretch>
            <a:fillRect/>
          </a:stretch>
        </p:blipFill>
        <p:spPr>
          <a:xfrm>
            <a:off x="1524000" y="3352801"/>
            <a:ext cx="8686800" cy="3448050"/>
          </a:xfrm>
          <a:prstGeom prst="rect">
            <a:avLst/>
          </a:prstGeom>
        </p:spPr>
      </p:pic>
      <p:pic>
        <p:nvPicPr>
          <p:cNvPr id="6" name="Picture 5" descr="Related image">
            <a:hlinkClick r:id="rId5" tgtFrame="&quot;_blank&quot;"/>
          </p:cNvPr>
          <p:cNvPicPr/>
          <p:nvPr/>
        </p:nvPicPr>
        <p:blipFill rotWithShape="1">
          <a:blip r:embed="rId6" cstate="print">
            <a:extLst>
              <a:ext uri="{28A0092B-C50C-407E-A947-70E740481C1C}">
                <a14:useLocalDpi xmlns:a14="http://schemas.microsoft.com/office/drawing/2010/main" val="0"/>
              </a:ext>
            </a:extLst>
          </a:blip>
          <a:srcRect l="-4144" r="-4144" b="10425"/>
          <a:stretch/>
        </p:blipFill>
        <p:spPr bwMode="auto">
          <a:xfrm>
            <a:off x="2933205" y="275112"/>
            <a:ext cx="958933" cy="327562"/>
          </a:xfrm>
          <a:prstGeom prst="rect">
            <a:avLst/>
          </a:prstGeom>
          <a:noFill/>
          <a:ln>
            <a:noFill/>
          </a:ln>
          <a:extLst>
            <a:ext uri="{53640926-AAD7-44D8-BBD7-CCE9431645EC}">
              <a14:shadowObscured xmlns:a14="http://schemas.microsoft.com/office/drawing/2010/main"/>
            </a:ext>
          </a:extLst>
        </p:spPr>
      </p:pic>
      <p:pic>
        <p:nvPicPr>
          <p:cNvPr id="7" name="Picture 6" descr="Related image">
            <a:hlinkClick r:id="rId5" tgtFrame="&quot;_blank&quot;"/>
          </p:cNvPr>
          <p:cNvPicPr/>
          <p:nvPr/>
        </p:nvPicPr>
        <p:blipFill rotWithShape="1">
          <a:blip r:embed="rId7" cstate="print">
            <a:extLst>
              <a:ext uri="{28A0092B-C50C-407E-A947-70E740481C1C}">
                <a14:useLocalDpi xmlns:a14="http://schemas.microsoft.com/office/drawing/2010/main" val="0"/>
              </a:ext>
            </a:extLst>
          </a:blip>
          <a:srcRect l="-4144" r="-4144" b="10425"/>
          <a:stretch/>
        </p:blipFill>
        <p:spPr bwMode="auto">
          <a:xfrm>
            <a:off x="2600603" y="2902529"/>
            <a:ext cx="671945" cy="2374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9644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46EC7E4F-ED73-A840-A43F-1F28E95BD07B}"/>
              </a:ext>
            </a:extLst>
          </p:cNvPr>
          <p:cNvSpPr txBox="1">
            <a:spLocks/>
          </p:cNvSpPr>
          <p:nvPr/>
        </p:nvSpPr>
        <p:spPr>
          <a:xfrm>
            <a:off x="1126670" y="520489"/>
            <a:ext cx="7279143" cy="41868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E48126"/>
              </a:buClr>
              <a:buFont typeface="Arial" panose="020B0604020202020204" pitchFamily="34" charset="0"/>
              <a:buNone/>
              <a:defRPr sz="2200" kern="1200">
                <a:solidFill>
                  <a:srgbClr val="229787"/>
                </a:solidFill>
                <a:latin typeface="+mn-lt"/>
                <a:ea typeface="+mn-ea"/>
                <a:cs typeface="+mn-cs"/>
              </a:defRPr>
            </a:lvl1pPr>
            <a:lvl2pPr marL="457200" indent="0" algn="ctr" defTabSz="914400" rtl="0" eaLnBrk="1" latinLnBrk="0" hangingPunct="1">
              <a:lnSpc>
                <a:spcPct val="90000"/>
              </a:lnSpc>
              <a:spcBef>
                <a:spcPts val="500"/>
              </a:spcBef>
              <a:buClr>
                <a:srgbClr val="4FC2C0"/>
              </a:buClr>
              <a:buSzPct val="60000"/>
              <a:buFont typeface=".Lucida Grande UI Regular"/>
              <a:buNone/>
              <a:defRPr sz="2000" kern="1200">
                <a:solidFill>
                  <a:srgbClr val="064961"/>
                </a:solidFill>
                <a:latin typeface="+mn-lt"/>
                <a:ea typeface="+mn-ea"/>
                <a:cs typeface="+mn-cs"/>
              </a:defRPr>
            </a:lvl2pPr>
            <a:lvl3pPr marL="914400" indent="0" algn="ctr" defTabSz="914400" rtl="0" eaLnBrk="1" latinLnBrk="0" hangingPunct="1">
              <a:lnSpc>
                <a:spcPct val="90000"/>
              </a:lnSpc>
              <a:spcBef>
                <a:spcPts val="500"/>
              </a:spcBef>
              <a:buClr>
                <a:srgbClr val="B12524"/>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4FC2C0"/>
              </a:buClr>
              <a:buFont typeface="System Font Regular"/>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solidFill>
                  <a:srgbClr val="064961"/>
                </a:solidFill>
              </a:rPr>
              <a:t>More information about the New Mexico </a:t>
            </a:r>
            <a:br>
              <a:rPr lang="en-US" sz="2400" b="1" dirty="0">
                <a:solidFill>
                  <a:srgbClr val="064961"/>
                </a:solidFill>
              </a:rPr>
            </a:br>
            <a:r>
              <a:rPr lang="en-US" sz="2400" b="1" dirty="0">
                <a:solidFill>
                  <a:srgbClr val="064961"/>
                </a:solidFill>
              </a:rPr>
              <a:t>Early Childhood Education and Care Department—</a:t>
            </a:r>
            <a:br>
              <a:rPr lang="en-US" sz="2400" b="1" dirty="0">
                <a:solidFill>
                  <a:srgbClr val="064961"/>
                </a:solidFill>
              </a:rPr>
            </a:br>
            <a:r>
              <a:rPr lang="en-US" sz="2400" b="1" i="1" dirty="0">
                <a:solidFill>
                  <a:srgbClr val="064961"/>
                </a:solidFill>
              </a:rPr>
              <a:t>Programs for Parents and Professionals:</a:t>
            </a:r>
            <a:br>
              <a:rPr lang="en-US" sz="2400" b="1" i="1" dirty="0">
                <a:solidFill>
                  <a:srgbClr val="064961"/>
                </a:solidFill>
              </a:rPr>
            </a:br>
            <a:r>
              <a:rPr lang="en-US" sz="2800" b="1" dirty="0">
                <a:solidFill>
                  <a:srgbClr val="E48126"/>
                </a:solidFill>
              </a:rPr>
              <a:t>nmececd.org</a:t>
            </a:r>
            <a:br>
              <a:rPr lang="en-US" sz="2400" b="1" i="1" dirty="0">
                <a:solidFill>
                  <a:srgbClr val="064961"/>
                </a:solidFill>
              </a:rPr>
            </a:br>
            <a:endParaRPr lang="en-US" sz="2400" b="1" dirty="0"/>
          </a:p>
          <a:p>
            <a:r>
              <a:rPr lang="en-US" sz="2400" b="1" dirty="0">
                <a:solidFill>
                  <a:srgbClr val="064961"/>
                </a:solidFill>
              </a:rPr>
              <a:t>Program Resources for SFSP Sponsors–</a:t>
            </a:r>
          </a:p>
          <a:p>
            <a:r>
              <a:rPr lang="en-US" sz="2800" b="1" dirty="0">
                <a:solidFill>
                  <a:srgbClr val="E48126"/>
                </a:solidFill>
              </a:rPr>
              <a:t>summerfoodnm.org/sponsors/program-resources</a:t>
            </a:r>
          </a:p>
        </p:txBody>
      </p:sp>
      <p:pic>
        <p:nvPicPr>
          <p:cNvPr id="4" name="Picture 3" descr="Text&#10;&#10;Description automatically generated">
            <a:extLst>
              <a:ext uri="{FF2B5EF4-FFF2-40B4-BE49-F238E27FC236}">
                <a16:creationId xmlns:a16="http://schemas.microsoft.com/office/drawing/2014/main" id="{18FE2DBE-990C-4EFD-9C76-CD8D86B56B1A}"/>
              </a:ext>
            </a:extLst>
          </p:cNvPr>
          <p:cNvPicPr>
            <a:picLocks noChangeAspect="1"/>
          </p:cNvPicPr>
          <p:nvPr/>
        </p:nvPicPr>
        <p:blipFill>
          <a:blip r:embed="rId3"/>
          <a:stretch>
            <a:fillRect/>
          </a:stretch>
        </p:blipFill>
        <p:spPr>
          <a:xfrm>
            <a:off x="214522" y="4888590"/>
            <a:ext cx="4447913" cy="2096222"/>
          </a:xfrm>
          <a:prstGeom prst="rect">
            <a:avLst/>
          </a:prstGeom>
        </p:spPr>
      </p:pic>
    </p:spTree>
    <p:extLst>
      <p:ext uri="{BB962C8B-B14F-4D97-AF65-F5344CB8AC3E}">
        <p14:creationId xmlns:p14="http://schemas.microsoft.com/office/powerpoint/2010/main" val="216174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wl of fruit and a glass of juice&#10;&#10;Description automatically generated with low confidence">
            <a:extLst>
              <a:ext uri="{FF2B5EF4-FFF2-40B4-BE49-F238E27FC236}">
                <a16:creationId xmlns:a16="http://schemas.microsoft.com/office/drawing/2014/main" id="{12D411CD-AA3D-43F9-AA10-77ACE123F895}"/>
              </a:ext>
            </a:extLst>
          </p:cNvPr>
          <p:cNvPicPr>
            <a:picLocks noChangeAspect="1"/>
          </p:cNvPicPr>
          <p:nvPr/>
        </p:nvPicPr>
        <p:blipFill>
          <a:blip r:embed="rId3"/>
          <a:stretch>
            <a:fillRect/>
          </a:stretch>
        </p:blipFill>
        <p:spPr>
          <a:xfrm>
            <a:off x="-5588" y="-82484"/>
            <a:ext cx="12338638" cy="6940484"/>
          </a:xfrm>
          <a:prstGeom prst="rect">
            <a:avLst/>
          </a:prstGeom>
        </p:spPr>
      </p:pic>
      <p:sp>
        <p:nvSpPr>
          <p:cNvPr id="2" name="Title 1"/>
          <p:cNvSpPr>
            <a:spLocks noGrp="1"/>
          </p:cNvSpPr>
          <p:nvPr>
            <p:ph type="title"/>
          </p:nvPr>
        </p:nvSpPr>
        <p:spPr>
          <a:xfrm>
            <a:off x="831850" y="1709739"/>
            <a:ext cx="4571423" cy="1719261"/>
          </a:xfrm>
        </p:spPr>
        <p:txBody>
          <a:bodyPr>
            <a:normAutofit fontScale="90000"/>
          </a:bodyPr>
          <a:lstStyle/>
          <a:p>
            <a:br>
              <a:rPr lang="en-US" b="1" dirty="0">
                <a:solidFill>
                  <a:srgbClr val="B12524"/>
                </a:solidFill>
              </a:rPr>
            </a:br>
            <a:r>
              <a:rPr lang="en-US" b="1" dirty="0">
                <a:solidFill>
                  <a:srgbClr val="B12524"/>
                </a:solidFill>
              </a:rPr>
              <a:t>MEAL COUNTS AND CLAIMS </a:t>
            </a:r>
          </a:p>
        </p:txBody>
      </p:sp>
    </p:spTree>
    <p:extLst>
      <p:ext uri="{BB962C8B-B14F-4D97-AF65-F5344CB8AC3E}">
        <p14:creationId xmlns:p14="http://schemas.microsoft.com/office/powerpoint/2010/main" val="26380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4065"/>
            <a:ext cx="10515600" cy="1325563"/>
          </a:xfrm>
        </p:spPr>
        <p:txBody>
          <a:bodyPr>
            <a:normAutofit/>
          </a:bodyPr>
          <a:lstStyle/>
          <a:p>
            <a:r>
              <a:rPr lang="en-US" sz="3600" b="1" dirty="0"/>
              <a:t>ORGANIZATION OF MEAL COUNT RECORDS</a:t>
            </a:r>
          </a:p>
        </p:txBody>
      </p:sp>
      <p:sp>
        <p:nvSpPr>
          <p:cNvPr id="3" name="Content Placeholder 2"/>
          <p:cNvSpPr>
            <a:spLocks noGrp="1"/>
          </p:cNvSpPr>
          <p:nvPr>
            <p:ph idx="4294967295"/>
          </p:nvPr>
        </p:nvSpPr>
        <p:spPr>
          <a:xfrm>
            <a:off x="1921164" y="1595322"/>
            <a:ext cx="8534400" cy="4351338"/>
          </a:xfrm>
        </p:spPr>
        <p:txBody>
          <a:bodyPr>
            <a:normAutofit/>
          </a:bodyPr>
          <a:lstStyle/>
          <a:p>
            <a:r>
              <a:rPr lang="en-US" dirty="0"/>
              <a:t>Meal count forms must be completed for every meal service at every site and maintained for review.</a:t>
            </a:r>
          </a:p>
          <a:p>
            <a:r>
              <a:rPr lang="en-US" dirty="0"/>
              <a:t>Keep meal count records organized</a:t>
            </a:r>
          </a:p>
          <a:p>
            <a:pPr lvl="1"/>
            <a:r>
              <a:rPr lang="en-US" dirty="0"/>
              <a:t>By the meal type</a:t>
            </a:r>
          </a:p>
          <a:p>
            <a:pPr lvl="1"/>
            <a:r>
              <a:rPr lang="en-US" dirty="0"/>
              <a:t>By the day, from newest to oldest</a:t>
            </a:r>
          </a:p>
          <a:p>
            <a:pPr lvl="1"/>
            <a:r>
              <a:rPr lang="en-US" dirty="0"/>
              <a:t>By the month</a:t>
            </a:r>
          </a:p>
        </p:txBody>
      </p:sp>
      <p:pic>
        <p:nvPicPr>
          <p:cNvPr id="6" name="Graphic 5" descr="Open folder with solid fill">
            <a:extLst>
              <a:ext uri="{FF2B5EF4-FFF2-40B4-BE49-F238E27FC236}">
                <a16:creationId xmlns:a16="http://schemas.microsoft.com/office/drawing/2014/main" id="{5E294518-AD82-4E84-90F7-54C6294F8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943" y="484065"/>
            <a:ext cx="1212857" cy="1212857"/>
          </a:xfrm>
          <a:prstGeom prst="rect">
            <a:avLst/>
          </a:prstGeom>
        </p:spPr>
      </p:pic>
    </p:spTree>
    <p:extLst>
      <p:ext uri="{BB962C8B-B14F-4D97-AF65-F5344CB8AC3E}">
        <p14:creationId xmlns:p14="http://schemas.microsoft.com/office/powerpoint/2010/main" val="490546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MEAL COUNT BASICS</a:t>
            </a:r>
          </a:p>
        </p:txBody>
      </p:sp>
      <p:sp>
        <p:nvSpPr>
          <p:cNvPr id="3" name="Content Placeholder 2"/>
          <p:cNvSpPr>
            <a:spLocks noGrp="1"/>
          </p:cNvSpPr>
          <p:nvPr>
            <p:ph idx="4294967295"/>
          </p:nvPr>
        </p:nvSpPr>
        <p:spPr>
          <a:xfrm>
            <a:off x="838200" y="1453836"/>
            <a:ext cx="10515600" cy="4351338"/>
          </a:xfrm>
        </p:spPr>
        <p:txBody>
          <a:bodyPr>
            <a:normAutofit/>
          </a:bodyPr>
          <a:lstStyle/>
          <a:p>
            <a:r>
              <a:rPr lang="en-US" dirty="0"/>
              <a:t>Meal count form 6.4</a:t>
            </a:r>
          </a:p>
          <a:p>
            <a:pPr lvl="1"/>
            <a:r>
              <a:rPr lang="en-US" dirty="0"/>
              <a:t>The official record of meals served – serves as an invoice for payment</a:t>
            </a:r>
          </a:p>
          <a:p>
            <a:pPr lvl="1">
              <a:spcAft>
                <a:spcPts val="1200"/>
              </a:spcAft>
            </a:pPr>
            <a:r>
              <a:rPr lang="en-US" dirty="0"/>
              <a:t>When serving multiple types of meals keep separate meal counts for breakfast, lunch and supper </a:t>
            </a:r>
          </a:p>
          <a:p>
            <a:pPr lvl="1">
              <a:spcAft>
                <a:spcPts val="1200"/>
              </a:spcAft>
            </a:pPr>
            <a:r>
              <a:rPr lang="en-US" dirty="0"/>
              <a:t>Closely review daily meal count forms before they are entered in EPICS</a:t>
            </a:r>
          </a:p>
          <a:p>
            <a:pPr lvl="1"/>
            <a:r>
              <a:rPr lang="en-US" dirty="0"/>
              <a:t>Most discrepancies result from 6.4 forms not being properly reviewed prior to inputting to EPICS</a:t>
            </a:r>
          </a:p>
          <a:p>
            <a:pPr lvl="1"/>
            <a:endParaRPr lang="en-US" dirty="0"/>
          </a:p>
        </p:txBody>
      </p:sp>
    </p:spTree>
    <p:extLst>
      <p:ext uri="{BB962C8B-B14F-4D97-AF65-F5344CB8AC3E}">
        <p14:creationId xmlns:p14="http://schemas.microsoft.com/office/powerpoint/2010/main" val="1448304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MEAL COUNT BASICS</a:t>
            </a:r>
          </a:p>
        </p:txBody>
      </p:sp>
      <p:sp>
        <p:nvSpPr>
          <p:cNvPr id="3" name="Content Placeholder 2"/>
          <p:cNvSpPr>
            <a:spLocks noGrp="1"/>
          </p:cNvSpPr>
          <p:nvPr>
            <p:ph idx="4294967295"/>
          </p:nvPr>
        </p:nvSpPr>
        <p:spPr>
          <a:xfrm>
            <a:off x="838200" y="1390493"/>
            <a:ext cx="10515600" cy="4351337"/>
          </a:xfrm>
        </p:spPr>
        <p:txBody>
          <a:bodyPr>
            <a:normAutofit/>
          </a:bodyPr>
          <a:lstStyle/>
          <a:p>
            <a:r>
              <a:rPr lang="en-US" dirty="0"/>
              <a:t>Prior to input into EPICS look for:</a:t>
            </a:r>
          </a:p>
          <a:p>
            <a:pPr lvl="1"/>
            <a:r>
              <a:rPr lang="en-US" dirty="0"/>
              <a:t>Incomplete forms</a:t>
            </a:r>
          </a:p>
          <a:p>
            <a:pPr lvl="2"/>
            <a:r>
              <a:rPr lang="en-US" dirty="0"/>
              <a:t>No day or date indicated</a:t>
            </a:r>
          </a:p>
          <a:p>
            <a:pPr lvl="2"/>
            <a:r>
              <a:rPr lang="en-US" dirty="0"/>
              <a:t>Meal type not indicated</a:t>
            </a:r>
          </a:p>
          <a:p>
            <a:pPr lvl="2"/>
            <a:r>
              <a:rPr lang="en-US" dirty="0"/>
              <a:t>No Site Supervisor signature</a:t>
            </a:r>
          </a:p>
          <a:p>
            <a:pPr lvl="1"/>
            <a:r>
              <a:rPr lang="en-US" dirty="0"/>
              <a:t>Evidence of meals not being counted at the point of service (POS) – examples given</a:t>
            </a:r>
          </a:p>
          <a:p>
            <a:pPr lvl="1"/>
            <a:r>
              <a:rPr lang="en-US" dirty="0"/>
              <a:t>Questionable claiming patterns – example given</a:t>
            </a:r>
          </a:p>
          <a:p>
            <a:pPr lvl="1"/>
            <a:r>
              <a:rPr lang="en-US" dirty="0"/>
              <a:t>Evidence of block claiming – definition and example given</a:t>
            </a:r>
          </a:p>
          <a:p>
            <a:r>
              <a:rPr lang="en-US" dirty="0"/>
              <a:t>Use the slash or tick marks as your guide for the correct number of meals to input into EPICS</a:t>
            </a:r>
          </a:p>
          <a:p>
            <a:r>
              <a:rPr lang="en-US" dirty="0"/>
              <a:t>The presence or absence of a slash or tick marks on form 6.4 determines the number of meals allowed for reimbursement</a:t>
            </a:r>
          </a:p>
          <a:p>
            <a:endParaRPr lang="en-US" dirty="0"/>
          </a:p>
          <a:p>
            <a:endParaRPr lang="en-US" dirty="0"/>
          </a:p>
          <a:p>
            <a:pPr lvl="2"/>
            <a:endParaRPr lang="en-US" dirty="0"/>
          </a:p>
          <a:p>
            <a:pPr lvl="1"/>
            <a:endParaRPr lang="en-US" dirty="0"/>
          </a:p>
        </p:txBody>
      </p:sp>
    </p:spTree>
    <p:extLst>
      <p:ext uri="{BB962C8B-B14F-4D97-AF65-F5344CB8AC3E}">
        <p14:creationId xmlns:p14="http://schemas.microsoft.com/office/powerpoint/2010/main" val="337955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48" y="111741"/>
            <a:ext cx="5125164" cy="6634517"/>
          </a:xfrm>
          <a:prstGeom prst="rect">
            <a:avLst/>
          </a:prstGeom>
          <a:ln>
            <a:solidFill>
              <a:srgbClr val="064961"/>
            </a:solidFill>
          </a:ln>
        </p:spPr>
      </p:pic>
      <p:pic>
        <p:nvPicPr>
          <p:cNvPr id="6" name="Graphic 5" descr="Close with solid fill">
            <a:extLst>
              <a:ext uri="{FF2B5EF4-FFF2-40B4-BE49-F238E27FC236}">
                <a16:creationId xmlns:a16="http://schemas.microsoft.com/office/drawing/2014/main" id="{1CA10E44-C9D8-403F-8395-41272526EC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3087" y="879509"/>
            <a:ext cx="3849509" cy="3849509"/>
          </a:xfrm>
          <a:prstGeom prst="rect">
            <a:avLst/>
          </a:prstGeom>
        </p:spPr>
      </p:pic>
    </p:spTree>
    <p:extLst>
      <p:ext uri="{BB962C8B-B14F-4D97-AF65-F5344CB8AC3E}">
        <p14:creationId xmlns:p14="http://schemas.microsoft.com/office/powerpoint/2010/main" val="1378916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2" y="123817"/>
            <a:ext cx="5136175" cy="6648771"/>
          </a:xfrm>
          <a:prstGeom prst="rect">
            <a:avLst/>
          </a:prstGeom>
          <a:ln>
            <a:solidFill>
              <a:srgbClr val="064961"/>
            </a:solidFill>
          </a:ln>
        </p:spPr>
      </p:pic>
      <p:pic>
        <p:nvPicPr>
          <p:cNvPr id="5" name="Graphic 4" descr="Close with solid fill">
            <a:extLst>
              <a:ext uri="{FF2B5EF4-FFF2-40B4-BE49-F238E27FC236}">
                <a16:creationId xmlns:a16="http://schemas.microsoft.com/office/drawing/2014/main" id="{3F7A8803-2AEC-4688-8F17-289978986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3087" y="879509"/>
            <a:ext cx="3849509" cy="3849509"/>
          </a:xfrm>
          <a:prstGeom prst="rect">
            <a:avLst/>
          </a:prstGeom>
        </p:spPr>
      </p:pic>
    </p:spTree>
    <p:extLst>
      <p:ext uri="{BB962C8B-B14F-4D97-AF65-F5344CB8AC3E}">
        <p14:creationId xmlns:p14="http://schemas.microsoft.com/office/powerpoint/2010/main" val="322235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417" y="408421"/>
            <a:ext cx="10515600" cy="1325563"/>
          </a:xfrm>
        </p:spPr>
        <p:txBody>
          <a:bodyPr/>
          <a:lstStyle/>
          <a:p>
            <a:r>
              <a:rPr lang="en-US" b="1" dirty="0"/>
              <a:t>QUESTIONABLE CLAIMING PATTERNS</a:t>
            </a:r>
          </a:p>
        </p:txBody>
      </p:sp>
      <p:sp>
        <p:nvSpPr>
          <p:cNvPr id="4" name="Rectangle: Rounded Corners 3">
            <a:extLst>
              <a:ext uri="{FF2B5EF4-FFF2-40B4-BE49-F238E27FC236}">
                <a16:creationId xmlns:a16="http://schemas.microsoft.com/office/drawing/2014/main" id="{E44F0C1B-6672-47EF-A619-B643C898AB58}"/>
              </a:ext>
            </a:extLst>
          </p:cNvPr>
          <p:cNvSpPr/>
          <p:nvPr/>
        </p:nvSpPr>
        <p:spPr>
          <a:xfrm>
            <a:off x="2026417" y="1733984"/>
            <a:ext cx="4068759" cy="2496372"/>
          </a:xfrm>
          <a:prstGeom prst="roundRect">
            <a:avLst/>
          </a:prstGeom>
          <a:solidFill>
            <a:schemeClr val="accent4">
              <a:lumMod val="20000"/>
              <a:lumOff val="80000"/>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064961"/>
                </a:solidFill>
              </a:rPr>
              <a:t>Meal counts for each day end in a “5” </a:t>
            </a:r>
          </a:p>
        </p:txBody>
      </p:sp>
      <p:sp>
        <p:nvSpPr>
          <p:cNvPr id="6" name="Rectangle: Rounded Corners 5">
            <a:extLst>
              <a:ext uri="{FF2B5EF4-FFF2-40B4-BE49-F238E27FC236}">
                <a16:creationId xmlns:a16="http://schemas.microsoft.com/office/drawing/2014/main" id="{A76FD9C5-5D14-411D-9DDA-30868231C9B4}"/>
              </a:ext>
            </a:extLst>
          </p:cNvPr>
          <p:cNvSpPr/>
          <p:nvPr/>
        </p:nvSpPr>
        <p:spPr>
          <a:xfrm>
            <a:off x="6285518" y="1733984"/>
            <a:ext cx="3880065" cy="2496372"/>
          </a:xfrm>
          <a:prstGeom prst="roundRect">
            <a:avLst/>
          </a:prstGeom>
          <a:solidFill>
            <a:srgbClr val="4FC2C0">
              <a:alpha val="3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064961"/>
                </a:solidFill>
              </a:rPr>
              <a:t>Meal </a:t>
            </a:r>
            <a:r>
              <a:rPr lang="en-US" sz="3200" b="1" dirty="0">
                <a:solidFill>
                  <a:srgbClr val="064961"/>
                </a:solidFill>
              </a:rPr>
              <a:t>counts for each day end in a “0” </a:t>
            </a:r>
          </a:p>
        </p:txBody>
      </p:sp>
    </p:spTree>
    <p:extLst>
      <p:ext uri="{BB962C8B-B14F-4D97-AF65-F5344CB8AC3E}">
        <p14:creationId xmlns:p14="http://schemas.microsoft.com/office/powerpoint/2010/main" val="376025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BLOCK REPORTING/CLAIMING</a:t>
            </a:r>
          </a:p>
        </p:txBody>
      </p:sp>
      <p:graphicFrame>
        <p:nvGraphicFramePr>
          <p:cNvPr id="5" name="Content Placeholder 2">
            <a:extLst>
              <a:ext uri="{FF2B5EF4-FFF2-40B4-BE49-F238E27FC236}">
                <a16:creationId xmlns:a16="http://schemas.microsoft.com/office/drawing/2014/main" id="{4C348183-C02F-4595-AEE6-7264EA01ACCE}"/>
              </a:ext>
            </a:extLst>
          </p:cNvPr>
          <p:cNvGraphicFramePr>
            <a:graphicFrameLocks noGrp="1"/>
          </p:cNvGraphicFramePr>
          <p:nvPr>
            <p:ph idx="4294967295"/>
            <p:extLst>
              <p:ext uri="{D42A27DB-BD31-4B8C-83A1-F6EECF244321}">
                <p14:modId xmlns:p14="http://schemas.microsoft.com/office/powerpoint/2010/main" val="3201909547"/>
              </p:ext>
            </p:extLst>
          </p:nvPr>
        </p:nvGraphicFramePr>
        <p:xfrm>
          <a:off x="934496"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149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Presentation_template" id="{A59C2A28-A54F-E841-916C-2206BAC504D2}" vid="{1AF73A36-E511-7245-A020-3B69A73EEA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A1E017B6EC3F4397DA8617428230A5" ma:contentTypeVersion="15" ma:contentTypeDescription="Create a new document." ma:contentTypeScope="" ma:versionID="fcaeabe1bf7efec3b2243a841ebca727">
  <xsd:schema xmlns:xsd="http://www.w3.org/2001/XMLSchema" xmlns:xs="http://www.w3.org/2001/XMLSchema" xmlns:p="http://schemas.microsoft.com/office/2006/metadata/properties" xmlns:ns2="2c38b65d-5a07-491d-a170-02292b3b8e60" xmlns:ns3="1d4c4705-e3fc-4088-bba0-4b35d52be7d4" targetNamespace="http://schemas.microsoft.com/office/2006/metadata/properties" ma:root="true" ma:fieldsID="dbcb55b3ac1cba6a73954514dbe30205" ns2:_="" ns3:_="">
    <xsd:import namespace="2c38b65d-5a07-491d-a170-02292b3b8e60"/>
    <xsd:import namespace="1d4c4705-e3fc-4088-bba0-4b35d52be7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8b65d-5a07-491d-a170-02292b3b8e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0bbf41-8424-4f7f-988f-2ddf88b5ee04}" ma:internalName="TaxCatchAll" ma:showField="CatchAllData" ma:web="2c38b65d-5a07-491d-a170-02292b3b8e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4c4705-e3fc-4088-bba0-4b35d52be7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c38b65d-5a07-491d-a170-02292b3b8e60" xsi:nil="true"/>
    <Notes xmlns="1d4c4705-e3fc-4088-bba0-4b35d52be7d4" xsi:nil="true"/>
    <lcf76f155ced4ddcb4097134ff3c332f xmlns="1d4c4705-e3fc-4088-bba0-4b35d52be7d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A5C643-3FB6-481E-8899-62395B95FD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38b65d-5a07-491d-a170-02292b3b8e60"/>
    <ds:schemaRef ds:uri="1d4c4705-e3fc-4088-bba0-4b35d52be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FB434F-13C4-4C93-A920-A373A1F3A0F6}">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purl.org/dc/terms/"/>
    <ds:schemaRef ds:uri="1d4c4705-e3fc-4088-bba0-4b35d52be7d4"/>
    <ds:schemaRef ds:uri="http://schemas.openxmlformats.org/package/2006/metadata/core-properties"/>
    <ds:schemaRef ds:uri="2c38b65d-5a07-491d-a170-02292b3b8e60"/>
    <ds:schemaRef ds:uri="http://purl.org/dc/elements/1.1/"/>
  </ds:schemaRefs>
</ds:datastoreItem>
</file>

<file path=customXml/itemProps3.xml><?xml version="1.0" encoding="utf-8"?>
<ds:datastoreItem xmlns:ds="http://schemas.openxmlformats.org/officeDocument/2006/customXml" ds:itemID="{9CB79B02-31CA-4E15-B011-B9E05B713B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331</TotalTime>
  <Words>667</Words>
  <Application>Microsoft Office PowerPoint</Application>
  <PresentationFormat>Widescreen</PresentationFormat>
  <Paragraphs>73</Paragraphs>
  <Slides>19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.Lucida Grande UI Regular</vt:lpstr>
      <vt:lpstr>Arial</vt:lpstr>
      <vt:lpstr>Calibri</vt:lpstr>
      <vt:lpstr>System Font Regular</vt:lpstr>
      <vt:lpstr>Office Theme</vt:lpstr>
      <vt:lpstr>Early Childhood Education and Care Department </vt:lpstr>
      <vt:lpstr> MEAL COUNTS AND CLAIMS </vt:lpstr>
      <vt:lpstr>ORGANIZATION OF MEAL COUNT RECORDS</vt:lpstr>
      <vt:lpstr>MEAL COUNT BASICS</vt:lpstr>
      <vt:lpstr>MEAL COUNT BASICS</vt:lpstr>
      <vt:lpstr>PowerPoint Presentation</vt:lpstr>
      <vt:lpstr>PowerPoint Presentation</vt:lpstr>
      <vt:lpstr>QUESTIONABLE CLAIMING PATTERNS</vt:lpstr>
      <vt:lpstr>BLOCK REPORTING/CLAIMING</vt:lpstr>
      <vt:lpstr>PowerPoint Presentation</vt:lpstr>
      <vt:lpstr>TICK MARKS TELL THE STORY, NOT THE NUMBERS!</vt:lpstr>
      <vt:lpstr>SITE CAPACITY ADJUSTMENTS </vt:lpstr>
      <vt:lpstr>ADJUSTING MEAL COUNTS IN EPICS</vt:lpstr>
      <vt:lpstr>PowerPoint Presentation</vt:lpstr>
      <vt:lpstr>PowerPoint Presentation</vt:lpstr>
      <vt:lpstr>CLAIMS IN EPICS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Neal</dc:creator>
  <cp:lastModifiedBy>Candelaria, Debra, ECECD</cp:lastModifiedBy>
  <cp:revision>100</cp:revision>
  <cp:lastPrinted>2022-03-10T19:22:08Z</cp:lastPrinted>
  <dcterms:created xsi:type="dcterms:W3CDTF">2020-09-09T17:51:13Z</dcterms:created>
  <dcterms:modified xsi:type="dcterms:W3CDTF">2022-03-10T19:45:38Z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0x010100BDA1E017B6EC3F4397DA8617428230A5</vt:lpwstr>
  </property>
  <property fmtid="{D5CDD505-2E9C-101B-9397-08002B2CF9AE}" pid="3" name="MediaServiceImageTags">
    <vt:lpwstr/>
  </property>
</Properties>
</file>