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1134" r:id="rId2"/>
    <p:sldId id="350" r:id="rId3"/>
    <p:sldId id="352" r:id="rId4"/>
    <p:sldId id="353" r:id="rId5"/>
    <p:sldId id="354" r:id="rId6"/>
    <p:sldId id="355" r:id="rId7"/>
    <p:sldId id="356" r:id="rId8"/>
    <p:sldId id="357" r:id="rId9"/>
    <p:sldId id="359"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EAC0"/>
    <a:srgbClr val="84D2CB"/>
    <a:srgbClr val="80CC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BE8FE7-4112-B8D1-85E6-9FC6DD8FF9F4}" v="21" dt="2022-03-09T17:27:55.038"/>
    <p1510:client id="{D0C60AE1-F761-42ED-ACAF-DD9D9694ABD0}" v="2" dt="2022-03-08T18:54:21.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4452" autoAdjust="0"/>
  </p:normalViewPr>
  <p:slideViewPr>
    <p:cSldViewPr snapToGrid="0">
      <p:cViewPr varScale="1">
        <p:scale>
          <a:sx n="62" d="100"/>
          <a:sy n="62" d="100"/>
        </p:scale>
        <p:origin x="13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z, Sonya, ECECD" userId="e6b95576-380d-47ff-b4cf-e474876bf9c9" providerId="ADAL" clId="{D0C60AE1-F761-42ED-ACAF-DD9D9694ABD0}"/>
    <pc:docChg chg="custSel modSld">
      <pc:chgData name="Martinez, Sonya, ECECD" userId="e6b95576-380d-47ff-b4cf-e474876bf9c9" providerId="ADAL" clId="{D0C60AE1-F761-42ED-ACAF-DD9D9694ABD0}" dt="2022-03-08T18:54:17.537" v="24" actId="20577"/>
      <pc:docMkLst>
        <pc:docMk/>
      </pc:docMkLst>
      <pc:sldChg chg="addSp delSp modSp mod">
        <pc:chgData name="Martinez, Sonya, ECECD" userId="e6b95576-380d-47ff-b4cf-e474876bf9c9" providerId="ADAL" clId="{D0C60AE1-F761-42ED-ACAF-DD9D9694ABD0}" dt="2022-03-08T18:54:17.537" v="24" actId="20577"/>
        <pc:sldMkLst>
          <pc:docMk/>
          <pc:sldMk cId="3581619652" sldId="1134"/>
        </pc:sldMkLst>
        <pc:spChg chg="mod">
          <ac:chgData name="Martinez, Sonya, ECECD" userId="e6b95576-380d-47ff-b4cf-e474876bf9c9" providerId="ADAL" clId="{D0C60AE1-F761-42ED-ACAF-DD9D9694ABD0}" dt="2022-03-08T18:54:17.537" v="24" actId="20577"/>
          <ac:spMkLst>
            <pc:docMk/>
            <pc:sldMk cId="3581619652" sldId="1134"/>
            <ac:spMk id="5" creationId="{06657DDC-BB29-4CA8-B431-F36F9B19C35A}"/>
          </ac:spMkLst>
        </pc:spChg>
        <pc:picChg chg="del">
          <ac:chgData name="Martinez, Sonya, ECECD" userId="e6b95576-380d-47ff-b4cf-e474876bf9c9" providerId="ADAL" clId="{D0C60AE1-F761-42ED-ACAF-DD9D9694ABD0}" dt="2022-03-08T03:47:27.722" v="4" actId="478"/>
          <ac:picMkLst>
            <pc:docMk/>
            <pc:sldMk cId="3581619652" sldId="1134"/>
            <ac:picMk id="7" creationId="{8F981AC1-6140-4E2A-8A0A-110448BFB420}"/>
          </ac:picMkLst>
        </pc:picChg>
        <pc:picChg chg="add mod ord">
          <ac:chgData name="Martinez, Sonya, ECECD" userId="e6b95576-380d-47ff-b4cf-e474876bf9c9" providerId="ADAL" clId="{D0C60AE1-F761-42ED-ACAF-DD9D9694ABD0}" dt="2022-03-08T03:47:34.578" v="6" actId="167"/>
          <ac:picMkLst>
            <pc:docMk/>
            <pc:sldMk cId="3581619652" sldId="1134"/>
            <ac:picMk id="10" creationId="{478B5CA8-88B4-4545-9C45-724FFAE9BE58}"/>
          </ac:picMkLst>
        </pc:picChg>
      </pc:sldChg>
    </pc:docChg>
  </pc:docChgLst>
  <pc:docChgLst>
    <pc:chgData name="Perea, Emiliano, ECECD" userId="S::emiliano.perea@state.nm.us::200cb504-3628-4732-84cc-e05887fd81d3" providerId="AD" clId="Web-{BDBE8FE7-4112-B8D1-85E6-9FC6DD8FF9F4}"/>
    <pc:docChg chg="modSld">
      <pc:chgData name="Perea, Emiliano, ECECD" userId="S::emiliano.perea@state.nm.us::200cb504-3628-4732-84cc-e05887fd81d3" providerId="AD" clId="Web-{BDBE8FE7-4112-B8D1-85E6-9FC6DD8FF9F4}" dt="2022-03-09T17:27:55.038" v="20" actId="20577"/>
      <pc:docMkLst>
        <pc:docMk/>
      </pc:docMkLst>
      <pc:sldChg chg="addSp delSp modSp">
        <pc:chgData name="Perea, Emiliano, ECECD" userId="S::emiliano.perea@state.nm.us::200cb504-3628-4732-84cc-e05887fd81d3" providerId="AD" clId="Web-{BDBE8FE7-4112-B8D1-85E6-9FC6DD8FF9F4}" dt="2022-03-09T17:27:00.163" v="3" actId="1076"/>
        <pc:sldMkLst>
          <pc:docMk/>
          <pc:sldMk cId="1520576667" sldId="350"/>
        </pc:sldMkLst>
        <pc:picChg chg="add mod">
          <ac:chgData name="Perea, Emiliano, ECECD" userId="S::emiliano.perea@state.nm.us::200cb504-3628-4732-84cc-e05887fd81d3" providerId="AD" clId="Web-{BDBE8FE7-4112-B8D1-85E6-9FC6DD8FF9F4}" dt="2022-03-09T17:27:00.163" v="3" actId="1076"/>
          <ac:picMkLst>
            <pc:docMk/>
            <pc:sldMk cId="1520576667" sldId="350"/>
            <ac:picMk id="2" creationId="{40E34740-C981-42FA-8A6F-04BDF3A99CEE}"/>
          </ac:picMkLst>
        </pc:picChg>
        <pc:picChg chg="del">
          <ac:chgData name="Perea, Emiliano, ECECD" userId="S::emiliano.perea@state.nm.us::200cb504-3628-4732-84cc-e05887fd81d3" providerId="AD" clId="Web-{BDBE8FE7-4112-B8D1-85E6-9FC6DD8FF9F4}" dt="2022-03-09T17:26:40.147" v="0"/>
          <ac:picMkLst>
            <pc:docMk/>
            <pc:sldMk cId="1520576667" sldId="350"/>
            <ac:picMk id="3" creationId="{AD2A75DC-F21D-4637-AF99-9B8566923714}"/>
          </ac:picMkLst>
        </pc:picChg>
      </pc:sldChg>
      <pc:sldChg chg="modSp">
        <pc:chgData name="Perea, Emiliano, ECECD" userId="S::emiliano.perea@state.nm.us::200cb504-3628-4732-84cc-e05887fd81d3" providerId="AD" clId="Web-{BDBE8FE7-4112-B8D1-85E6-9FC6DD8FF9F4}" dt="2022-03-09T17:27:55.038" v="20" actId="20577"/>
        <pc:sldMkLst>
          <pc:docMk/>
          <pc:sldMk cId="4129614963" sldId="356"/>
        </pc:sldMkLst>
        <pc:spChg chg="mod">
          <ac:chgData name="Perea, Emiliano, ECECD" userId="S::emiliano.perea@state.nm.us::200cb504-3628-4732-84cc-e05887fd81d3" providerId="AD" clId="Web-{BDBE8FE7-4112-B8D1-85E6-9FC6DD8FF9F4}" dt="2022-03-09T17:27:55.038" v="20" actId="20577"/>
          <ac:spMkLst>
            <pc:docMk/>
            <pc:sldMk cId="4129614963" sldId="3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0400C-39B9-4BB9-8126-A70C0CCCBAD7}" type="datetimeFigureOut">
              <a:rPr lang="en-US" smtClean="0"/>
              <a:t>3/9/2022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E86F3-7B5A-470B-A5DE-0A25305B4B91}" type="slidenum">
              <a:rPr lang="en-US" smtClean="0"/>
              <a:t>‹#›</a:t>
            </a:fld>
            <a:endParaRPr lang="en-US"/>
          </a:p>
        </p:txBody>
      </p:sp>
    </p:spTree>
    <p:extLst>
      <p:ext uri="{BB962C8B-B14F-4D97-AF65-F5344CB8AC3E}">
        <p14:creationId xmlns:p14="http://schemas.microsoft.com/office/powerpoint/2010/main" val="313180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Acknowledge: Governor, Dr. </a:t>
            </a:r>
            <a:r>
              <a:rPr lang="en-US" b="1" dirty="0" err="1"/>
              <a:t>Scrase</a:t>
            </a:r>
            <a:r>
              <a:rPr lang="en-US" b="1" dirty="0"/>
              <a:t>, Sec. Stewart</a:t>
            </a:r>
            <a:endParaRPr lang="en-US" dirty="0"/>
          </a:p>
          <a:p>
            <a:r>
              <a:rPr lang="en-US" dirty="0"/>
              <a:t>Thank you, Secretary Stewart – and thank you, Governor, for the chance to share an update on child care and other early childhood programs in New Mexico.</a:t>
            </a:r>
          </a:p>
          <a:p>
            <a:r>
              <a:rPr lang="en-US" dirty="0"/>
              <a:t>NEXT SLIDE</a:t>
            </a:r>
          </a:p>
          <a:p>
            <a:endParaRPr lang="en-US" dirty="0"/>
          </a:p>
        </p:txBody>
      </p:sp>
      <p:sp>
        <p:nvSpPr>
          <p:cNvPr id="4" name="Slide Number Placeholder 3"/>
          <p:cNvSpPr>
            <a:spLocks noGrp="1"/>
          </p:cNvSpPr>
          <p:nvPr>
            <p:ph type="sldNum" sz="quarter" idx="5"/>
          </p:nvPr>
        </p:nvSpPr>
        <p:spPr/>
        <p:txBody>
          <a:bodyPr/>
          <a:lstStyle/>
          <a:p>
            <a:fld id="{910F1D56-6B15-0C42-8550-51772D6202B1}" type="slidenum">
              <a:rPr lang="en-US" smtClean="0"/>
              <a:t>1</a:t>
            </a:fld>
            <a:endParaRPr lang="en-US"/>
          </a:p>
        </p:txBody>
      </p:sp>
    </p:spTree>
    <p:extLst>
      <p:ext uri="{BB962C8B-B14F-4D97-AF65-F5344CB8AC3E}">
        <p14:creationId xmlns:p14="http://schemas.microsoft.com/office/powerpoint/2010/main" val="110240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purchasing a gallon of milk utilize a 10 </a:t>
            </a:r>
            <a:r>
              <a:rPr lang="en-US" baseline="0" dirty="0" err="1"/>
              <a:t>oz</a:t>
            </a:r>
            <a:r>
              <a:rPr lang="en-US" baseline="0" dirty="0"/>
              <a:t> cup.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89259-55A6-4F1A-B8CB-C6A0899274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001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OIG and the federal</a:t>
            </a:r>
            <a:r>
              <a:rPr lang="en-US" baseline="0" dirty="0"/>
              <a:t> agents consider not purchasing enough milk to be fraud. Validation also includes non program meals. USDA had findings that resulted in disallowance for not purchasing enough milk. During COVID milk is required for all meals served.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89259-55A6-4F1A-B8CB-C6A0899274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283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F89259-55A6-4F1A-B8CB-C6A0899274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45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E19AD-4316-4EF8-8AD1-2C5CC9FF1C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053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0F1D56-6B15-0C42-8550-51772D6202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648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a:xfrm>
            <a:off x="7145482" y="6356350"/>
            <a:ext cx="1460500" cy="365125"/>
          </a:xfrm>
        </p:spPr>
        <p:txBody>
          <a:bodyPr/>
          <a:lstStyle/>
          <a:p>
            <a:fld id="{295D1B76-B8D0-41E9-9A91-1AC0A20E53AA}" type="datetime1">
              <a:rPr lang="en-US" smtClean="0"/>
              <a:t>3/9/2022</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a:xfrm>
            <a:off x="8732982" y="6356350"/>
            <a:ext cx="4114800" cy="365125"/>
          </a:xfrm>
        </p:spPr>
        <p:txBody>
          <a:bodyPr/>
          <a:lstStyle/>
          <a:p>
            <a:endParaRPr lang="en-US" dirty="0"/>
          </a:p>
        </p:txBody>
      </p:sp>
      <p:pic>
        <p:nvPicPr>
          <p:cNvPr id="7" name="Picture 6">
            <a:extLst>
              <a:ext uri="{FF2B5EF4-FFF2-40B4-BE49-F238E27FC236}">
                <a16:creationId xmlns:a16="http://schemas.microsoft.com/office/drawing/2014/main" id="{AFF7FDC2-E66B-0843-B6E2-3E9C59CE2EAB}"/>
              </a:ext>
            </a:extLst>
          </p:cNvPr>
          <p:cNvPicPr>
            <a:picLocks noChangeAspect="1"/>
          </p:cNvPicPr>
          <p:nvPr userDrawn="1"/>
        </p:nvPicPr>
        <p:blipFill>
          <a:blip r:embed="rId2"/>
          <a:stretch>
            <a:fillRect/>
          </a:stretch>
        </p:blipFill>
        <p:spPr>
          <a:xfrm>
            <a:off x="0" y="349101"/>
            <a:ext cx="13023400" cy="6508899"/>
          </a:xfrm>
          <a:prstGeom prst="rect">
            <a:avLst/>
          </a:prstGeom>
        </p:spPr>
      </p:pic>
    </p:spTree>
    <p:extLst>
      <p:ext uri="{BB962C8B-B14F-4D97-AF65-F5344CB8AC3E}">
        <p14:creationId xmlns:p14="http://schemas.microsoft.com/office/powerpoint/2010/main" val="123967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668DA-D947-AD47-BD6F-D92E35408607}"/>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5BEB9B7-900C-7041-BF02-2FCD0EF4B0E8}"/>
              </a:ext>
            </a:extLst>
          </p:cNvPr>
          <p:cNvSpPr>
            <a:spLocks noGrp="1"/>
          </p:cNvSpPr>
          <p:nvPr>
            <p:ph idx="1"/>
          </p:nvPr>
        </p:nvSpPr>
        <p:spPr>
          <a:xfrm>
            <a:off x="5183188" y="987425"/>
            <a:ext cx="6172200" cy="4873625"/>
          </a:xfrm>
          <a:prstGeom prst="rect">
            <a:avLst/>
          </a:prstGeom>
        </p:spPr>
        <p:txBody>
          <a:bodyPr/>
          <a:lstStyle>
            <a:lvl1pPr>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6232D0ED-9D3F-4449-B698-A31457E3C1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89071-47E3-814E-B3C0-AEBF61C8912D}"/>
              </a:ext>
            </a:extLst>
          </p:cNvPr>
          <p:cNvSpPr>
            <a:spLocks noGrp="1"/>
          </p:cNvSpPr>
          <p:nvPr>
            <p:ph type="dt" sz="half" idx="10"/>
          </p:nvPr>
        </p:nvSpPr>
        <p:spPr/>
        <p:txBody>
          <a:bodyPr/>
          <a:lstStyle/>
          <a:p>
            <a:fld id="{38F73112-ABBF-45C2-8040-3317F0C3CE2B}" type="datetime1">
              <a:rPr lang="en-US" smtClean="0"/>
              <a:t>3/9/2022</a:t>
            </a:fld>
            <a:endParaRPr lang="en-US"/>
          </a:p>
        </p:txBody>
      </p:sp>
      <p:sp>
        <p:nvSpPr>
          <p:cNvPr id="6" name="Footer Placeholder 5">
            <a:extLst>
              <a:ext uri="{FF2B5EF4-FFF2-40B4-BE49-F238E27FC236}">
                <a16:creationId xmlns:a16="http://schemas.microsoft.com/office/drawing/2014/main" id="{7F1F84A0-9AE6-EA41-A83C-15C085004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E78BD-01AB-D542-B38A-881C5F0A17E7}"/>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8913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8D3CD-1AA8-F345-B5E6-E0D6557E5F61}"/>
              </a:ext>
            </a:extLst>
          </p:cNvPr>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0AAC9C2-95B5-DF49-9A5D-1BBC6B233B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28332C-A386-EB44-84A7-27AEDA1E0DB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rgbClr val="E4812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CEA2B-F300-A74D-B9C1-345BA5288138}"/>
              </a:ext>
            </a:extLst>
          </p:cNvPr>
          <p:cNvSpPr>
            <a:spLocks noGrp="1"/>
          </p:cNvSpPr>
          <p:nvPr>
            <p:ph type="dt" sz="half" idx="10"/>
          </p:nvPr>
        </p:nvSpPr>
        <p:spPr/>
        <p:txBody>
          <a:bodyPr/>
          <a:lstStyle/>
          <a:p>
            <a:fld id="{61AE3901-8A80-4347-9363-E14AB39AAD82}" type="datetime1">
              <a:rPr lang="en-US" smtClean="0"/>
              <a:t>3/9/2022</a:t>
            </a:fld>
            <a:endParaRPr lang="en-US"/>
          </a:p>
        </p:txBody>
      </p:sp>
      <p:sp>
        <p:nvSpPr>
          <p:cNvPr id="6" name="Footer Placeholder 5">
            <a:extLst>
              <a:ext uri="{FF2B5EF4-FFF2-40B4-BE49-F238E27FC236}">
                <a16:creationId xmlns:a16="http://schemas.microsoft.com/office/drawing/2014/main" id="{27E760A6-5601-1346-8DCA-791B691FD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FCA09-C410-614A-BD36-B69EB772FBD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3280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2"/>
        <p:cNvGrpSpPr/>
        <p:nvPr/>
      </p:nvGrpSpPr>
      <p:grpSpPr>
        <a:xfrm>
          <a:off x="0" y="0"/>
          <a:ext cx="0" cy="0"/>
          <a:chOff x="0" y="0"/>
          <a:chExt cx="0" cy="0"/>
        </a:xfrm>
      </p:grpSpPr>
      <p:sp>
        <p:nvSpPr>
          <p:cNvPr id="73" name="Google Shape;73;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1252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2"/>
          <p:cNvSpPr txBox="1">
            <a:spLocks noGrp="1"/>
          </p:cNvSpPr>
          <p:nvPr>
            <p:ph type="dt" idx="10"/>
          </p:nvPr>
        </p:nvSpPr>
        <p:spPr>
          <a:xfrm>
            <a:off x="838200" y="6356350"/>
            <a:ext cx="14605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89FB5DC9-E8A7-420A-B1B0-FBAFDFB35A30}" type="datetime1">
              <a:rPr lang="en-US" smtClean="0"/>
              <a:t>3/9/2022</a:t>
            </a:fld>
            <a:endParaRPr/>
          </a:p>
        </p:txBody>
      </p:sp>
      <p:sp>
        <p:nvSpPr>
          <p:cNvPr id="75" name="Google Shape;75;p52"/>
          <p:cNvSpPr txBox="1">
            <a:spLocks noGrp="1"/>
          </p:cNvSpPr>
          <p:nvPr>
            <p:ph type="ftr" idx="11"/>
          </p:nvPr>
        </p:nvSpPr>
        <p:spPr>
          <a:xfrm>
            <a:off x="2425700"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2"/>
          <p:cNvSpPr txBox="1">
            <a:spLocks noGrp="1"/>
          </p:cNvSpPr>
          <p:nvPr>
            <p:ph type="sldNum" idx="12"/>
          </p:nvPr>
        </p:nvSpPr>
        <p:spPr>
          <a:xfrm>
            <a:off x="6718300" y="6356350"/>
            <a:ext cx="457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p52" descr="Background pattern&#10;&#10;Description automatically generated"/>
          <p:cNvPicPr preferRelativeResize="0"/>
          <p:nvPr/>
        </p:nvPicPr>
        <p:blipFill rotWithShape="1">
          <a:blip r:embed="rId2">
            <a:alphaModFix/>
          </a:blip>
          <a:srcRect/>
          <a:stretch/>
        </p:blipFill>
        <p:spPr>
          <a:xfrm>
            <a:off x="0" y="26230"/>
            <a:ext cx="12192000" cy="6805539"/>
          </a:xfrm>
          <a:prstGeom prst="rect">
            <a:avLst/>
          </a:prstGeom>
          <a:noFill/>
          <a:ln>
            <a:noFill/>
          </a:ln>
        </p:spPr>
      </p:pic>
    </p:spTree>
    <p:extLst>
      <p:ext uri="{BB962C8B-B14F-4D97-AF65-F5344CB8AC3E}">
        <p14:creationId xmlns:p14="http://schemas.microsoft.com/office/powerpoint/2010/main" val="562215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C87080-19E0-D24F-BEBF-F183FFBFB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6814"/>
            <a:ext cx="12447725" cy="6221186"/>
          </a:xfrm>
          <a:prstGeom prst="rect">
            <a:avLst/>
          </a:prstGeom>
        </p:spPr>
      </p:pic>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C268AA5D-738D-4BA2-9AFD-291AEDA3F5D2}" type="datetime1">
              <a:rPr lang="en-US" smtClean="0"/>
              <a:t>3/9/2022</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dirty="0"/>
          </a:p>
        </p:txBody>
      </p:sp>
    </p:spTree>
    <p:extLst>
      <p:ext uri="{BB962C8B-B14F-4D97-AF65-F5344CB8AC3E}">
        <p14:creationId xmlns:p14="http://schemas.microsoft.com/office/powerpoint/2010/main" val="388805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6154-745D-3443-B43F-C68F0147B426}"/>
              </a:ext>
            </a:extLst>
          </p:cNvPr>
          <p:cNvSpPr>
            <a:spLocks noGrp="1"/>
          </p:cNvSpPr>
          <p:nvPr>
            <p:ph type="ctrTitle"/>
          </p:nvPr>
        </p:nvSpPr>
        <p:spPr>
          <a:xfrm>
            <a:off x="698500" y="304801"/>
            <a:ext cx="6273800" cy="2298699"/>
          </a:xfrm>
        </p:spPr>
        <p:txBody>
          <a:bodyPr anchor="b">
            <a:normAutofit/>
          </a:bodyPr>
          <a:lstStyle>
            <a:lvl1pPr algn="l">
              <a:defRPr sz="4400" b="1">
                <a:solidFill>
                  <a:srgbClr val="06496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0D2FE3-F2FA-254F-9ADE-032AD27B65D6}"/>
              </a:ext>
            </a:extLst>
          </p:cNvPr>
          <p:cNvSpPr>
            <a:spLocks noGrp="1"/>
          </p:cNvSpPr>
          <p:nvPr>
            <p:ph type="subTitle" idx="1" hasCustomPrompt="1"/>
          </p:nvPr>
        </p:nvSpPr>
        <p:spPr>
          <a:xfrm>
            <a:off x="698500" y="2603501"/>
            <a:ext cx="6273800" cy="1841500"/>
          </a:xfrm>
          <a:prstGeom prst="rect">
            <a:avLst/>
          </a:prstGeom>
        </p:spPr>
        <p:txBody>
          <a:bodyPr>
            <a:normAutofit/>
          </a:bodyPr>
          <a:lstStyle>
            <a:lvl1pPr marL="0" indent="0" algn="l">
              <a:buNone/>
              <a:defRPr sz="2200">
                <a:solidFill>
                  <a:srgbClr val="22978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US" i="1" dirty="0">
                <a:solidFill>
                  <a:srgbClr val="178AB2"/>
                </a:solidFill>
              </a:rPr>
              <a:t>Presentation Subhead or Description</a:t>
            </a:r>
          </a:p>
          <a:p>
            <a:pPr algn="l"/>
            <a:r>
              <a:rPr lang="en-US" dirty="0">
                <a:solidFill>
                  <a:srgbClr val="064961"/>
                </a:solidFill>
              </a:rPr>
              <a:t>Presenter’s Name, </a:t>
            </a:r>
            <a:br>
              <a:rPr lang="en-US" dirty="0">
                <a:solidFill>
                  <a:srgbClr val="064961"/>
                </a:solidFill>
              </a:rPr>
            </a:br>
            <a:r>
              <a:rPr lang="en-US" dirty="0">
                <a:solidFill>
                  <a:srgbClr val="064961"/>
                </a:solidFill>
              </a:rPr>
              <a:t>Title Goes Here </a:t>
            </a:r>
          </a:p>
        </p:txBody>
      </p:sp>
      <p:sp>
        <p:nvSpPr>
          <p:cNvPr id="4" name="Date Placeholder 3">
            <a:extLst>
              <a:ext uri="{FF2B5EF4-FFF2-40B4-BE49-F238E27FC236}">
                <a16:creationId xmlns:a16="http://schemas.microsoft.com/office/drawing/2014/main" id="{5DB9196E-43F4-8047-B326-DE1C15CE121A}"/>
              </a:ext>
            </a:extLst>
          </p:cNvPr>
          <p:cNvSpPr>
            <a:spLocks noGrp="1"/>
          </p:cNvSpPr>
          <p:nvPr>
            <p:ph type="dt" sz="half" idx="10"/>
          </p:nvPr>
        </p:nvSpPr>
        <p:spPr/>
        <p:txBody>
          <a:bodyPr/>
          <a:lstStyle/>
          <a:p>
            <a:fld id="{185AC116-9BE7-4972-AA67-37F65CF1CC6A}" type="datetime1">
              <a:rPr lang="en-US" smtClean="0"/>
              <a:t>3/9/2022</a:t>
            </a:fld>
            <a:endParaRPr lang="en-US"/>
          </a:p>
        </p:txBody>
      </p:sp>
      <p:sp>
        <p:nvSpPr>
          <p:cNvPr id="5" name="Footer Placeholder 4">
            <a:extLst>
              <a:ext uri="{FF2B5EF4-FFF2-40B4-BE49-F238E27FC236}">
                <a16:creationId xmlns:a16="http://schemas.microsoft.com/office/drawing/2014/main" id="{E53D1FCD-FEF1-2D42-A7B2-420A61E855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94CC10-9026-2A4A-990F-69D717751367}"/>
              </a:ext>
            </a:extLst>
          </p:cNvPr>
          <p:cNvSpPr>
            <a:spLocks noGrp="1"/>
          </p:cNvSpPr>
          <p:nvPr>
            <p:ph type="sldNum" sz="quarter" idx="12"/>
          </p:nvPr>
        </p:nvSpPr>
        <p:spPr/>
        <p:txBody>
          <a:bodyPr/>
          <a:lstStyle/>
          <a:p>
            <a:fld id="{6070CD8A-B08E-024A-ABDE-9439F4030BF1}" type="slidenum">
              <a:rPr lang="en-US" smtClean="0"/>
              <a:t>‹#›</a:t>
            </a:fld>
            <a:endParaRPr lang="en-US" dirty="0"/>
          </a:p>
        </p:txBody>
      </p:sp>
      <p:pic>
        <p:nvPicPr>
          <p:cNvPr id="9" name="Picture 8">
            <a:extLst>
              <a:ext uri="{FF2B5EF4-FFF2-40B4-BE49-F238E27FC236}">
                <a16:creationId xmlns:a16="http://schemas.microsoft.com/office/drawing/2014/main" id="{BBC76334-885E-374E-849F-1F0830B735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442372" cy="6857999"/>
          </a:xfrm>
          <a:prstGeom prst="rect">
            <a:avLst/>
          </a:prstGeom>
        </p:spPr>
      </p:pic>
    </p:spTree>
    <p:extLst>
      <p:ext uri="{BB962C8B-B14F-4D97-AF65-F5344CB8AC3E}">
        <p14:creationId xmlns:p14="http://schemas.microsoft.com/office/powerpoint/2010/main" val="419979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E7DE-B839-F54D-8197-3A6FAED70608}"/>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C11DC69-34CB-9843-B6C0-FD5F123117D6}"/>
              </a:ext>
            </a:extLst>
          </p:cNvPr>
          <p:cNvSpPr>
            <a:spLocks noGrp="1"/>
          </p:cNvSpPr>
          <p:nvPr>
            <p:ph idx="1"/>
          </p:nvPr>
        </p:nvSpPr>
        <p:spPr>
          <a:xfrm>
            <a:off x="838200" y="1825625"/>
            <a:ext cx="10515600" cy="4351338"/>
          </a:xfrm>
          <a:prstGeom prst="rect">
            <a:avLst/>
          </a:prstGeom>
        </p:spPr>
        <p:txBody>
          <a:bodyPr/>
          <a:lstStyle>
            <a:lvl1pPr>
              <a:buClr>
                <a:srgbClr val="E48126"/>
              </a:buClr>
              <a:defRPr sz="2400">
                <a:solidFill>
                  <a:srgbClr val="229787"/>
                </a:solidFill>
              </a:defRPr>
            </a:lvl1pPr>
            <a:lvl2pPr marL="685800" indent="-228600">
              <a:buClr>
                <a:srgbClr val="4FC2C0"/>
              </a:buClr>
              <a:buSzPct val="50000"/>
              <a:buFont typeface=".Lucida Grande UI Regular"/>
              <a:buChar char="◆"/>
              <a:defRPr sz="2000">
                <a:solidFill>
                  <a:srgbClr val="064961"/>
                </a:solidFill>
              </a:defRPr>
            </a:lvl2pPr>
            <a:lvl3pPr>
              <a:buClr>
                <a:srgbClr val="B12524"/>
              </a:buClr>
              <a:defRPr sz="1800"/>
            </a:lvl3pPr>
            <a:lvl4pPr marL="1600200" indent="-228600">
              <a:buClr>
                <a:srgbClr val="4FC2C0"/>
              </a:buClr>
              <a:buFont typeface="System Font Regular"/>
              <a:buChar cha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824627E4-8C60-8D45-8ECF-59A2D21E3DDE}"/>
              </a:ext>
            </a:extLst>
          </p:cNvPr>
          <p:cNvSpPr>
            <a:spLocks noGrp="1"/>
          </p:cNvSpPr>
          <p:nvPr>
            <p:ph type="dt" sz="half" idx="10"/>
          </p:nvPr>
        </p:nvSpPr>
        <p:spPr/>
        <p:txBody>
          <a:bodyPr/>
          <a:lstStyle/>
          <a:p>
            <a:fld id="{04F36FC4-B984-4AF4-9D26-B3EAF5B4EA7C}" type="datetime1">
              <a:rPr lang="en-US" smtClean="0"/>
              <a:t>3/9/2022</a:t>
            </a:fld>
            <a:endParaRPr lang="en-US"/>
          </a:p>
        </p:txBody>
      </p:sp>
      <p:sp>
        <p:nvSpPr>
          <p:cNvPr id="5" name="Footer Placeholder 4">
            <a:extLst>
              <a:ext uri="{FF2B5EF4-FFF2-40B4-BE49-F238E27FC236}">
                <a16:creationId xmlns:a16="http://schemas.microsoft.com/office/drawing/2014/main" id="{C05D21FF-FE13-F94A-9F4F-9CE5D7B7E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AAF41-0EC7-784D-99CF-8B9EBFDD3601}"/>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97531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CE7DB-D7D4-CB43-8A61-F33DD2791A47}"/>
              </a:ext>
            </a:extLst>
          </p:cNvPr>
          <p:cNvSpPr>
            <a:spLocks noGrp="1"/>
          </p:cNvSpPr>
          <p:nvPr>
            <p:ph type="title" hasCustomPrompt="1"/>
          </p:nvPr>
        </p:nvSpPr>
        <p:spPr>
          <a:xfrm>
            <a:off x="831850" y="1709739"/>
            <a:ext cx="10515600" cy="1719261"/>
          </a:xfrm>
        </p:spPr>
        <p:txBody>
          <a:bodyPr anchor="b"/>
          <a:lstStyle>
            <a:lvl1pPr>
              <a:defRPr sz="6000">
                <a:solidFill>
                  <a:srgbClr val="064961"/>
                </a:solidFill>
              </a:defRPr>
            </a:lvl1pPr>
          </a:lstStyle>
          <a:p>
            <a:r>
              <a:rPr lang="en-US" dirty="0"/>
              <a:t>Section divider slide</a:t>
            </a:r>
            <a:br>
              <a:rPr lang="en-US" dirty="0"/>
            </a:br>
            <a:r>
              <a:rPr lang="en-US" dirty="0"/>
              <a:t>Click to edit Master title style</a:t>
            </a:r>
          </a:p>
        </p:txBody>
      </p:sp>
      <p:sp>
        <p:nvSpPr>
          <p:cNvPr id="3" name="Text Placeholder 2">
            <a:extLst>
              <a:ext uri="{FF2B5EF4-FFF2-40B4-BE49-F238E27FC236}">
                <a16:creationId xmlns:a16="http://schemas.microsoft.com/office/drawing/2014/main" id="{2D044536-D7B2-724B-AB1D-DF33A5B8A0EB}"/>
              </a:ext>
            </a:extLst>
          </p:cNvPr>
          <p:cNvSpPr>
            <a:spLocks noGrp="1"/>
          </p:cNvSpPr>
          <p:nvPr>
            <p:ph type="body" idx="1"/>
          </p:nvPr>
        </p:nvSpPr>
        <p:spPr>
          <a:xfrm>
            <a:off x="831850" y="3644901"/>
            <a:ext cx="10515600" cy="2444750"/>
          </a:xfrm>
          <a:prstGeom prst="rect">
            <a:avLst/>
          </a:prstGeom>
        </p:spPr>
        <p:txBody>
          <a:bodyPr/>
          <a:lstStyle>
            <a:lvl1pPr marL="0" indent="0">
              <a:buNone/>
              <a:defRPr sz="2400">
                <a:solidFill>
                  <a:srgbClr val="22978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D5B40F-11D1-D94E-8727-DD340A1AD76E}"/>
              </a:ext>
            </a:extLst>
          </p:cNvPr>
          <p:cNvSpPr>
            <a:spLocks noGrp="1"/>
          </p:cNvSpPr>
          <p:nvPr>
            <p:ph type="dt" sz="half" idx="10"/>
          </p:nvPr>
        </p:nvSpPr>
        <p:spPr/>
        <p:txBody>
          <a:bodyPr/>
          <a:lstStyle/>
          <a:p>
            <a:fld id="{150525C0-F477-4615-BA2A-56B7BF47DA10}" type="datetime1">
              <a:rPr lang="en-US" smtClean="0"/>
              <a:t>3/9/2022</a:t>
            </a:fld>
            <a:endParaRPr lang="en-US"/>
          </a:p>
        </p:txBody>
      </p:sp>
      <p:sp>
        <p:nvSpPr>
          <p:cNvPr id="5" name="Footer Placeholder 4">
            <a:extLst>
              <a:ext uri="{FF2B5EF4-FFF2-40B4-BE49-F238E27FC236}">
                <a16:creationId xmlns:a16="http://schemas.microsoft.com/office/drawing/2014/main" id="{CD12456B-2592-E846-940F-C09E5B757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CDA2C-52D4-754F-8C63-D29E6A71AE4E}"/>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839021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C9B2-8194-DE48-A28D-4A15B6141B7C}"/>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4BE0F4-9CF6-8145-9487-AE7552EB48F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CECB9C7-52BC-FE49-B32B-6544B329A95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914A21-D4D2-E64D-804A-9DBBA131EBBB}"/>
              </a:ext>
            </a:extLst>
          </p:cNvPr>
          <p:cNvSpPr>
            <a:spLocks noGrp="1"/>
          </p:cNvSpPr>
          <p:nvPr>
            <p:ph type="dt" sz="half" idx="10"/>
          </p:nvPr>
        </p:nvSpPr>
        <p:spPr/>
        <p:txBody>
          <a:bodyPr/>
          <a:lstStyle/>
          <a:p>
            <a:fld id="{F8B95FF6-9B81-4630-B087-7DA4269BD8A1}" type="datetime1">
              <a:rPr lang="en-US" smtClean="0"/>
              <a:t>3/9/2022</a:t>
            </a:fld>
            <a:endParaRPr lang="en-US"/>
          </a:p>
        </p:txBody>
      </p:sp>
      <p:sp>
        <p:nvSpPr>
          <p:cNvPr id="6" name="Footer Placeholder 5">
            <a:extLst>
              <a:ext uri="{FF2B5EF4-FFF2-40B4-BE49-F238E27FC236}">
                <a16:creationId xmlns:a16="http://schemas.microsoft.com/office/drawing/2014/main" id="{4E5A2107-47FC-414E-8D81-CBAED2B9A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816E8D-0B54-3844-A38E-0BEFF820603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497650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FC4A-1DA0-1C42-814C-71C77F41302F}"/>
              </a:ext>
            </a:extLst>
          </p:cNvPr>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5952BC-71FF-BB48-B94E-3816665F58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FD3AA-6D0F-5D41-AE8B-D01D29EF44F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820230-2A88-754C-BB34-9502A4C73E7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rgbClr val="E481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14102-3683-E243-AC8E-4EF4BC57678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F0A85-05DB-1E46-A4EF-4B130D0233EA}"/>
              </a:ext>
            </a:extLst>
          </p:cNvPr>
          <p:cNvSpPr>
            <a:spLocks noGrp="1"/>
          </p:cNvSpPr>
          <p:nvPr>
            <p:ph type="dt" sz="half" idx="10"/>
          </p:nvPr>
        </p:nvSpPr>
        <p:spPr/>
        <p:txBody>
          <a:bodyPr/>
          <a:lstStyle/>
          <a:p>
            <a:fld id="{B1D33BF1-AE59-4D0B-B4EC-16E391135C1D}" type="datetime1">
              <a:rPr lang="en-US" smtClean="0"/>
              <a:t>3/9/2022</a:t>
            </a:fld>
            <a:endParaRPr lang="en-US"/>
          </a:p>
        </p:txBody>
      </p:sp>
      <p:sp>
        <p:nvSpPr>
          <p:cNvPr id="8" name="Footer Placeholder 7">
            <a:extLst>
              <a:ext uri="{FF2B5EF4-FFF2-40B4-BE49-F238E27FC236}">
                <a16:creationId xmlns:a16="http://schemas.microsoft.com/office/drawing/2014/main" id="{DF30AFEB-A46B-5E49-AFFD-19C495A5FE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5C6632-549C-404F-9221-9D6C570686D8}"/>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268887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7741-438B-A94D-BF99-92070A94651D}"/>
              </a:ext>
            </a:extLst>
          </p:cNvPr>
          <p:cNvSpPr>
            <a:spLocks noGrp="1"/>
          </p:cNvSpPr>
          <p:nvPr>
            <p:ph type="title"/>
          </p:nvPr>
        </p:nvSpPr>
        <p:spPr/>
        <p:txBody>
          <a:bodyPr/>
          <a:lstStyle>
            <a:lvl1pPr>
              <a:defRPr b="1"/>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39CD82A-C2A2-1145-89AD-D93E883A8AE0}"/>
              </a:ext>
            </a:extLst>
          </p:cNvPr>
          <p:cNvSpPr>
            <a:spLocks noGrp="1"/>
          </p:cNvSpPr>
          <p:nvPr>
            <p:ph type="dt" sz="half" idx="10"/>
          </p:nvPr>
        </p:nvSpPr>
        <p:spPr/>
        <p:txBody>
          <a:bodyPr/>
          <a:lstStyle/>
          <a:p>
            <a:fld id="{2CE87154-E1BA-40F5-BA3C-E9FC31EB0BF9}" type="datetime1">
              <a:rPr lang="en-US" smtClean="0"/>
              <a:t>3/9/2022</a:t>
            </a:fld>
            <a:endParaRPr lang="en-US"/>
          </a:p>
        </p:txBody>
      </p:sp>
      <p:sp>
        <p:nvSpPr>
          <p:cNvPr id="4" name="Footer Placeholder 3">
            <a:extLst>
              <a:ext uri="{FF2B5EF4-FFF2-40B4-BE49-F238E27FC236}">
                <a16:creationId xmlns:a16="http://schemas.microsoft.com/office/drawing/2014/main" id="{F639CCEF-8617-5C45-9C7B-808032471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8FF174-5EDE-A24A-AB7D-DFE1E0925FBF}"/>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549981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27E5D-7CAD-9643-A3F5-B7157CBFB516}"/>
              </a:ext>
            </a:extLst>
          </p:cNvPr>
          <p:cNvSpPr>
            <a:spLocks noGrp="1"/>
          </p:cNvSpPr>
          <p:nvPr>
            <p:ph type="dt" sz="half" idx="10"/>
          </p:nvPr>
        </p:nvSpPr>
        <p:spPr/>
        <p:txBody>
          <a:bodyPr/>
          <a:lstStyle/>
          <a:p>
            <a:fld id="{FFE32322-43C4-40C1-B32E-4C5F0E437F07}" type="datetime1">
              <a:rPr lang="en-US" smtClean="0"/>
              <a:t>3/9/2022</a:t>
            </a:fld>
            <a:endParaRPr lang="en-US"/>
          </a:p>
        </p:txBody>
      </p:sp>
      <p:sp>
        <p:nvSpPr>
          <p:cNvPr id="3" name="Footer Placeholder 2">
            <a:extLst>
              <a:ext uri="{FF2B5EF4-FFF2-40B4-BE49-F238E27FC236}">
                <a16:creationId xmlns:a16="http://schemas.microsoft.com/office/drawing/2014/main" id="{5DAD4F4C-E5DD-EC4B-8494-A200FE5B57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FE0874-9265-D049-8F24-8518A06C8EF2}"/>
              </a:ext>
            </a:extLst>
          </p:cNvPr>
          <p:cNvSpPr>
            <a:spLocks noGrp="1"/>
          </p:cNvSpPr>
          <p:nvPr>
            <p:ph type="sldNum" sz="quarter" idx="12"/>
          </p:nvPr>
        </p:nvSpPr>
        <p:spPr/>
        <p:txBody>
          <a:bodyPr/>
          <a:lstStyle/>
          <a:p>
            <a:fld id="{6070CD8A-B08E-024A-ABDE-9439F4030BF1}" type="slidenum">
              <a:rPr lang="en-US" smtClean="0"/>
              <a:t>‹#›</a:t>
            </a:fld>
            <a:endParaRPr lang="en-US"/>
          </a:p>
        </p:txBody>
      </p:sp>
    </p:spTree>
    <p:extLst>
      <p:ext uri="{BB962C8B-B14F-4D97-AF65-F5344CB8AC3E}">
        <p14:creationId xmlns:p14="http://schemas.microsoft.com/office/powerpoint/2010/main" val="176925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6B74C32A-58A4-894F-AD36-DA6C76C1A52C}"/>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12310534" cy="6867086"/>
          </a:xfrm>
          <a:prstGeom prst="rect">
            <a:avLst/>
          </a:prstGeom>
        </p:spPr>
      </p:pic>
      <p:sp>
        <p:nvSpPr>
          <p:cNvPr id="2" name="Title Placeholder 1">
            <a:extLst>
              <a:ext uri="{FF2B5EF4-FFF2-40B4-BE49-F238E27FC236}">
                <a16:creationId xmlns:a16="http://schemas.microsoft.com/office/drawing/2014/main" id="{847EF15B-CD00-B844-A2D3-7101B9CAA5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D83799-8B82-E940-A966-75FBADF36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4782BD6-1FC8-4F48-86FF-E07EA463F7E3}"/>
              </a:ext>
            </a:extLst>
          </p:cNvPr>
          <p:cNvSpPr>
            <a:spLocks noGrp="1"/>
          </p:cNvSpPr>
          <p:nvPr>
            <p:ph type="dt" sz="half" idx="2"/>
          </p:nvPr>
        </p:nvSpPr>
        <p:spPr>
          <a:xfrm>
            <a:off x="838200" y="6356350"/>
            <a:ext cx="1460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28C73-B8A0-4E98-81AD-14F9AA1E6AFF}" type="datetime1">
              <a:rPr lang="en-US" smtClean="0"/>
              <a:t>3/9/2022</a:t>
            </a:fld>
            <a:endParaRPr lang="en-US" dirty="0"/>
          </a:p>
        </p:txBody>
      </p:sp>
      <p:sp>
        <p:nvSpPr>
          <p:cNvPr id="5" name="Footer Placeholder 4">
            <a:extLst>
              <a:ext uri="{FF2B5EF4-FFF2-40B4-BE49-F238E27FC236}">
                <a16:creationId xmlns:a16="http://schemas.microsoft.com/office/drawing/2014/main" id="{AB6D6860-08B2-994B-B23D-7A81986E9B84}"/>
              </a:ext>
            </a:extLst>
          </p:cNvPr>
          <p:cNvSpPr>
            <a:spLocks noGrp="1"/>
          </p:cNvSpPr>
          <p:nvPr>
            <p:ph type="ftr" sz="quarter" idx="3"/>
          </p:nvPr>
        </p:nvSpPr>
        <p:spPr>
          <a:xfrm>
            <a:off x="24257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5AA69E-F6E7-0B47-A0F1-BA1D8106E28C}"/>
              </a:ext>
            </a:extLst>
          </p:cNvPr>
          <p:cNvSpPr>
            <a:spLocks noGrp="1"/>
          </p:cNvSpPr>
          <p:nvPr>
            <p:ph type="sldNum" sz="quarter" idx="4"/>
          </p:nvPr>
        </p:nvSpPr>
        <p:spPr>
          <a:xfrm>
            <a:off x="67183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0CD8A-B08E-024A-ABDE-9439F4030BF1}" type="slidenum">
              <a:rPr lang="en-US" smtClean="0"/>
              <a:t>‹#›</a:t>
            </a:fld>
            <a:endParaRPr lang="en-US" dirty="0"/>
          </a:p>
        </p:txBody>
      </p:sp>
    </p:spTree>
    <p:extLst>
      <p:ext uri="{BB962C8B-B14F-4D97-AF65-F5344CB8AC3E}">
        <p14:creationId xmlns:p14="http://schemas.microsoft.com/office/powerpoint/2010/main" val="3368836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defTabSz="914400" rtl="0" eaLnBrk="1" latinLnBrk="0" hangingPunct="1">
        <a:lnSpc>
          <a:spcPct val="90000"/>
        </a:lnSpc>
        <a:spcBef>
          <a:spcPct val="0"/>
        </a:spcBef>
        <a:buNone/>
        <a:defRPr sz="4000" b="0" kern="1200">
          <a:solidFill>
            <a:srgbClr val="B12524"/>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E48126"/>
        </a:buClr>
        <a:buFont typeface="Arial" panose="020B0604020202020204" pitchFamily="34" charset="0"/>
        <a:buChar char="•"/>
        <a:defRPr sz="2400" kern="1200">
          <a:solidFill>
            <a:srgbClr val="229787"/>
          </a:solidFill>
          <a:latin typeface="+mn-lt"/>
          <a:ea typeface="+mn-ea"/>
          <a:cs typeface="+mn-cs"/>
        </a:defRPr>
      </a:lvl1pPr>
      <a:lvl2pPr marL="685800" indent="-228600" algn="l" defTabSz="914400" rtl="0" eaLnBrk="1" latinLnBrk="0" hangingPunct="1">
        <a:lnSpc>
          <a:spcPct val="90000"/>
        </a:lnSpc>
        <a:spcBef>
          <a:spcPts val="500"/>
        </a:spcBef>
        <a:buClr>
          <a:srgbClr val="4FC2C0"/>
        </a:buClr>
        <a:buSzPct val="60000"/>
        <a:buFont typeface=".Lucida Grande UI Regular"/>
        <a:buChar char="◆"/>
        <a:defRPr sz="2000" kern="1200">
          <a:solidFill>
            <a:srgbClr val="064961"/>
          </a:solidFill>
          <a:latin typeface="+mn-lt"/>
          <a:ea typeface="+mn-ea"/>
          <a:cs typeface="+mn-cs"/>
        </a:defRPr>
      </a:lvl2pPr>
      <a:lvl3pPr marL="1143000" indent="-228600" algn="l" defTabSz="914400" rtl="0" eaLnBrk="1" latinLnBrk="0" hangingPunct="1">
        <a:lnSpc>
          <a:spcPct val="90000"/>
        </a:lnSpc>
        <a:spcBef>
          <a:spcPts val="500"/>
        </a:spcBef>
        <a:buClr>
          <a:srgbClr val="B12524"/>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FC2C0"/>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summerfoodnm.org/sponsors/program-resources"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summerfoodnm.org/sponsor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child drinking from a cup&#10;&#10;Description automatically generated with medium confidence">
            <a:extLst>
              <a:ext uri="{FF2B5EF4-FFF2-40B4-BE49-F238E27FC236}">
                <a16:creationId xmlns:a16="http://schemas.microsoft.com/office/drawing/2014/main" id="{478B5CA8-88B4-4545-9C45-724FFAE9B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58"/>
            <a:ext cx="12190476" cy="6857143"/>
          </a:xfrm>
          <a:prstGeom prst="rect">
            <a:avLst/>
          </a:prstGeom>
        </p:spPr>
      </p:pic>
      <p:sp>
        <p:nvSpPr>
          <p:cNvPr id="4" name="Date Placeholder 3">
            <a:extLst>
              <a:ext uri="{FF2B5EF4-FFF2-40B4-BE49-F238E27FC236}">
                <a16:creationId xmlns:a16="http://schemas.microsoft.com/office/drawing/2014/main" id="{F4DF4E35-020E-B24F-86C9-0E9656CB6089}"/>
              </a:ext>
            </a:extLst>
          </p:cNvPr>
          <p:cNvSpPr>
            <a:spLocks noGrp="1"/>
          </p:cNvSpPr>
          <p:nvPr>
            <p:ph type="dt" sz="half" idx="10"/>
          </p:nvPr>
        </p:nvSpPr>
        <p:spPr>
          <a:xfrm>
            <a:off x="9634219" y="6103802"/>
            <a:ext cx="2679701" cy="365125"/>
          </a:xfrm>
        </p:spPr>
        <p:txBody>
          <a:bodyPr/>
          <a:lstStyle/>
          <a:p>
            <a:fld id="{9F2CC3EB-7102-40AA-B7E0-6308F8666B10}" type="datetime1">
              <a:rPr lang="en-US" smtClean="0"/>
              <a:t>3/9/2022</a:t>
            </a:fld>
            <a:endParaRPr lang="en-US" dirty="0"/>
          </a:p>
        </p:txBody>
      </p:sp>
      <p:sp>
        <p:nvSpPr>
          <p:cNvPr id="2" name="Title 1">
            <a:extLst>
              <a:ext uri="{FF2B5EF4-FFF2-40B4-BE49-F238E27FC236}">
                <a16:creationId xmlns:a16="http://schemas.microsoft.com/office/drawing/2014/main" id="{8D3E781C-0354-1346-ADB2-3E4C02173458}"/>
              </a:ext>
            </a:extLst>
          </p:cNvPr>
          <p:cNvSpPr>
            <a:spLocks noGrp="1"/>
          </p:cNvSpPr>
          <p:nvPr>
            <p:ph type="ctrTitle"/>
          </p:nvPr>
        </p:nvSpPr>
        <p:spPr>
          <a:xfrm>
            <a:off x="367468" y="-513129"/>
            <a:ext cx="6273800" cy="2298699"/>
          </a:xfrm>
        </p:spPr>
        <p:txBody>
          <a:bodyPr/>
          <a:lstStyle/>
          <a:p>
            <a:r>
              <a:rPr lang="en-US" dirty="0"/>
              <a:t>Early Childhood Education and Care Department </a:t>
            </a:r>
          </a:p>
        </p:txBody>
      </p:sp>
      <p:sp>
        <p:nvSpPr>
          <p:cNvPr id="3" name="Subtitle 2">
            <a:extLst>
              <a:ext uri="{FF2B5EF4-FFF2-40B4-BE49-F238E27FC236}">
                <a16:creationId xmlns:a16="http://schemas.microsoft.com/office/drawing/2014/main" id="{E663F3BC-7C95-F346-9AE1-90BABCE2AF01}"/>
              </a:ext>
            </a:extLst>
          </p:cNvPr>
          <p:cNvSpPr>
            <a:spLocks noGrp="1"/>
          </p:cNvSpPr>
          <p:nvPr>
            <p:ph type="subTitle" idx="1"/>
          </p:nvPr>
        </p:nvSpPr>
        <p:spPr>
          <a:xfrm>
            <a:off x="429190" y="1880153"/>
            <a:ext cx="6273800" cy="1841500"/>
          </a:xfrm>
        </p:spPr>
        <p:txBody>
          <a:bodyPr/>
          <a:lstStyle/>
          <a:p>
            <a:pPr>
              <a:lnSpc>
                <a:spcPct val="100000"/>
              </a:lnSpc>
            </a:pPr>
            <a:r>
              <a:rPr lang="en-US" b="1" dirty="0">
                <a:solidFill>
                  <a:srgbClr val="178AB2"/>
                </a:solidFill>
              </a:rPr>
              <a:t>Cabinet Secretary Elizabeth Groginsky</a:t>
            </a:r>
            <a:br>
              <a:rPr lang="en-US" i="1" dirty="0">
                <a:solidFill>
                  <a:srgbClr val="178AB2"/>
                </a:solidFill>
              </a:rPr>
            </a:br>
            <a:endParaRPr lang="en-US" dirty="0"/>
          </a:p>
        </p:txBody>
      </p:sp>
      <p:sp>
        <p:nvSpPr>
          <p:cNvPr id="5" name="TextBox 4">
            <a:extLst>
              <a:ext uri="{FF2B5EF4-FFF2-40B4-BE49-F238E27FC236}">
                <a16:creationId xmlns:a16="http://schemas.microsoft.com/office/drawing/2014/main" id="{06657DDC-BB29-4CA8-B431-F36F9B19C35A}"/>
              </a:ext>
            </a:extLst>
          </p:cNvPr>
          <p:cNvSpPr txBox="1"/>
          <p:nvPr/>
        </p:nvSpPr>
        <p:spPr>
          <a:xfrm>
            <a:off x="505390" y="2548769"/>
            <a:ext cx="4708867" cy="584775"/>
          </a:xfrm>
          <a:prstGeom prst="rect">
            <a:avLst/>
          </a:prstGeom>
          <a:noFill/>
        </p:spPr>
        <p:txBody>
          <a:bodyPr wrap="square" rtlCol="0">
            <a:spAutoFit/>
          </a:bodyPr>
          <a:lstStyle/>
          <a:p>
            <a:r>
              <a:rPr lang="en-US" sz="3200" b="1" dirty="0">
                <a:solidFill>
                  <a:srgbClr val="E48126"/>
                </a:solidFill>
              </a:rPr>
              <a:t>Milk Requirements </a:t>
            </a:r>
          </a:p>
        </p:txBody>
      </p:sp>
      <p:pic>
        <p:nvPicPr>
          <p:cNvPr id="9" name="Picture 8" descr="Text&#10;&#10;Description automatically generated">
            <a:extLst>
              <a:ext uri="{FF2B5EF4-FFF2-40B4-BE49-F238E27FC236}">
                <a16:creationId xmlns:a16="http://schemas.microsoft.com/office/drawing/2014/main" id="{56150B42-3C76-43BB-9265-12160388C9F2}"/>
              </a:ext>
            </a:extLst>
          </p:cNvPr>
          <p:cNvPicPr>
            <a:picLocks noChangeAspect="1"/>
          </p:cNvPicPr>
          <p:nvPr/>
        </p:nvPicPr>
        <p:blipFill>
          <a:blip r:embed="rId4"/>
          <a:stretch>
            <a:fillRect/>
          </a:stretch>
        </p:blipFill>
        <p:spPr>
          <a:xfrm>
            <a:off x="214522" y="4451506"/>
            <a:ext cx="5375349" cy="2533306"/>
          </a:xfrm>
          <a:prstGeom prst="rect">
            <a:avLst/>
          </a:prstGeom>
        </p:spPr>
      </p:pic>
    </p:spTree>
    <p:extLst>
      <p:ext uri="{BB962C8B-B14F-4D97-AF65-F5344CB8AC3E}">
        <p14:creationId xmlns:p14="http://schemas.microsoft.com/office/powerpoint/2010/main" val="358161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46EC7E4F-ED73-A840-A43F-1F28E95BD07B}"/>
              </a:ext>
            </a:extLst>
          </p:cNvPr>
          <p:cNvSpPr txBox="1">
            <a:spLocks/>
          </p:cNvSpPr>
          <p:nvPr/>
        </p:nvSpPr>
        <p:spPr>
          <a:xfrm>
            <a:off x="1126670" y="520489"/>
            <a:ext cx="10575179" cy="418685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E48126"/>
              </a:buClr>
              <a:buFont typeface="Arial" panose="020B0604020202020204" pitchFamily="34" charset="0"/>
              <a:buNone/>
              <a:defRPr sz="2200" kern="1200">
                <a:solidFill>
                  <a:srgbClr val="229787"/>
                </a:solidFill>
                <a:latin typeface="+mn-lt"/>
                <a:ea typeface="+mn-ea"/>
                <a:cs typeface="+mn-cs"/>
              </a:defRPr>
            </a:lvl1pPr>
            <a:lvl2pPr marL="457200" indent="0" algn="ctr" defTabSz="914400" rtl="0" eaLnBrk="1" latinLnBrk="0" hangingPunct="1">
              <a:lnSpc>
                <a:spcPct val="90000"/>
              </a:lnSpc>
              <a:spcBef>
                <a:spcPts val="500"/>
              </a:spcBef>
              <a:buClr>
                <a:srgbClr val="4FC2C0"/>
              </a:buClr>
              <a:buSzPct val="60000"/>
              <a:buFont typeface=".Lucida Grande UI Regular"/>
              <a:buNone/>
              <a:defRPr sz="2000" kern="1200">
                <a:solidFill>
                  <a:srgbClr val="064961"/>
                </a:solidFill>
                <a:latin typeface="+mn-lt"/>
                <a:ea typeface="+mn-ea"/>
                <a:cs typeface="+mn-cs"/>
              </a:defRPr>
            </a:lvl2pPr>
            <a:lvl3pPr marL="914400" indent="0" algn="ctr" defTabSz="914400" rtl="0" eaLnBrk="1" latinLnBrk="0" hangingPunct="1">
              <a:lnSpc>
                <a:spcPct val="90000"/>
              </a:lnSpc>
              <a:spcBef>
                <a:spcPts val="500"/>
              </a:spcBef>
              <a:buClr>
                <a:srgbClr val="B12524"/>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4FC2C0"/>
              </a:buClr>
              <a:buFont typeface="System Font Regular"/>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E48126"/>
              </a:buClr>
              <a:buSzTx/>
              <a:buFont typeface="Arial" panose="020B0604020202020204" pitchFamily="34" charset="0"/>
              <a:buNone/>
              <a:tabLst/>
              <a:defRPr/>
            </a:pPr>
            <a:r>
              <a:rPr kumimoji="0" lang="en-US" sz="2400" b="1" i="0" u="none" strike="noStrike" kern="1200" cap="none" spc="0" normalizeH="0" baseline="0" noProof="0" dirty="0">
                <a:ln>
                  <a:noFill/>
                </a:ln>
                <a:solidFill>
                  <a:srgbClr val="064961"/>
                </a:solidFill>
                <a:effectLst/>
                <a:uLnTx/>
                <a:uFillTx/>
                <a:latin typeface="Calibri" panose="020F0502020204030204"/>
                <a:ea typeface="+mn-ea"/>
                <a:cs typeface="+mn-cs"/>
              </a:rPr>
              <a:t>More information about the New Mexico </a:t>
            </a:r>
            <a:br>
              <a:rPr kumimoji="0" lang="en-US" sz="2400" b="1" i="0" u="none" strike="noStrike" kern="1200" cap="none" spc="0" normalizeH="0" baseline="0" noProof="0" dirty="0">
                <a:ln>
                  <a:noFill/>
                </a:ln>
                <a:solidFill>
                  <a:srgbClr val="064961"/>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srgbClr val="064961"/>
                </a:solidFill>
                <a:effectLst/>
                <a:uLnTx/>
                <a:uFillTx/>
                <a:latin typeface="Calibri" panose="020F0502020204030204"/>
                <a:ea typeface="+mn-ea"/>
                <a:cs typeface="+mn-cs"/>
              </a:rPr>
              <a:t>Early Childhood Education and Care Department—</a:t>
            </a:r>
            <a:br>
              <a:rPr kumimoji="0" lang="en-US" sz="2400" b="1" i="0" u="none" strike="noStrike" kern="1200" cap="none" spc="0" normalizeH="0" baseline="0" noProof="0" dirty="0">
                <a:ln>
                  <a:noFill/>
                </a:ln>
                <a:solidFill>
                  <a:srgbClr val="064961"/>
                </a:solidFill>
                <a:effectLst/>
                <a:uLnTx/>
                <a:uFillTx/>
                <a:latin typeface="Calibri" panose="020F0502020204030204"/>
                <a:ea typeface="+mn-ea"/>
                <a:cs typeface="+mn-cs"/>
              </a:rPr>
            </a:br>
            <a:r>
              <a:rPr kumimoji="0" lang="en-US" sz="2400" b="1" i="1" u="none" strike="noStrike" kern="1200" cap="none" spc="0" normalizeH="0" baseline="0" noProof="0" dirty="0">
                <a:ln>
                  <a:noFill/>
                </a:ln>
                <a:solidFill>
                  <a:srgbClr val="064961"/>
                </a:solidFill>
                <a:effectLst/>
                <a:uLnTx/>
                <a:uFillTx/>
                <a:latin typeface="Calibri" panose="020F0502020204030204"/>
                <a:ea typeface="+mn-ea"/>
                <a:cs typeface="+mn-cs"/>
              </a:rPr>
              <a:t>Programs for Parents and Professionals:</a:t>
            </a:r>
            <a:br>
              <a:rPr kumimoji="0" lang="en-US" sz="2400" b="1" i="1" u="none" strike="noStrike" kern="1200" cap="none" spc="0" normalizeH="0" baseline="0" noProof="0" dirty="0">
                <a:ln>
                  <a:noFill/>
                </a:ln>
                <a:solidFill>
                  <a:srgbClr val="064961"/>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srgbClr val="E48126"/>
                </a:solidFill>
                <a:effectLst/>
                <a:uLnTx/>
                <a:uFillTx/>
                <a:latin typeface="Calibri" panose="020F0502020204030204"/>
                <a:ea typeface="+mn-ea"/>
                <a:cs typeface="+mn-cs"/>
              </a:rPr>
              <a:t>nmececd.org</a:t>
            </a:r>
            <a:br>
              <a:rPr kumimoji="0" lang="en-US" sz="2400" b="1" i="1" u="none" strike="noStrike" kern="1200" cap="none" spc="0" normalizeH="0" baseline="0" noProof="0" dirty="0">
                <a:ln>
                  <a:noFill/>
                </a:ln>
                <a:solidFill>
                  <a:srgbClr val="064961"/>
                </a:solidFill>
                <a:effectLst/>
                <a:uLnTx/>
                <a:uFillTx/>
                <a:latin typeface="Calibri" panose="020F0502020204030204"/>
                <a:ea typeface="+mn-ea"/>
                <a:cs typeface="+mn-cs"/>
              </a:rPr>
            </a:br>
            <a:endParaRPr kumimoji="0" lang="en-US" sz="2400" b="1" i="0" u="none" strike="noStrike" kern="1200" cap="none" spc="0" normalizeH="0" baseline="0" noProof="0" dirty="0">
              <a:ln>
                <a:noFill/>
              </a:ln>
              <a:solidFill>
                <a:srgbClr val="229787"/>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
                <a:srgbClr val="E48126"/>
              </a:buClr>
              <a:buSzTx/>
              <a:buFont typeface="Arial" panose="020B0604020202020204" pitchFamily="34" charset="0"/>
              <a:buNone/>
              <a:tabLst/>
              <a:defRPr/>
            </a:pPr>
            <a:r>
              <a:rPr kumimoji="0" lang="en-US" sz="2400" b="1" i="0" u="none" strike="noStrike" kern="1200" cap="none" spc="0" normalizeH="0" baseline="0" noProof="0" dirty="0">
                <a:ln>
                  <a:noFill/>
                </a:ln>
                <a:solidFill>
                  <a:srgbClr val="064961"/>
                </a:solidFill>
                <a:effectLst/>
                <a:uLnTx/>
                <a:uFillTx/>
                <a:latin typeface="Calibri" panose="020F0502020204030204"/>
                <a:ea typeface="+mn-ea"/>
                <a:cs typeface="+mn-cs"/>
              </a:rPr>
              <a:t>Program Resources for SFSP Sponsors–</a:t>
            </a:r>
          </a:p>
          <a:p>
            <a:pPr marL="0" marR="0" lvl="0" indent="0" algn="l" defTabSz="914400" rtl="0" eaLnBrk="1" fontAlgn="auto" latinLnBrk="0" hangingPunct="1">
              <a:lnSpc>
                <a:spcPct val="90000"/>
              </a:lnSpc>
              <a:spcBef>
                <a:spcPts val="1000"/>
              </a:spcBef>
              <a:spcAft>
                <a:spcPts val="0"/>
              </a:spcAft>
              <a:buClr>
                <a:srgbClr val="E48126"/>
              </a:buClr>
              <a:buSzTx/>
              <a:buFont typeface="Arial" panose="020B0604020202020204" pitchFamily="34" charset="0"/>
              <a:buNone/>
              <a:tabLst/>
              <a:defRPr/>
            </a:pPr>
            <a:r>
              <a:rPr kumimoji="0" lang="en-US" sz="2800" b="1" i="0" u="none" strike="noStrike" kern="1200" cap="none" spc="0" normalizeH="0" baseline="0" noProof="0" dirty="0">
                <a:ln>
                  <a:noFill/>
                </a:ln>
                <a:solidFill>
                  <a:srgbClr val="E48126"/>
                </a:solidFill>
                <a:effectLst/>
                <a:uLnTx/>
                <a:uFillTx/>
                <a:latin typeface="Calibri" panose="020F0502020204030204"/>
                <a:ea typeface="+mn-ea"/>
                <a:cs typeface="+mn-cs"/>
                <a:hlinkClick r:id="rId3" action="ppaction://hlinkfile"/>
              </a:rPr>
              <a:t>summerfoodnm.org/sponsors/program-resources</a:t>
            </a:r>
            <a:endParaRPr kumimoji="0" lang="en-US" sz="2800" b="1" i="0" u="none" strike="noStrike" kern="1200" cap="none" spc="0" normalizeH="0" baseline="0" noProof="0" dirty="0">
              <a:ln>
                <a:noFill/>
              </a:ln>
              <a:solidFill>
                <a:srgbClr val="E48126"/>
              </a:solidFill>
              <a:effectLst/>
              <a:uLnTx/>
              <a:uFillTx/>
              <a:latin typeface="Calibri" panose="020F0502020204030204"/>
              <a:ea typeface="+mn-ea"/>
              <a:cs typeface="+mn-cs"/>
            </a:endParaRPr>
          </a:p>
        </p:txBody>
      </p:sp>
      <p:sp>
        <p:nvSpPr>
          <p:cNvPr id="2" name="Date Placeholder 1">
            <a:extLst>
              <a:ext uri="{FF2B5EF4-FFF2-40B4-BE49-F238E27FC236}">
                <a16:creationId xmlns:a16="http://schemas.microsoft.com/office/drawing/2014/main" id="{C3732F08-33D1-4331-8DC3-29040DD7FA56}"/>
              </a:ext>
            </a:extLst>
          </p:cNvPr>
          <p:cNvSpPr>
            <a:spLocks noGrp="1"/>
          </p:cNvSpPr>
          <p:nvPr>
            <p:ph type="dt" idx="10"/>
          </p:nvPr>
        </p:nvSpPr>
        <p:spPr/>
        <p:txBody>
          <a:bodyPr/>
          <a:lstStyle/>
          <a:p>
            <a:fld id="{525C0C6D-5328-4BAE-BA13-2D53541CBB22}" type="datetime1">
              <a:rPr lang="en-US" smtClean="0"/>
              <a:t>3/9/2022</a:t>
            </a:fld>
            <a:endParaRPr lang="en-US"/>
          </a:p>
        </p:txBody>
      </p:sp>
    </p:spTree>
    <p:extLst>
      <p:ext uri="{BB962C8B-B14F-4D97-AF65-F5344CB8AC3E}">
        <p14:creationId xmlns:p14="http://schemas.microsoft.com/office/powerpoint/2010/main" val="251091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5022" y="1798510"/>
            <a:ext cx="10515600" cy="1325563"/>
          </a:xfrm>
        </p:spPr>
        <p:txBody>
          <a:bodyPr>
            <a:normAutofit/>
          </a:bodyPr>
          <a:lstStyle/>
          <a:p>
            <a:pPr algn="ctr"/>
            <a:r>
              <a:rPr lang="en-US" b="1" dirty="0">
                <a:solidFill>
                  <a:srgbClr val="C00000"/>
                </a:solidFill>
              </a:rPr>
              <a:t>Availability of Milk and </a:t>
            </a:r>
            <a:br>
              <a:rPr lang="en-US" b="1" dirty="0">
                <a:solidFill>
                  <a:srgbClr val="C00000"/>
                </a:solidFill>
              </a:rPr>
            </a:br>
            <a:r>
              <a:rPr lang="en-US" b="1" dirty="0">
                <a:solidFill>
                  <a:srgbClr val="C00000"/>
                </a:solidFill>
              </a:rPr>
              <a:t>Verification of Purchases</a:t>
            </a:r>
          </a:p>
        </p:txBody>
      </p:sp>
      <p:sp>
        <p:nvSpPr>
          <p:cNvPr id="6" name="Date Placeholder 5">
            <a:extLst>
              <a:ext uri="{FF2B5EF4-FFF2-40B4-BE49-F238E27FC236}">
                <a16:creationId xmlns:a16="http://schemas.microsoft.com/office/drawing/2014/main" id="{23BD4444-890D-4740-B4C7-D62F0211F292}"/>
              </a:ext>
            </a:extLst>
          </p:cNvPr>
          <p:cNvSpPr>
            <a:spLocks noGrp="1"/>
          </p:cNvSpPr>
          <p:nvPr>
            <p:ph type="dt" idx="10"/>
          </p:nvPr>
        </p:nvSpPr>
        <p:spPr/>
        <p:txBody>
          <a:bodyPr/>
          <a:lstStyle/>
          <a:p>
            <a:fld id="{3C53BBD8-641E-460F-A121-1F5B1478DFE4}" type="datetime1">
              <a:rPr lang="en-US" smtClean="0"/>
              <a:t>3/9/2022</a:t>
            </a:fld>
            <a:endParaRPr lang="en-US"/>
          </a:p>
        </p:txBody>
      </p:sp>
      <p:sp>
        <p:nvSpPr>
          <p:cNvPr id="8" name="Slide Number Placeholder 7">
            <a:extLst>
              <a:ext uri="{FF2B5EF4-FFF2-40B4-BE49-F238E27FC236}">
                <a16:creationId xmlns:a16="http://schemas.microsoft.com/office/drawing/2014/main" id="{9E79CBDD-F7A6-4A75-85F9-49170DC03E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pic>
        <p:nvPicPr>
          <p:cNvPr id="2" name="Picture 4">
            <a:extLst>
              <a:ext uri="{FF2B5EF4-FFF2-40B4-BE49-F238E27FC236}">
                <a16:creationId xmlns:a16="http://schemas.microsoft.com/office/drawing/2014/main" id="{40E34740-C981-42FA-8A6F-04BDF3A99CEE}"/>
              </a:ext>
            </a:extLst>
          </p:cNvPr>
          <p:cNvPicPr>
            <a:picLocks noChangeAspect="1"/>
          </p:cNvPicPr>
          <p:nvPr/>
        </p:nvPicPr>
        <p:blipFill>
          <a:blip r:embed="rId2"/>
          <a:stretch>
            <a:fillRect/>
          </a:stretch>
        </p:blipFill>
        <p:spPr>
          <a:xfrm>
            <a:off x="895585" y="1843917"/>
            <a:ext cx="2743200" cy="3550394"/>
          </a:xfrm>
          <a:prstGeom prst="rect">
            <a:avLst/>
          </a:prstGeom>
        </p:spPr>
      </p:pic>
    </p:spTree>
    <p:extLst>
      <p:ext uri="{BB962C8B-B14F-4D97-AF65-F5344CB8AC3E}">
        <p14:creationId xmlns:p14="http://schemas.microsoft.com/office/powerpoint/2010/main" val="1520576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FLUID MILK IS  REQUIRED:</a:t>
            </a:r>
            <a:br>
              <a:rPr lang="en-US" b="1" dirty="0">
                <a:solidFill>
                  <a:srgbClr val="C00000"/>
                </a:solidFill>
              </a:rPr>
            </a:br>
            <a:r>
              <a:rPr lang="en-US" b="1" dirty="0">
                <a:solidFill>
                  <a:srgbClr val="C00000"/>
                </a:solidFill>
              </a:rPr>
              <a:t>7 CFR, Part 225.16(d)</a:t>
            </a:r>
          </a:p>
        </p:txBody>
      </p:sp>
      <p:sp>
        <p:nvSpPr>
          <p:cNvPr id="3" name="Content Placeholder 2"/>
          <p:cNvSpPr>
            <a:spLocks noGrp="1"/>
          </p:cNvSpPr>
          <p:nvPr>
            <p:ph idx="4294967295"/>
          </p:nvPr>
        </p:nvSpPr>
        <p:spPr>
          <a:xfrm>
            <a:off x="838200" y="1804086"/>
            <a:ext cx="7475839" cy="5362833"/>
          </a:xfrm>
        </p:spPr>
        <p:txBody>
          <a:bodyPr>
            <a:normAutofit/>
          </a:bodyPr>
          <a:lstStyle/>
          <a:p>
            <a:r>
              <a:rPr lang="en-US" dirty="0"/>
              <a:t>Milk is a requirement for</a:t>
            </a:r>
          </a:p>
          <a:p>
            <a:pPr lvl="1"/>
            <a:r>
              <a:rPr lang="en-US" dirty="0"/>
              <a:t>Breakfast </a:t>
            </a:r>
          </a:p>
          <a:p>
            <a:pPr lvl="1"/>
            <a:r>
              <a:rPr lang="en-US" dirty="0"/>
              <a:t>Lunch</a:t>
            </a:r>
          </a:p>
          <a:p>
            <a:pPr lvl="1"/>
            <a:r>
              <a:rPr lang="en-US" dirty="0"/>
              <a:t>Supper</a:t>
            </a:r>
          </a:p>
          <a:p>
            <a:pPr lvl="2"/>
            <a:r>
              <a:rPr lang="en-US" dirty="0"/>
              <a:t>Must provide 1 cup milk (1/2 pint, 8 fluid ounces)</a:t>
            </a:r>
          </a:p>
          <a:p>
            <a:r>
              <a:rPr lang="en-US" dirty="0"/>
              <a:t>Juice is not a substitute</a:t>
            </a:r>
          </a:p>
          <a:p>
            <a:r>
              <a:rPr lang="en-US" dirty="0"/>
              <a:t>Cheese is not a substitute</a:t>
            </a:r>
          </a:p>
          <a:p>
            <a:r>
              <a:rPr lang="en-US" dirty="0"/>
              <a:t>Yogurt is not a substitute</a:t>
            </a:r>
          </a:p>
          <a:p>
            <a:r>
              <a:rPr lang="en-US" dirty="0"/>
              <a:t>Not a participant choice to be served a milk</a:t>
            </a:r>
          </a:p>
        </p:txBody>
      </p:sp>
      <p:pic>
        <p:nvPicPr>
          <p:cNvPr id="5" name="Picture 4" descr="A child holding a cup&#10;&#10;Description automatically generated with low confidence">
            <a:extLst>
              <a:ext uri="{FF2B5EF4-FFF2-40B4-BE49-F238E27FC236}">
                <a16:creationId xmlns:a16="http://schemas.microsoft.com/office/drawing/2014/main" id="{E0AF5D37-E92F-44AB-B7A9-8EB1CB817539}"/>
              </a:ext>
            </a:extLst>
          </p:cNvPr>
          <p:cNvPicPr>
            <a:picLocks noChangeAspect="1"/>
          </p:cNvPicPr>
          <p:nvPr/>
        </p:nvPicPr>
        <p:blipFill rotWithShape="1">
          <a:blip r:embed="rId3">
            <a:extLst>
              <a:ext uri="{28A0092B-C50C-407E-A947-70E740481C1C}">
                <a14:useLocalDpi xmlns:a14="http://schemas.microsoft.com/office/drawing/2010/main" val="0"/>
              </a:ext>
            </a:extLst>
          </a:blip>
          <a:srcRect l="11325" t="-9302" r="51194" b="-1"/>
          <a:stretch/>
        </p:blipFill>
        <p:spPr>
          <a:xfrm>
            <a:off x="7558511" y="365125"/>
            <a:ext cx="4215418" cy="6492875"/>
          </a:xfrm>
          <a:prstGeom prst="rect">
            <a:avLst/>
          </a:prstGeom>
          <a:effectLst>
            <a:outerShdw blurRad="50800" dist="38100" dir="5400000" algn="t" rotWithShape="0">
              <a:prstClr val="black">
                <a:alpha val="40000"/>
              </a:prstClr>
            </a:outerShdw>
          </a:effectLst>
        </p:spPr>
      </p:pic>
      <p:sp>
        <p:nvSpPr>
          <p:cNvPr id="6" name="Date Placeholder 5">
            <a:extLst>
              <a:ext uri="{FF2B5EF4-FFF2-40B4-BE49-F238E27FC236}">
                <a16:creationId xmlns:a16="http://schemas.microsoft.com/office/drawing/2014/main" id="{7B54396F-B082-49DE-9FBD-C72A78BA1566}"/>
              </a:ext>
            </a:extLst>
          </p:cNvPr>
          <p:cNvSpPr>
            <a:spLocks noGrp="1"/>
          </p:cNvSpPr>
          <p:nvPr>
            <p:ph type="dt" idx="10"/>
          </p:nvPr>
        </p:nvSpPr>
        <p:spPr/>
        <p:txBody>
          <a:bodyPr/>
          <a:lstStyle/>
          <a:p>
            <a:fld id="{B901D010-C1D8-4AC3-86C0-3918469055F7}" type="datetime1">
              <a:rPr lang="en-US" smtClean="0"/>
              <a:t>3/9/2022</a:t>
            </a:fld>
            <a:endParaRPr lang="en-US"/>
          </a:p>
        </p:txBody>
      </p:sp>
      <p:sp>
        <p:nvSpPr>
          <p:cNvPr id="7" name="Slide Number Placeholder 6">
            <a:extLst>
              <a:ext uri="{FF2B5EF4-FFF2-40B4-BE49-F238E27FC236}">
                <a16:creationId xmlns:a16="http://schemas.microsoft.com/office/drawing/2014/main" id="{A500971C-DD8F-41A5-A28F-F8B646CAFC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3778695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VALIDATION PROCESS</a:t>
            </a:r>
          </a:p>
        </p:txBody>
      </p:sp>
      <p:sp>
        <p:nvSpPr>
          <p:cNvPr id="3" name="Content Placeholder 2"/>
          <p:cNvSpPr>
            <a:spLocks noGrp="1"/>
          </p:cNvSpPr>
          <p:nvPr>
            <p:ph idx="4294967295"/>
          </p:nvPr>
        </p:nvSpPr>
        <p:spPr>
          <a:xfrm>
            <a:off x="838201" y="1559097"/>
            <a:ext cx="7712676" cy="4351338"/>
          </a:xfrm>
        </p:spPr>
        <p:txBody>
          <a:bodyPr>
            <a:normAutofit/>
          </a:bodyPr>
          <a:lstStyle/>
          <a:p>
            <a:r>
              <a:rPr lang="en-US" dirty="0"/>
              <a:t>Review of milk invoices and receipts</a:t>
            </a:r>
          </a:p>
          <a:p>
            <a:pPr lvl="1"/>
            <a:r>
              <a:rPr lang="en-US" dirty="0"/>
              <a:t>100% of milk being purchased</a:t>
            </a:r>
          </a:p>
          <a:p>
            <a:r>
              <a:rPr lang="en-US" dirty="0"/>
              <a:t>We will verify and sum all purchases and compare against meals claimed</a:t>
            </a:r>
          </a:p>
          <a:p>
            <a:r>
              <a:rPr lang="en-US" dirty="0"/>
              <a:t>Maintain inventory of milk that is recycled back into the program using SFSP Form 4.4</a:t>
            </a:r>
          </a:p>
          <a:p>
            <a:r>
              <a:rPr lang="en-US" dirty="0"/>
              <a:t>Track milk purchases using SFSP Form 4.13 (excel workbook)</a:t>
            </a:r>
          </a:p>
          <a:p>
            <a:pPr lvl="1"/>
            <a:r>
              <a:rPr lang="en-US" dirty="0"/>
              <a:t>Both can be downloaded at: </a:t>
            </a:r>
            <a:r>
              <a:rPr lang="en-US" dirty="0">
                <a:hlinkClick r:id="rId3"/>
              </a:rPr>
              <a:t>https://summerfoodnm.org/sponsors</a:t>
            </a:r>
            <a:r>
              <a:rPr lang="en-US" dirty="0"/>
              <a:t> </a:t>
            </a:r>
          </a:p>
          <a:p>
            <a:r>
              <a:rPr lang="en-US" dirty="0"/>
              <a:t>Sponsor must compare milk purchases against meals claimed</a:t>
            </a:r>
          </a:p>
        </p:txBody>
      </p:sp>
      <p:pic>
        <p:nvPicPr>
          <p:cNvPr id="6" name="Picture 5" descr="A picture containing text&#10;&#10;Description automatically generated">
            <a:extLst>
              <a:ext uri="{FF2B5EF4-FFF2-40B4-BE49-F238E27FC236}">
                <a16:creationId xmlns:a16="http://schemas.microsoft.com/office/drawing/2014/main" id="{9CF64475-82E2-4C10-941E-EE853292207E}"/>
              </a:ext>
            </a:extLst>
          </p:cNvPr>
          <p:cNvPicPr>
            <a:picLocks noChangeAspect="1"/>
          </p:cNvPicPr>
          <p:nvPr/>
        </p:nvPicPr>
        <p:blipFill rotWithShape="1">
          <a:blip r:embed="rId4">
            <a:extLst>
              <a:ext uri="{28A0092B-C50C-407E-A947-70E740481C1C}">
                <a14:useLocalDpi xmlns:a14="http://schemas.microsoft.com/office/drawing/2010/main" val="0"/>
              </a:ext>
            </a:extLst>
          </a:blip>
          <a:srcRect l="5332" r="48615"/>
          <a:stretch/>
        </p:blipFill>
        <p:spPr>
          <a:xfrm rot="709788">
            <a:off x="8243393" y="654619"/>
            <a:ext cx="3542689" cy="4327102"/>
          </a:xfrm>
          <a:prstGeom prst="rect">
            <a:avLst/>
          </a:prstGeom>
        </p:spPr>
      </p:pic>
      <p:sp>
        <p:nvSpPr>
          <p:cNvPr id="7" name="Date Placeholder 6">
            <a:extLst>
              <a:ext uri="{FF2B5EF4-FFF2-40B4-BE49-F238E27FC236}">
                <a16:creationId xmlns:a16="http://schemas.microsoft.com/office/drawing/2014/main" id="{F6E2657E-2A2A-4260-B80A-FFC1C0273408}"/>
              </a:ext>
            </a:extLst>
          </p:cNvPr>
          <p:cNvSpPr>
            <a:spLocks noGrp="1"/>
          </p:cNvSpPr>
          <p:nvPr>
            <p:ph type="dt" idx="10"/>
          </p:nvPr>
        </p:nvSpPr>
        <p:spPr/>
        <p:txBody>
          <a:bodyPr/>
          <a:lstStyle/>
          <a:p>
            <a:fld id="{AF852386-7F96-4B58-8F88-A0FDFF6032D0}" type="datetime1">
              <a:rPr lang="en-US" smtClean="0"/>
              <a:t>3/9/2022</a:t>
            </a:fld>
            <a:endParaRPr lang="en-US"/>
          </a:p>
        </p:txBody>
      </p:sp>
      <p:sp>
        <p:nvSpPr>
          <p:cNvPr id="8" name="Slide Number Placeholder 7">
            <a:extLst>
              <a:ext uri="{FF2B5EF4-FFF2-40B4-BE49-F238E27FC236}">
                <a16:creationId xmlns:a16="http://schemas.microsoft.com/office/drawing/2014/main" id="{35E87F8E-C172-4A3C-8DA9-5E38334C4D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566143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949316" cy="6858000"/>
          </a:xfrm>
          <a:prstGeom prst="rect">
            <a:avLst/>
          </a:prstGeom>
        </p:spPr>
      </p:pic>
      <p:sp>
        <p:nvSpPr>
          <p:cNvPr id="2" name="TextBox 1">
            <a:extLst>
              <a:ext uri="{FF2B5EF4-FFF2-40B4-BE49-F238E27FC236}">
                <a16:creationId xmlns:a16="http://schemas.microsoft.com/office/drawing/2014/main" id="{A8475CEA-0627-4F48-8D5B-8B3398D6764B}"/>
              </a:ext>
            </a:extLst>
          </p:cNvPr>
          <p:cNvSpPr txBox="1"/>
          <p:nvPr/>
        </p:nvSpPr>
        <p:spPr>
          <a:xfrm>
            <a:off x="7063490" y="499036"/>
            <a:ext cx="4667645" cy="2123658"/>
          </a:xfrm>
          <a:prstGeom prst="rect">
            <a:avLst/>
          </a:prstGeom>
          <a:noFill/>
        </p:spPr>
        <p:txBody>
          <a:bodyPr wrap="square" rtlCol="0">
            <a:spAutoFit/>
          </a:bodyPr>
          <a:lstStyle/>
          <a:p>
            <a:pPr algn="ctr"/>
            <a:endParaRPr lang="en-US" sz="2400" b="1" dirty="0">
              <a:solidFill>
                <a:srgbClr val="C00000"/>
              </a:solidFill>
            </a:endParaRPr>
          </a:p>
          <a:p>
            <a:pPr algn="ctr"/>
            <a:endParaRPr lang="en-US" sz="2400" b="1" dirty="0">
              <a:solidFill>
                <a:srgbClr val="C00000"/>
              </a:solidFill>
            </a:endParaRPr>
          </a:p>
          <a:p>
            <a:pPr algn="ctr"/>
            <a:r>
              <a:rPr lang="en-US" sz="2800" b="1" dirty="0">
                <a:solidFill>
                  <a:srgbClr val="C00000"/>
                </a:solidFill>
              </a:rPr>
              <a:t>Summer Food Service Program Log for Recycled Milk </a:t>
            </a:r>
            <a:r>
              <a:rPr lang="en-US" sz="2400" b="1" i="1" dirty="0">
                <a:solidFill>
                  <a:srgbClr val="002060"/>
                </a:solidFill>
              </a:rPr>
              <a:t>Form 4.4</a:t>
            </a:r>
          </a:p>
        </p:txBody>
      </p:sp>
      <p:sp>
        <p:nvSpPr>
          <p:cNvPr id="5" name="Arrow: Left 4">
            <a:extLst>
              <a:ext uri="{FF2B5EF4-FFF2-40B4-BE49-F238E27FC236}">
                <a16:creationId xmlns:a16="http://schemas.microsoft.com/office/drawing/2014/main" id="{44BD80EA-D835-4428-9991-7BCB573B0240}"/>
              </a:ext>
            </a:extLst>
          </p:cNvPr>
          <p:cNvSpPr/>
          <p:nvPr/>
        </p:nvSpPr>
        <p:spPr>
          <a:xfrm>
            <a:off x="6487297" y="2622694"/>
            <a:ext cx="5820033" cy="1441765"/>
          </a:xfrm>
          <a:prstGeom prst="leftArrow">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6" name="Date Placeholder 5">
            <a:extLst>
              <a:ext uri="{FF2B5EF4-FFF2-40B4-BE49-F238E27FC236}">
                <a16:creationId xmlns:a16="http://schemas.microsoft.com/office/drawing/2014/main" id="{98EF1886-A848-4277-8801-0DD696544A70}"/>
              </a:ext>
            </a:extLst>
          </p:cNvPr>
          <p:cNvSpPr>
            <a:spLocks noGrp="1"/>
          </p:cNvSpPr>
          <p:nvPr>
            <p:ph type="dt" idx="10"/>
          </p:nvPr>
        </p:nvSpPr>
        <p:spPr/>
        <p:txBody>
          <a:bodyPr/>
          <a:lstStyle/>
          <a:p>
            <a:fld id="{421A102A-A33F-4BBE-9EA3-32B7FB06FC9F}" type="datetime1">
              <a:rPr lang="en-US" smtClean="0"/>
              <a:t>3/9/2022</a:t>
            </a:fld>
            <a:endParaRPr lang="en-US"/>
          </a:p>
        </p:txBody>
      </p:sp>
      <p:sp>
        <p:nvSpPr>
          <p:cNvPr id="7" name="Slide Number Placeholder 6">
            <a:extLst>
              <a:ext uri="{FF2B5EF4-FFF2-40B4-BE49-F238E27FC236}">
                <a16:creationId xmlns:a16="http://schemas.microsoft.com/office/drawing/2014/main" id="{26CE66BA-7003-4A91-A0FD-59166A9E15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781666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499"/>
            <a:ext cx="5647038" cy="7310083"/>
          </a:xfrm>
          <a:prstGeom prst="rect">
            <a:avLst/>
          </a:prstGeom>
        </p:spPr>
      </p:pic>
      <p:sp>
        <p:nvSpPr>
          <p:cNvPr id="4" name="TextBox 3">
            <a:extLst>
              <a:ext uri="{FF2B5EF4-FFF2-40B4-BE49-F238E27FC236}">
                <a16:creationId xmlns:a16="http://schemas.microsoft.com/office/drawing/2014/main" id="{1ACBF827-9675-4F19-BC2F-F7725621011D}"/>
              </a:ext>
            </a:extLst>
          </p:cNvPr>
          <p:cNvSpPr txBox="1"/>
          <p:nvPr/>
        </p:nvSpPr>
        <p:spPr>
          <a:xfrm>
            <a:off x="6750909" y="1112561"/>
            <a:ext cx="4790303" cy="1384995"/>
          </a:xfrm>
          <a:prstGeom prst="rect">
            <a:avLst/>
          </a:prstGeom>
          <a:noFill/>
        </p:spPr>
        <p:txBody>
          <a:bodyPr wrap="square" rtlCol="0">
            <a:spAutoFit/>
          </a:bodyPr>
          <a:lstStyle/>
          <a:p>
            <a:pPr algn="ctr"/>
            <a:r>
              <a:rPr lang="en-US" sz="2800" b="1" dirty="0">
                <a:solidFill>
                  <a:srgbClr val="C00000"/>
                </a:solidFill>
              </a:rPr>
              <a:t>Summer Food Service Program Milk Invoice Tracker Form 4.12</a:t>
            </a:r>
          </a:p>
          <a:p>
            <a:pPr algn="ctr"/>
            <a:r>
              <a:rPr lang="en-US" sz="2800" b="1" i="1" dirty="0">
                <a:solidFill>
                  <a:schemeClr val="tx1">
                    <a:lumMod val="75000"/>
                    <a:lumOff val="25000"/>
                  </a:schemeClr>
                </a:solidFill>
              </a:rPr>
              <a:t>(Excel Spreadsheet)</a:t>
            </a:r>
          </a:p>
        </p:txBody>
      </p:sp>
      <p:sp>
        <p:nvSpPr>
          <p:cNvPr id="5" name="Arrow: Left 4">
            <a:extLst>
              <a:ext uri="{FF2B5EF4-FFF2-40B4-BE49-F238E27FC236}">
                <a16:creationId xmlns:a16="http://schemas.microsoft.com/office/drawing/2014/main" id="{CA108076-9646-471D-B42D-F3A21271C071}"/>
              </a:ext>
            </a:extLst>
          </p:cNvPr>
          <p:cNvSpPr/>
          <p:nvPr/>
        </p:nvSpPr>
        <p:spPr>
          <a:xfrm>
            <a:off x="6487297" y="2622694"/>
            <a:ext cx="5820033" cy="1441765"/>
          </a:xfrm>
          <a:prstGeom prst="leftArrow">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6" name="Date Placeholder 5">
            <a:extLst>
              <a:ext uri="{FF2B5EF4-FFF2-40B4-BE49-F238E27FC236}">
                <a16:creationId xmlns:a16="http://schemas.microsoft.com/office/drawing/2014/main" id="{7D966126-3819-4441-BD23-1AAC0428A45B}"/>
              </a:ext>
            </a:extLst>
          </p:cNvPr>
          <p:cNvSpPr>
            <a:spLocks noGrp="1"/>
          </p:cNvSpPr>
          <p:nvPr>
            <p:ph type="dt" idx="10"/>
          </p:nvPr>
        </p:nvSpPr>
        <p:spPr/>
        <p:txBody>
          <a:bodyPr/>
          <a:lstStyle/>
          <a:p>
            <a:fld id="{F02A47D4-0419-4A8A-BDB5-3CB36049B4DC}" type="datetime1">
              <a:rPr lang="en-US" smtClean="0"/>
              <a:t>3/9/2022</a:t>
            </a:fld>
            <a:endParaRPr lang="en-US"/>
          </a:p>
        </p:txBody>
      </p:sp>
      <p:sp>
        <p:nvSpPr>
          <p:cNvPr id="7" name="Slide Number Placeholder 6">
            <a:extLst>
              <a:ext uri="{FF2B5EF4-FFF2-40B4-BE49-F238E27FC236}">
                <a16:creationId xmlns:a16="http://schemas.microsoft.com/office/drawing/2014/main" id="{1752EAD1-3587-4B49-977C-21D3215953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802775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MEAL DISALLOWANCE</a:t>
            </a:r>
          </a:p>
        </p:txBody>
      </p:sp>
      <p:sp>
        <p:nvSpPr>
          <p:cNvPr id="3" name="Content Placeholder 2"/>
          <p:cNvSpPr>
            <a:spLocks noGrp="1"/>
          </p:cNvSpPr>
          <p:nvPr>
            <p:ph idx="4294967295"/>
          </p:nvPr>
        </p:nvSpPr>
        <p:spPr>
          <a:xfrm>
            <a:off x="847685" y="1529063"/>
            <a:ext cx="10298109" cy="4351338"/>
          </a:xfrm>
        </p:spPr>
        <p:txBody>
          <a:bodyPr vert="horz" lIns="91440" tIns="45720" rIns="91440" bIns="45720" rtlCol="0" anchor="t">
            <a:normAutofit/>
          </a:bodyPr>
          <a:lstStyle/>
          <a:p>
            <a:r>
              <a:rPr lang="en-US" dirty="0"/>
              <a:t>Insufficient milk purchases result in meal disallowance</a:t>
            </a:r>
          </a:p>
          <a:p>
            <a:r>
              <a:rPr lang="en-US" dirty="0"/>
              <a:t>Disallowance for these meals may be at the lunch rate of $4.5625 per meal</a:t>
            </a:r>
          </a:p>
          <a:p>
            <a:r>
              <a:rPr lang="en-US" dirty="0"/>
              <a:t>½ pint of milk averages 0.48 – white milk</a:t>
            </a:r>
            <a:endParaRPr lang="en-US" dirty="0">
              <a:cs typeface="Calibri"/>
            </a:endParaRPr>
          </a:p>
          <a:p>
            <a:endParaRPr lang="en-US" dirty="0"/>
          </a:p>
          <a:p>
            <a:pPr marL="0" indent="0">
              <a:buNone/>
            </a:pPr>
            <a:endParaRPr lang="en-US" dirty="0"/>
          </a:p>
          <a:p>
            <a:pPr marL="0" indent="0">
              <a:buNone/>
            </a:pPr>
            <a:endParaRPr lang="en-US" dirty="0"/>
          </a:p>
          <a:p>
            <a:pPr marL="0" indent="0">
              <a:buNone/>
            </a:pPr>
            <a:r>
              <a:rPr lang="en-US" dirty="0"/>
              <a:t> </a:t>
            </a:r>
          </a:p>
        </p:txBody>
      </p:sp>
      <p:sp>
        <p:nvSpPr>
          <p:cNvPr id="5" name="Date Placeholder 4">
            <a:extLst>
              <a:ext uri="{FF2B5EF4-FFF2-40B4-BE49-F238E27FC236}">
                <a16:creationId xmlns:a16="http://schemas.microsoft.com/office/drawing/2014/main" id="{8C43530C-F9B8-4815-A8A5-BFF1E9454135}"/>
              </a:ext>
            </a:extLst>
          </p:cNvPr>
          <p:cNvSpPr>
            <a:spLocks noGrp="1"/>
          </p:cNvSpPr>
          <p:nvPr>
            <p:ph type="dt" idx="10"/>
          </p:nvPr>
        </p:nvSpPr>
        <p:spPr/>
        <p:txBody>
          <a:bodyPr/>
          <a:lstStyle/>
          <a:p>
            <a:fld id="{30E223F6-E9A5-4DCD-99D4-D0F582409E9A}" type="datetime1">
              <a:rPr lang="en-US" smtClean="0"/>
              <a:t>3/9/2022</a:t>
            </a:fld>
            <a:endParaRPr lang="en-US"/>
          </a:p>
        </p:txBody>
      </p:sp>
      <p:sp>
        <p:nvSpPr>
          <p:cNvPr id="6" name="Slide Number Placeholder 5">
            <a:extLst>
              <a:ext uri="{FF2B5EF4-FFF2-40B4-BE49-F238E27FC236}">
                <a16:creationId xmlns:a16="http://schemas.microsoft.com/office/drawing/2014/main" id="{B37F032B-F0ED-4F65-99FE-5F27E97774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4129614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PREVIOUS SPONSOR DISALLOWANCE</a:t>
            </a:r>
          </a:p>
        </p:txBody>
      </p:sp>
      <p:sp>
        <p:nvSpPr>
          <p:cNvPr id="5" name="Rectangle: Rounded Corners 4">
            <a:extLst>
              <a:ext uri="{FF2B5EF4-FFF2-40B4-BE49-F238E27FC236}">
                <a16:creationId xmlns:a16="http://schemas.microsoft.com/office/drawing/2014/main" id="{E6FC88A1-2F74-447D-B846-140B916E9342}"/>
              </a:ext>
            </a:extLst>
          </p:cNvPr>
          <p:cNvSpPr/>
          <p:nvPr/>
        </p:nvSpPr>
        <p:spPr>
          <a:xfrm>
            <a:off x="838200" y="3224620"/>
            <a:ext cx="9913680" cy="966574"/>
          </a:xfrm>
          <a:prstGeom prst="roundRect">
            <a:avLst/>
          </a:prstGeom>
          <a:solidFill>
            <a:srgbClr val="4FC2C0">
              <a:alpha val="3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838200" y="1532238"/>
            <a:ext cx="9763897" cy="4351338"/>
          </a:xfrm>
        </p:spPr>
        <p:txBody>
          <a:bodyPr>
            <a:normAutofit/>
          </a:bodyPr>
          <a:lstStyle/>
          <a:p>
            <a:r>
              <a:rPr lang="en-US" dirty="0"/>
              <a:t>Sponsors that did not purchase enough milk and did not utilize their SFSP Form #4.4 for recycled milk </a:t>
            </a:r>
          </a:p>
          <a:p>
            <a:r>
              <a:rPr lang="en-US" dirty="0"/>
              <a:t>Total: $ disallowance paid back to the State Agency: </a:t>
            </a:r>
          </a:p>
          <a:p>
            <a:pPr lvl="1"/>
            <a:r>
              <a:rPr lang="en-US" dirty="0"/>
              <a:t>3195 -	$   6,320.82</a:t>
            </a:r>
          </a:p>
          <a:p>
            <a:pPr marL="457200" lvl="1" indent="0">
              <a:buNone/>
            </a:pPr>
            <a:endParaRPr lang="en-US" dirty="0"/>
          </a:p>
          <a:p>
            <a:pPr marL="457200" lvl="1" indent="0">
              <a:buNone/>
            </a:pPr>
            <a:r>
              <a:rPr lang="en-US" b="1" dirty="0"/>
              <a:t>RECAP- Meal disallowance can be avoided by purchasing adequate milk and utilizing SFSP forms that are available to all Sponsors to aid in tracking purchases</a:t>
            </a:r>
          </a:p>
          <a:p>
            <a:pPr marL="457200" lvl="1" indent="0">
              <a:buNone/>
            </a:pPr>
            <a:endParaRPr lang="en-US" dirty="0"/>
          </a:p>
        </p:txBody>
      </p:sp>
      <p:sp>
        <p:nvSpPr>
          <p:cNvPr id="4" name="Date Placeholder 3">
            <a:extLst>
              <a:ext uri="{FF2B5EF4-FFF2-40B4-BE49-F238E27FC236}">
                <a16:creationId xmlns:a16="http://schemas.microsoft.com/office/drawing/2014/main" id="{4DA69B4C-B9E1-426B-BDFF-90D45FFB7BBC}"/>
              </a:ext>
            </a:extLst>
          </p:cNvPr>
          <p:cNvSpPr>
            <a:spLocks noGrp="1"/>
          </p:cNvSpPr>
          <p:nvPr>
            <p:ph type="dt" idx="10"/>
          </p:nvPr>
        </p:nvSpPr>
        <p:spPr/>
        <p:txBody>
          <a:bodyPr/>
          <a:lstStyle/>
          <a:p>
            <a:fld id="{15FFF37C-F3E6-4397-8710-55ED3D1BFBFA}" type="datetime1">
              <a:rPr lang="en-US" smtClean="0"/>
              <a:t>3/9/2022</a:t>
            </a:fld>
            <a:endParaRPr lang="en-US"/>
          </a:p>
        </p:txBody>
      </p:sp>
      <p:sp>
        <p:nvSpPr>
          <p:cNvPr id="6" name="Slide Number Placeholder 5">
            <a:extLst>
              <a:ext uri="{FF2B5EF4-FFF2-40B4-BE49-F238E27FC236}">
                <a16:creationId xmlns:a16="http://schemas.microsoft.com/office/drawing/2014/main" id="{566E36F8-986C-41B7-A303-3424CEEF95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790436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MILK SERVICE REQUIREMENTS</a:t>
            </a:r>
          </a:p>
        </p:txBody>
      </p:sp>
      <p:sp>
        <p:nvSpPr>
          <p:cNvPr id="3" name="Content Placeholder 2"/>
          <p:cNvSpPr>
            <a:spLocks noGrp="1"/>
          </p:cNvSpPr>
          <p:nvPr>
            <p:ph idx="4294967295"/>
          </p:nvPr>
        </p:nvSpPr>
        <p:spPr>
          <a:xfrm>
            <a:off x="838200" y="1468996"/>
            <a:ext cx="6192795" cy="4351338"/>
          </a:xfrm>
        </p:spPr>
        <p:txBody>
          <a:bodyPr>
            <a:normAutofit/>
          </a:bodyPr>
          <a:lstStyle/>
          <a:p>
            <a:r>
              <a:rPr lang="en-US" dirty="0"/>
              <a:t>Best practices at the point of service</a:t>
            </a:r>
          </a:p>
          <a:p>
            <a:pPr lvl="1">
              <a:spcAft>
                <a:spcPts val="600"/>
              </a:spcAft>
            </a:pPr>
            <a:r>
              <a:rPr lang="en-US" dirty="0"/>
              <a:t>Train site staff heavily on the requirement for milk</a:t>
            </a:r>
          </a:p>
          <a:p>
            <a:pPr lvl="1">
              <a:spcAft>
                <a:spcPts val="600"/>
              </a:spcAft>
            </a:pPr>
            <a:r>
              <a:rPr lang="en-US" dirty="0"/>
              <a:t>Include milk as part of every breakfast, lunch and supper</a:t>
            </a:r>
          </a:p>
          <a:p>
            <a:pPr lvl="1">
              <a:spcAft>
                <a:spcPts val="600"/>
              </a:spcAft>
            </a:pPr>
            <a:r>
              <a:rPr lang="en-US" dirty="0"/>
              <a:t>Don’t struggle with children that do not want milk. Encourage use of sharing box instead</a:t>
            </a:r>
          </a:p>
          <a:p>
            <a:pPr lvl="1">
              <a:spcAft>
                <a:spcPts val="600"/>
              </a:spcAft>
            </a:pPr>
            <a:r>
              <a:rPr lang="en-US" dirty="0"/>
              <a:t>Food service staff in school settings must serve milk to children </a:t>
            </a:r>
          </a:p>
          <a:p>
            <a:pPr lvl="1">
              <a:spcAft>
                <a:spcPts val="600"/>
              </a:spcAft>
            </a:pPr>
            <a:r>
              <a:rPr lang="en-US" dirty="0"/>
              <a:t>Sponsor Monitor must ensure Site Supervisors are compliant with the requirement to serve milk</a:t>
            </a:r>
          </a:p>
          <a:p>
            <a:pPr lvl="1"/>
            <a:endParaRPr lang="en-US" dirty="0"/>
          </a:p>
          <a:p>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4994" t="12819" r="8910" b="205"/>
          <a:stretch/>
        </p:blipFill>
        <p:spPr>
          <a:xfrm>
            <a:off x="8068961" y="0"/>
            <a:ext cx="4280769" cy="6841905"/>
          </a:xfrm>
          <a:prstGeom prst="rect">
            <a:avLst/>
          </a:prstGeom>
        </p:spPr>
      </p:pic>
      <p:sp>
        <p:nvSpPr>
          <p:cNvPr id="4" name="Date Placeholder 3">
            <a:extLst>
              <a:ext uri="{FF2B5EF4-FFF2-40B4-BE49-F238E27FC236}">
                <a16:creationId xmlns:a16="http://schemas.microsoft.com/office/drawing/2014/main" id="{A1322152-8F67-4516-A2A0-665674F21C0F}"/>
              </a:ext>
            </a:extLst>
          </p:cNvPr>
          <p:cNvSpPr>
            <a:spLocks noGrp="1"/>
          </p:cNvSpPr>
          <p:nvPr>
            <p:ph type="dt" idx="10"/>
          </p:nvPr>
        </p:nvSpPr>
        <p:spPr/>
        <p:txBody>
          <a:bodyPr/>
          <a:lstStyle/>
          <a:p>
            <a:fld id="{47C12298-78F9-40C7-B196-37FEC1D6A71D}" type="datetime1">
              <a:rPr lang="en-US" smtClean="0"/>
              <a:t>3/9/2022</a:t>
            </a:fld>
            <a:endParaRPr lang="en-US"/>
          </a:p>
        </p:txBody>
      </p:sp>
      <p:sp>
        <p:nvSpPr>
          <p:cNvPr id="5" name="Slide Number Placeholder 4">
            <a:extLst>
              <a:ext uri="{FF2B5EF4-FFF2-40B4-BE49-F238E27FC236}">
                <a16:creationId xmlns:a16="http://schemas.microsoft.com/office/drawing/2014/main" id="{D135AF75-A2D9-4D35-B960-6FD81E74C8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2113502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ECD_Presentation_template" id="{A59C2A28-A54F-E841-916C-2206BAC504D2}" vid="{1AF73A36-E511-7245-A020-3B69A73EEA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A1E017B6EC3F4397DA8617428230A5" ma:contentTypeVersion="15" ma:contentTypeDescription="Create a new document." ma:contentTypeScope="" ma:versionID="fcaeabe1bf7efec3b2243a841ebca727">
  <xsd:schema xmlns:xsd="http://www.w3.org/2001/XMLSchema" xmlns:xs="http://www.w3.org/2001/XMLSchema" xmlns:p="http://schemas.microsoft.com/office/2006/metadata/properties" xmlns:ns2="2c38b65d-5a07-491d-a170-02292b3b8e60" xmlns:ns3="1d4c4705-e3fc-4088-bba0-4b35d52be7d4" targetNamespace="http://schemas.microsoft.com/office/2006/metadata/properties" ma:root="true" ma:fieldsID="dbcb55b3ac1cba6a73954514dbe30205" ns2:_="" ns3:_="">
    <xsd:import namespace="2c38b65d-5a07-491d-a170-02292b3b8e60"/>
    <xsd:import namespace="1d4c4705-e3fc-4088-bba0-4b35d52be7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Note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8b65d-5a07-491d-a170-02292b3b8e6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10bbf41-8424-4f7f-988f-2ddf88b5ee04}" ma:internalName="TaxCatchAll" ma:showField="CatchAllData" ma:web="2c38b65d-5a07-491d-a170-02292b3b8e6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4c4705-e3fc-4088-bba0-4b35d52be7d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c38b65d-5a07-491d-a170-02292b3b8e60" xsi:nil="true"/>
    <Notes xmlns="1d4c4705-e3fc-4088-bba0-4b35d52be7d4" xsi:nil="true"/>
    <lcf76f155ced4ddcb4097134ff3c332f xmlns="1d4c4705-e3fc-4088-bba0-4b35d52be7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7F605FE-B7B8-4E24-99EE-DA3AC42B05DD}"/>
</file>

<file path=customXml/itemProps2.xml><?xml version="1.0" encoding="utf-8"?>
<ds:datastoreItem xmlns:ds="http://schemas.openxmlformats.org/officeDocument/2006/customXml" ds:itemID="{1CD941B2-C843-4AEF-9126-969A979D5902}"/>
</file>

<file path=customXml/itemProps3.xml><?xml version="1.0" encoding="utf-8"?>
<ds:datastoreItem xmlns:ds="http://schemas.openxmlformats.org/officeDocument/2006/customXml" ds:itemID="{13BF7E52-71A3-4EEA-83D5-31A4905B6B03}"/>
</file>

<file path=docProps/app.xml><?xml version="1.0" encoding="utf-8"?>
<Properties xmlns="http://schemas.openxmlformats.org/officeDocument/2006/extended-properties" xmlns:vt="http://schemas.openxmlformats.org/officeDocument/2006/docPropsVTypes">
  <TotalTime>320</TotalTime>
  <Words>507</Words>
  <Application>Microsoft Office PowerPoint</Application>
  <PresentationFormat>Widescreen</PresentationFormat>
  <Paragraphs>80</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Early Childhood Education and Care Department </vt:lpstr>
      <vt:lpstr>Availability of Milk and  Verification of Purchases</vt:lpstr>
      <vt:lpstr>FLUID MILK IS  REQUIRED: 7 CFR, Part 225.16(d)</vt:lpstr>
      <vt:lpstr>VALIDATION PROCESS</vt:lpstr>
      <vt:lpstr>PowerPoint Presentation</vt:lpstr>
      <vt:lpstr>PowerPoint Presentation</vt:lpstr>
      <vt:lpstr>MEAL DISALLOWANCE</vt:lpstr>
      <vt:lpstr>PREVIOUS SPONSOR DISALLOWANCE</vt:lpstr>
      <vt:lpstr>MILK SERVICE REQUIREMENTS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Childhood Education and Care Department </dc:title>
  <dc:creator>Cogar, Sarah, ECECD</dc:creator>
  <cp:lastModifiedBy>Martinez, Sonya, ECECD</cp:lastModifiedBy>
  <cp:revision>16</cp:revision>
  <dcterms:created xsi:type="dcterms:W3CDTF">2021-03-26T17:51:54Z</dcterms:created>
  <dcterms:modified xsi:type="dcterms:W3CDTF">2022-03-09T17:28:05Z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0x010100BDA1E017B6EC3F4397DA8617428230A5</vt:lpwstr>
  </property>
</Properties>
</file>