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258_0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1134" r:id="rId5"/>
    <p:sldId id="638" r:id="rId6"/>
    <p:sldId id="695" r:id="rId7"/>
    <p:sldId id="715" r:id="rId8"/>
    <p:sldId id="707" r:id="rId9"/>
    <p:sldId id="680" r:id="rId10"/>
    <p:sldId id="718" r:id="rId11"/>
    <p:sldId id="719" r:id="rId12"/>
    <p:sldId id="698" r:id="rId13"/>
    <p:sldId id="697" r:id="rId14"/>
    <p:sldId id="696" r:id="rId15"/>
    <p:sldId id="700" r:id="rId16"/>
    <p:sldId id="666" r:id="rId17"/>
    <p:sldId id="600" r:id="rId18"/>
    <p:sldId id="650" r:id="rId19"/>
    <p:sldId id="713" r:id="rId20"/>
    <p:sldId id="716" r:id="rId21"/>
    <p:sldId id="670" r:id="rId22"/>
    <p:sldId id="672" r:id="rId23"/>
    <p:sldId id="706" r:id="rId24"/>
    <p:sldId id="714" r:id="rId25"/>
    <p:sldId id="641" r:id="rId26"/>
    <p:sldId id="27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A08D87-FB72-68DF-2803-EA8EFFC184F1}" name="Martinez, Sonya, ECECD" initials="MSE" userId="S::Sonya.Martinez@ececd.nm.gov::e6b95576-380d-47ff-b4cf-e474876bf9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2B08C-42D8-45B0-B279-D1960297CC14}" v="11" dt="2022-03-08T19:22:57.251"/>
    <p1510:client id="{341566E1-66A6-31DF-1B7F-4D75FBC33C45}" v="20" dt="2022-03-09T16:53:0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2000" autoAdjust="0"/>
  </p:normalViewPr>
  <p:slideViewPr>
    <p:cSldViewPr snapToGrid="0">
      <p:cViewPr varScale="1">
        <p:scale>
          <a:sx n="63" d="100"/>
          <a:sy n="63" d="100"/>
        </p:scale>
        <p:origin x="144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omments/modernComment_25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853217-9338-4253-82B5-A43B77207825}" authorId="{21A08D87-FB72-68DF-2803-EA8EFFC184F1}" created="2023-03-05T19:21:25.0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600"/>
      <ac:spMk id="53251" creationId="{00000000-0000-0000-0000-000000000000}"/>
      <ac:txMk cp="50" len="16">
        <ac:context len="300" hash="750157629"/>
      </ac:txMk>
    </ac:txMkLst>
    <p188:pos x="6192385" y="568062"/>
    <p188:txBody>
      <a:bodyPr/>
      <a:lstStyle/>
      <a:p>
        <a:r>
          <a:rPr lang="en-US"/>
          <a:t>Which number is it? Six, seven or nine?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23A6-4647-480C-B67A-E5C7FDF6FEE2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9515-A7F7-4BC5-91C0-F13E3664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Acknowledge: Governor, Dr. </a:t>
            </a:r>
            <a:r>
              <a:rPr lang="en-US" b="1" dirty="0" err="1"/>
              <a:t>Scrase</a:t>
            </a:r>
            <a:r>
              <a:rPr lang="en-US" b="1" dirty="0"/>
              <a:t>, Sec. Stewart</a:t>
            </a:r>
            <a:endParaRPr lang="en-US" dirty="0"/>
          </a:p>
          <a:p>
            <a:r>
              <a:rPr lang="en-US" dirty="0"/>
              <a:t>Thank you, Secretary Stewart – and thank you, Governor, for the chance to share an update on child care and other early childhood programs in New Mexico.</a:t>
            </a:r>
          </a:p>
          <a:p>
            <a:r>
              <a:rPr lang="en-US" dirty="0"/>
              <a:t>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40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78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9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55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006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75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763" indent="-2902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174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64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11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58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05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352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799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A406B-6317-4613-85F5-078A97632B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73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7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5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11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17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82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763" indent="-29029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174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64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113" indent="-23223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58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052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352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7991" indent="-232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BD0C0-AD82-403A-9E5D-5C6F1566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643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086" indent="-28545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660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678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4309" indent="-22900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778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3248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7717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2187" indent="-2290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DB4F1-5486-4D96-B0DC-A356703879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8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2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605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6ABA4-BBDD-47E5-8F1E-D92EAD5F5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3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6ABA4-BBDD-47E5-8F1E-D92EAD5F50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Ethnicity: Hispanic and  non Hispanic</a:t>
            </a:r>
          </a:p>
          <a:p>
            <a:r>
              <a:rPr lang="en-US"/>
              <a:t>Race: American Indian or Alaskan Native; Asian; Black or African American; Native Hawaiian or Other Pacific Islander and White</a:t>
            </a:r>
          </a:p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86" indent="-2854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660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78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309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77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24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771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18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EB40FD-1C59-47FE-8038-1ED24F4E7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92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Ethnicity: Hispanic and  non Hispanic</a:t>
            </a:r>
          </a:p>
          <a:p>
            <a:r>
              <a:rPr lang="en-US"/>
              <a:t>Race: American Indian or Alaskan Native; Asian; Black or African American; Native Hawaiian or Other Pacific Islander and White</a:t>
            </a:r>
          </a:p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86" indent="-28545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660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78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4309" indent="-2290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77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248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771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2187" indent="-2290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37909-DB04-4B28-9DE2-6479333B6B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8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07A6-FE93-452B-A684-FF71628E1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51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7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 dirty="0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 dirty="0">
                <a:solidFill>
                  <a:srgbClr val="064961"/>
                </a:solidFill>
              </a:rPr>
              <a:t>Presenter’s Name, </a:t>
            </a:r>
            <a:br>
              <a:rPr lang="en-US" dirty="0">
                <a:solidFill>
                  <a:srgbClr val="064961"/>
                </a:solidFill>
              </a:rPr>
            </a:br>
            <a:r>
              <a:rPr lang="en-US" dirty="0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 dirty="0"/>
              <a:t>Section divider slide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C11-00C0-284F-ACD8-31D64473CC21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1C11-00C0-284F-ACD8-31D64473CC21}" type="datetimeFigureOut">
              <a:rPr lang="en-US" smtClean="0"/>
              <a:t>3/5/2023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8_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merfoodnm.org/spons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eating an orange&#10;&#10;Description automatically generated with low confidence">
            <a:extLst>
              <a:ext uri="{FF2B5EF4-FFF2-40B4-BE49-F238E27FC236}">
                <a16:creationId xmlns:a16="http://schemas.microsoft.com/office/drawing/2014/main" id="{CAF27233-DF7F-46A7-87A1-6AA94DBAE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8" y="-513129"/>
            <a:ext cx="6273800" cy="2298699"/>
          </a:xfrm>
        </p:spPr>
        <p:txBody>
          <a:bodyPr/>
          <a:lstStyle/>
          <a:p>
            <a:r>
              <a:rPr lang="en-US" dirty="0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90" y="1880153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178AB2"/>
                </a:solidFill>
              </a:rPr>
              <a:t>Cabinet Secretary Elizabeth Groginsky</a:t>
            </a:r>
            <a:br>
              <a:rPr lang="en-US" i="1" dirty="0">
                <a:solidFill>
                  <a:srgbClr val="178AB2"/>
                </a:solidFill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5390" y="2548769"/>
            <a:ext cx="470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48126"/>
                </a:solidFill>
              </a:rPr>
              <a:t>Civil Rights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150B42-3C76-43BB-9265-12160388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2" y="4451506"/>
            <a:ext cx="5375349" cy="2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8500" cy="1325563"/>
          </a:xfrm>
        </p:spPr>
        <p:txBody>
          <a:bodyPr/>
          <a:lstStyle/>
          <a:p>
            <a:r>
              <a:rPr lang="en-US" b="1" dirty="0"/>
              <a:t>Ethnicity and Race Data Collection and Documentation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7213"/>
            <a:ext cx="10515600" cy="46656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Potential Beneficiaries</a:t>
            </a:r>
          </a:p>
          <a:p>
            <a:pPr lvl="1"/>
            <a:r>
              <a:rPr lang="en-US" sz="2400" dirty="0"/>
              <a:t>SFSP Application for participation documents</a:t>
            </a:r>
            <a:r>
              <a:rPr lang="en-US" sz="2200" dirty="0"/>
              <a:t> potential beneficiaries for the area to be served</a:t>
            </a:r>
          </a:p>
          <a:p>
            <a:pPr lvl="2"/>
            <a:r>
              <a:rPr lang="en-US" sz="2000" dirty="0"/>
              <a:t>Only census, school and Tribal data can be used</a:t>
            </a:r>
          </a:p>
          <a:p>
            <a:pPr lvl="2"/>
            <a:r>
              <a:rPr lang="en-US" sz="2000" dirty="0"/>
              <a:t>Data based on school enrollment is preferred over census data</a:t>
            </a:r>
          </a:p>
          <a:p>
            <a:pPr lvl="2"/>
            <a:r>
              <a:rPr lang="en-US" sz="2000" dirty="0"/>
              <a:t>Data based on Tribal census is preferred over census data</a:t>
            </a:r>
          </a:p>
          <a:p>
            <a:pPr marL="914400" lvl="2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200" dirty="0"/>
          </a:p>
          <a:p>
            <a:r>
              <a:rPr lang="en-US" sz="2800" dirty="0"/>
              <a:t>Actual Beneficiaries</a:t>
            </a:r>
          </a:p>
          <a:p>
            <a:pPr lvl="1"/>
            <a:r>
              <a:rPr lang="en-US" sz="2400" dirty="0"/>
              <a:t>For SFSP school sponsors</a:t>
            </a:r>
          </a:p>
          <a:p>
            <a:pPr lvl="2"/>
            <a:r>
              <a:rPr lang="en-US" sz="2200" dirty="0"/>
              <a:t>Student enrollment system such as STARS or PowerSchool</a:t>
            </a:r>
          </a:p>
          <a:p>
            <a:pPr lvl="2"/>
            <a:r>
              <a:rPr lang="en-US" sz="2200" dirty="0"/>
              <a:t>Obtain report for the entire district, not individual schools</a:t>
            </a:r>
          </a:p>
          <a:p>
            <a:pPr lvl="2"/>
            <a:r>
              <a:rPr lang="en-US" sz="2200" dirty="0"/>
              <a:t>Maintain along with all other SFSP materials</a:t>
            </a:r>
          </a:p>
          <a:p>
            <a:pPr marL="457200" lvl="1" indent="0">
              <a:lnSpc>
                <a:spcPct val="6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/>
            <a:r>
              <a:rPr lang="en-US" sz="2400" dirty="0"/>
              <a:t>For all other sponsor types</a:t>
            </a:r>
          </a:p>
          <a:p>
            <a:pPr lvl="2"/>
            <a:r>
              <a:rPr lang="en-US" sz="2200" dirty="0"/>
              <a:t>State agency can assist sponsors in obtaining this data if needed</a:t>
            </a:r>
          </a:p>
          <a:p>
            <a:pPr lvl="2"/>
            <a:r>
              <a:rPr lang="en-US" sz="2200" dirty="0"/>
              <a:t>Maintain along with all other SFSP materials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Data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699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Data is used to determine how effectively USDA Food and Nutrition Service (FNS) Programs are:</a:t>
            </a:r>
          </a:p>
          <a:p>
            <a:pPr lvl="2"/>
            <a:r>
              <a:rPr lang="en-US" sz="2400" dirty="0"/>
              <a:t>Reaching potential eligible persons and beneficiaries;</a:t>
            </a:r>
          </a:p>
          <a:p>
            <a:pPr lvl="2"/>
            <a:r>
              <a:rPr lang="en-US" sz="2400" dirty="0"/>
              <a:t>Identifying areas where additional outreach is needed;</a:t>
            </a:r>
          </a:p>
          <a:p>
            <a:pPr lvl="2"/>
            <a:r>
              <a:rPr lang="en-US" sz="2400" dirty="0"/>
              <a:t>Assisting in the selection of locations for compliance reviews, and completing reports as required </a:t>
            </a:r>
            <a:endParaRPr lang="en-US" sz="2400" dirty="0">
              <a:cs typeface="Calibri"/>
            </a:endParaRPr>
          </a:p>
          <a:p>
            <a:pPr lvl="2"/>
            <a:endParaRPr lang="en-US" sz="2400" dirty="0"/>
          </a:p>
          <a:p>
            <a:pPr marL="457200" lvl="1" indent="0">
              <a:buNone/>
            </a:pPr>
            <a:r>
              <a:rPr lang="en-US" sz="2800" b="1" dirty="0"/>
              <a:t>USDA requires data to be collected yearly.</a:t>
            </a:r>
            <a:endParaRPr lang="en-US" sz="2800" b="1" dirty="0">
              <a:cs typeface="Calibri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Public Notification System</a:t>
            </a:r>
          </a:p>
        </p:txBody>
      </p:sp>
      <p:sp>
        <p:nvSpPr>
          <p:cNvPr id="20483" name="Content Placeholder 1"/>
          <p:cNvSpPr>
            <a:spLocks noGrp="1"/>
          </p:cNvSpPr>
          <p:nvPr>
            <p:ph idx="4294967295"/>
          </p:nvPr>
        </p:nvSpPr>
        <p:spPr>
          <a:xfrm>
            <a:off x="838200" y="15970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Basic Components:</a:t>
            </a:r>
          </a:p>
          <a:p>
            <a:pPr lvl="1"/>
            <a:r>
              <a:rPr lang="en-US" sz="2400" dirty="0"/>
              <a:t>Program Availability</a:t>
            </a:r>
          </a:p>
          <a:p>
            <a:pPr lvl="2"/>
            <a:r>
              <a:rPr lang="en-US" sz="2000" dirty="0"/>
              <a:t>Announce Program availability, sponsorship and participant rights and responsibilities</a:t>
            </a:r>
          </a:p>
          <a:p>
            <a:pPr lvl="2"/>
            <a:r>
              <a:rPr lang="en-US" sz="2000" dirty="0"/>
              <a:t>May use different types of media</a:t>
            </a:r>
          </a:p>
          <a:p>
            <a:pPr lvl="2"/>
            <a:endParaRPr lang="en-US" sz="2000" dirty="0"/>
          </a:p>
          <a:p>
            <a:r>
              <a:rPr lang="en-US" sz="2800" dirty="0"/>
              <a:t>Complaint Information</a:t>
            </a:r>
          </a:p>
          <a:p>
            <a:pPr lvl="2"/>
            <a:r>
              <a:rPr lang="en-US" sz="2000" dirty="0"/>
              <a:t>Announce the right to file a complaint</a:t>
            </a:r>
          </a:p>
          <a:p>
            <a:pPr lvl="2"/>
            <a:r>
              <a:rPr lang="en-US" sz="2000" dirty="0"/>
              <a:t>How and where to file and the complaint</a:t>
            </a:r>
          </a:p>
          <a:p>
            <a:pPr lvl="2"/>
            <a:r>
              <a:rPr lang="en-US" sz="2000" dirty="0"/>
              <a:t>Available at the service delivery point</a:t>
            </a:r>
          </a:p>
          <a:p>
            <a:r>
              <a:rPr lang="en-US" sz="2800" dirty="0"/>
              <a:t>Non-discrimination statement</a:t>
            </a:r>
          </a:p>
          <a:p>
            <a:pPr lvl="2"/>
            <a:r>
              <a:rPr lang="en-US" sz="2000" dirty="0"/>
              <a:t>Provide the full statement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CR Complaint Procedures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66876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Right to File: It is the basic right of any individual alleging discrimination to file a complaint of discrimination.</a:t>
            </a:r>
          </a:p>
          <a:p>
            <a:r>
              <a:rPr lang="en-US" sz="2800" dirty="0"/>
              <a:t>Acceptance: All complaints, written, verbal, and anonymous shall be accepted and forwarded to the State Agency and to the Civil Rights Division of the USDA Food and Nutrition Service. </a:t>
            </a:r>
          </a:p>
          <a:p>
            <a:r>
              <a:rPr lang="en-US" sz="2800" dirty="0"/>
              <a:t>Sponsor must provide “due process.”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 Complaint Procedures 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CR complaints must be:</a:t>
            </a:r>
            <a:endParaRPr lang="en-US" sz="2400" dirty="0"/>
          </a:p>
          <a:p>
            <a:pPr lvl="1"/>
            <a:r>
              <a:rPr lang="en-US" sz="2400" dirty="0"/>
              <a:t>Based on one or more of the </a:t>
            </a:r>
            <a:r>
              <a:rPr lang="en-US" sz="2400" strike="sngStrike" dirty="0"/>
              <a:t>six</a:t>
            </a:r>
            <a:r>
              <a:rPr lang="en-US" sz="2400" dirty="0"/>
              <a:t> </a:t>
            </a:r>
            <a:r>
              <a:rPr lang="en-US" sz="2400" strike="sngStrike" dirty="0">
                <a:highlight>
                  <a:srgbClr val="FFFF00"/>
                </a:highlight>
              </a:rPr>
              <a:t>seven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00FFFF"/>
                </a:highlight>
              </a:rPr>
              <a:t>nine</a:t>
            </a:r>
            <a:r>
              <a:rPr lang="en-US" sz="2400" dirty="0"/>
              <a:t> SFSP protected classes</a:t>
            </a:r>
          </a:p>
          <a:p>
            <a:pPr lvl="1"/>
            <a:r>
              <a:rPr lang="en-US" sz="2400" dirty="0"/>
              <a:t>Documented regardless of how it was received</a:t>
            </a:r>
          </a:p>
          <a:p>
            <a:pPr lvl="2"/>
            <a:r>
              <a:rPr lang="en-US" sz="2000" dirty="0"/>
              <a:t>If complainant wishes to be anonymous, handle as any other complaint of discrimination</a:t>
            </a:r>
            <a:endParaRPr lang="en-US" sz="2400" dirty="0"/>
          </a:p>
          <a:p>
            <a:pPr lvl="1"/>
            <a:r>
              <a:rPr lang="en-US" sz="2400" dirty="0"/>
              <a:t>Filed within 180 days of the occurrence or notice of the discriminatory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 Complaint Procedures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en-US" dirty="0"/>
              <a:t>SFSP form # 6.2 on </a:t>
            </a:r>
            <a:r>
              <a:rPr lang="en-US" dirty="0">
                <a:hlinkClick r:id="rId3"/>
              </a:rPr>
              <a:t>www.summerfoodnm.org/sponsors</a:t>
            </a:r>
            <a:r>
              <a:rPr lang="en-US" dirty="0"/>
              <a:t> </a:t>
            </a:r>
          </a:p>
          <a:p>
            <a:r>
              <a:rPr lang="en-US" dirty="0"/>
              <a:t>If necessary, Sponsor staff must assist complainant</a:t>
            </a:r>
          </a:p>
          <a:p>
            <a:r>
              <a:rPr lang="en-US" dirty="0"/>
              <a:t>Be detailed</a:t>
            </a:r>
          </a:p>
          <a:p>
            <a:r>
              <a:rPr lang="en-US" dirty="0"/>
              <a:t>SFSP Director calls the State Agency</a:t>
            </a:r>
          </a:p>
          <a:p>
            <a:r>
              <a:rPr lang="en-US" dirty="0"/>
              <a:t>SA contacts USDA </a:t>
            </a:r>
          </a:p>
          <a:p>
            <a:r>
              <a:rPr lang="en-US" dirty="0"/>
              <a:t>Follow ups are conducted and outcome is documented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27100" y="784225"/>
            <a:ext cx="10515600" cy="1325563"/>
          </a:xfrm>
        </p:spPr>
        <p:txBody>
          <a:bodyPr/>
          <a:lstStyle/>
          <a:p>
            <a:r>
              <a:rPr lang="en-US" b="1" dirty="0"/>
              <a:t>IV: Reasonable Accommodations: </a:t>
            </a:r>
            <a:br>
              <a:rPr lang="en-US" b="1" dirty="0"/>
            </a:br>
            <a:r>
              <a:rPr lang="en-US" b="1" dirty="0"/>
              <a:t>Hearing or Sight Disability 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976745" y="218254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Sponsor obligation to ensure reasonable accommodations are made to allow the public to access Program benefits, information, and materials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Braille, large print, audio tape, and American Sign Language (ASL) interpretation may be needed to adequately communicate with people with hearing or site disabilities</a:t>
            </a:r>
            <a:endParaRPr lang="en-US" sz="2400" dirty="0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Reasonable Accommodations: </a:t>
            </a:r>
            <a:br>
              <a:rPr lang="en-US" b="1" dirty="0"/>
            </a:br>
            <a:r>
              <a:rPr lang="en-US" b="1" dirty="0"/>
              <a:t>Access Program Benefits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383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Requests for special accommodation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If request is reasonable, sponsor is obligated</a:t>
            </a:r>
            <a:endParaRPr lang="en-US" sz="2400" dirty="0">
              <a:cs typeface="Calibri"/>
            </a:endParaRPr>
          </a:p>
          <a:p>
            <a:pPr lvl="2"/>
            <a:r>
              <a:rPr lang="en-US" sz="2000" dirty="0"/>
              <a:t>Reasonable: Does not fundamentally alter the nature of the Program</a:t>
            </a:r>
            <a:endParaRPr lang="en-US" sz="2000" dirty="0">
              <a:cs typeface="Calibri"/>
            </a:endParaRPr>
          </a:p>
          <a:p>
            <a:r>
              <a:rPr lang="en-US" sz="2800" dirty="0"/>
              <a:t>Examples of a reasonable accommodation: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Providing table and chairs to eat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Meal site relocation to more accessible place</a:t>
            </a:r>
            <a:endParaRPr lang="en-US" sz="2400" dirty="0">
              <a:cs typeface="Calibri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Reasonable Accommodations:</a:t>
            </a:r>
            <a:br>
              <a:rPr lang="en-US" b="1" dirty="0"/>
            </a:br>
            <a:r>
              <a:rPr lang="en-US" b="1" dirty="0"/>
              <a:t>Limited English Proficiency (LEP)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en-US" dirty="0"/>
              <a:t>Definition of LEP: </a:t>
            </a:r>
          </a:p>
          <a:p>
            <a:pPr lvl="1"/>
            <a:r>
              <a:rPr lang="en-US" dirty="0"/>
              <a:t>Individuals whose primary language is not English and who have a limited ability to read, speak, write, or understand the English language.</a:t>
            </a:r>
          </a:p>
          <a:p>
            <a:r>
              <a:rPr lang="en-US" dirty="0"/>
              <a:t>Sponsor requirement: </a:t>
            </a:r>
          </a:p>
          <a:p>
            <a:pPr lvl="1"/>
            <a:r>
              <a:rPr lang="en-US" dirty="0"/>
              <a:t>Sub-recipients of Federal funds have the responsibility to provide reasonable accommodations to ensure meaningful access to their programs and activities by person(s) with LEP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English Proficiency (LEP)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53331"/>
            <a:ext cx="7861300" cy="4351338"/>
          </a:xfrm>
        </p:spPr>
        <p:txBody>
          <a:bodyPr/>
          <a:lstStyle/>
          <a:p>
            <a:r>
              <a:rPr lang="en-US" dirty="0"/>
              <a:t>Factors to consider with addressing LEP:</a:t>
            </a:r>
          </a:p>
          <a:p>
            <a:pPr lvl="1"/>
            <a:r>
              <a:rPr lang="en-US" dirty="0"/>
              <a:t>Number of LEP individuals participating in the Program</a:t>
            </a:r>
          </a:p>
          <a:p>
            <a:pPr lvl="1"/>
            <a:r>
              <a:rPr lang="en-US" dirty="0"/>
              <a:t>Frequency of contact with the Program</a:t>
            </a:r>
          </a:p>
          <a:p>
            <a:pPr lvl="1"/>
            <a:r>
              <a:rPr lang="en-US" dirty="0"/>
              <a:t>Nature of the request</a:t>
            </a:r>
          </a:p>
          <a:p>
            <a:pPr lvl="1"/>
            <a:r>
              <a:rPr lang="en-US" dirty="0"/>
              <a:t>Resource availability </a:t>
            </a:r>
          </a:p>
          <a:p>
            <a:pPr lvl="1"/>
            <a:endParaRPr lang="en-US" dirty="0"/>
          </a:p>
          <a:p>
            <a:r>
              <a:rPr lang="en-US" dirty="0"/>
              <a:t>Failure to comply may result in a complaint of discrimination based on national origin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51873" y="734218"/>
            <a:ext cx="10515600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/>
              <a:t>CIVIL RIGHTS</a:t>
            </a:r>
            <a:br>
              <a:rPr lang="en-US" sz="6000" b="1" dirty="0"/>
            </a:br>
            <a:r>
              <a:rPr lang="en-US" sz="6000" b="1" dirty="0"/>
              <a:t>IN THE SFSP</a:t>
            </a:r>
          </a:p>
        </p:txBody>
      </p:sp>
      <p:pic>
        <p:nvPicPr>
          <p:cNvPr id="8195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2690091"/>
            <a:ext cx="2667000" cy="1981200"/>
          </a:xfrm>
        </p:spPr>
      </p:pic>
      <p:pic>
        <p:nvPicPr>
          <p:cNvPr id="8196" name="Picture 6" descr="C:\Users\ETCastillo\AppData\Local\Microsoft\Windows\Temporary Internet Files\Content.IE5\Y3XDE2R4\MC9001743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73" y="2847110"/>
            <a:ext cx="3200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V. Conflict Resolution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Advise clients of their rights to file a complaint</a:t>
            </a:r>
          </a:p>
          <a:p>
            <a:r>
              <a:rPr lang="en-US" dirty="0"/>
              <a:t>Obtain detailed information from all that were present</a:t>
            </a:r>
          </a:p>
          <a:p>
            <a:r>
              <a:rPr lang="en-US" dirty="0"/>
              <a:t>Attempt to resolve the complaint at the lowest possible level</a:t>
            </a:r>
          </a:p>
          <a:p>
            <a:r>
              <a:rPr lang="en-US" dirty="0"/>
              <a:t>Train staff to disregard personal views of their own</a:t>
            </a:r>
          </a:p>
          <a:p>
            <a:r>
              <a:rPr lang="en-US" dirty="0"/>
              <a:t>Document all discussions, follow ups and outcomes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VI. Customer Service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749300" y="1558925"/>
            <a:ext cx="10515600" cy="4351338"/>
          </a:xfrm>
        </p:spPr>
        <p:txBody>
          <a:bodyPr/>
          <a:lstStyle/>
          <a:p>
            <a:r>
              <a:rPr lang="en-US" dirty="0"/>
              <a:t>Customer service is essential for good relations and crucial when attempting to resolve conflicts.</a:t>
            </a:r>
          </a:p>
          <a:p>
            <a:r>
              <a:rPr lang="en-US" dirty="0"/>
              <a:t>Arm your staff with the tools to properly handle conflicting views, and adverse situations when they arise. </a:t>
            </a:r>
          </a:p>
          <a:p>
            <a:r>
              <a:rPr lang="en-US" dirty="0"/>
              <a:t>Remain focused on resolution. Do not worsen the situation or make yourself part of a conflict. </a:t>
            </a:r>
          </a:p>
          <a:p>
            <a:r>
              <a:rPr lang="en-US" dirty="0"/>
              <a:t>Train staff to effectively resolve situations with courtesy and professionalism.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Meal Site Requirements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46225"/>
            <a:ext cx="10515600" cy="4351338"/>
          </a:xfrm>
        </p:spPr>
        <p:txBody>
          <a:bodyPr/>
          <a:lstStyle/>
          <a:p>
            <a:r>
              <a:rPr lang="en-US" dirty="0"/>
              <a:t>Display the “And Justice for All” poster (must also be posted in Sponsor office)</a:t>
            </a:r>
          </a:p>
          <a:p>
            <a:r>
              <a:rPr lang="en-US" dirty="0"/>
              <a:t>Serve meals first-come, first-served</a:t>
            </a:r>
          </a:p>
          <a:p>
            <a:r>
              <a:rPr lang="en-US" dirty="0"/>
              <a:t>Provide free meals to all children</a:t>
            </a:r>
          </a:p>
          <a:p>
            <a:r>
              <a:rPr lang="en-US" dirty="0"/>
              <a:t>Serve meals without any type of discrimination- based on protected classes or otherwise</a:t>
            </a:r>
          </a:p>
          <a:p>
            <a:r>
              <a:rPr lang="en-US" dirty="0"/>
              <a:t>Provide same meals to all at no charge</a:t>
            </a:r>
          </a:p>
          <a:p>
            <a:r>
              <a:rPr lang="en-US" dirty="0"/>
              <a:t>Provide equal opportunity to services and facilities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6EC7E4F-ED73-A840-A43F-1F28E95BD07B}"/>
              </a:ext>
            </a:extLst>
          </p:cNvPr>
          <p:cNvSpPr txBox="1">
            <a:spLocks/>
          </p:cNvSpPr>
          <p:nvPr/>
        </p:nvSpPr>
        <p:spPr>
          <a:xfrm>
            <a:off x="1126670" y="520489"/>
            <a:ext cx="7279143" cy="4186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48126"/>
              </a:buClr>
              <a:buFont typeface="Arial" panose="020B0604020202020204" pitchFamily="34" charset="0"/>
              <a:buNone/>
              <a:defRPr sz="2200" kern="1200">
                <a:solidFill>
                  <a:srgbClr val="22978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SzPct val="60000"/>
              <a:buFont typeface=".Lucida Grande UI Regular"/>
              <a:buNone/>
              <a:defRPr sz="2000" kern="1200">
                <a:solidFill>
                  <a:srgbClr val="0649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252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64961"/>
                </a:solidFill>
              </a:rPr>
              <a:t>More information about the New Mexico 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dirty="0">
                <a:solidFill>
                  <a:srgbClr val="064961"/>
                </a:solidFill>
              </a:rPr>
              <a:t>Early Childhood Education and Care Department—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i="1" dirty="0">
                <a:solidFill>
                  <a:srgbClr val="064961"/>
                </a:solidFill>
              </a:rPr>
              <a:t>Programs for Parents and Professionals:</a:t>
            </a:r>
          </a:p>
          <a:p>
            <a:r>
              <a:rPr lang="en-US" sz="2800" b="1" dirty="0">
                <a:solidFill>
                  <a:srgbClr val="E48126"/>
                </a:solidFill>
              </a:rPr>
              <a:t>https://nmececd.org</a:t>
            </a:r>
            <a:br>
              <a:rPr lang="en-US" sz="2400" b="1" i="1" dirty="0">
                <a:solidFill>
                  <a:srgbClr val="064961"/>
                </a:solidFill>
              </a:rPr>
            </a:br>
            <a:endParaRPr lang="en-US" sz="2400" b="1" dirty="0"/>
          </a:p>
          <a:p>
            <a:r>
              <a:rPr lang="en-US" sz="2400" b="1" dirty="0">
                <a:solidFill>
                  <a:srgbClr val="064961"/>
                </a:solidFill>
              </a:rPr>
              <a:t>More information about Family, Friend, </a:t>
            </a:r>
            <a:br>
              <a:rPr lang="en-US" sz="2400" b="1" dirty="0">
                <a:solidFill>
                  <a:srgbClr val="064961"/>
                </a:solidFill>
              </a:rPr>
            </a:br>
            <a:r>
              <a:rPr lang="en-US" sz="2400" b="1" dirty="0">
                <a:solidFill>
                  <a:srgbClr val="064961"/>
                </a:solidFill>
              </a:rPr>
              <a:t>and Neighbor program—</a:t>
            </a:r>
            <a:r>
              <a:rPr lang="en-US" sz="2400" b="1" i="1" dirty="0">
                <a:solidFill>
                  <a:srgbClr val="064961"/>
                </a:solidFill>
              </a:rPr>
              <a:t>in-home child care registration and reimbursement:</a:t>
            </a:r>
            <a:br>
              <a:rPr lang="en-US" sz="2400" b="1" i="1" dirty="0">
                <a:solidFill>
                  <a:srgbClr val="064961"/>
                </a:solidFill>
              </a:rPr>
            </a:br>
            <a:r>
              <a:rPr lang="en-US" sz="2800" b="1" dirty="0">
                <a:solidFill>
                  <a:srgbClr val="E48126"/>
                </a:solidFill>
              </a:rPr>
              <a:t>https://newmexicokids.org </a:t>
            </a:r>
          </a:p>
          <a:p>
            <a:endParaRPr lang="en-US" sz="2800" b="1" dirty="0">
              <a:solidFill>
                <a:srgbClr val="E48126"/>
              </a:solidFill>
            </a:endParaRPr>
          </a:p>
          <a:p>
            <a:r>
              <a:rPr lang="en-US" sz="2400" b="1" dirty="0">
                <a:solidFill>
                  <a:srgbClr val="064961"/>
                </a:solidFill>
              </a:rPr>
              <a:t>Program Resources for SFSP Sponsors–</a:t>
            </a:r>
          </a:p>
          <a:p>
            <a:r>
              <a:rPr lang="en-US" sz="2800" b="1" dirty="0">
                <a:solidFill>
                  <a:srgbClr val="E48126"/>
                </a:solidFill>
              </a:rPr>
              <a:t>https://summerfoodnm.org/sponsors/program-resources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12C1728-D8AE-4F05-8EB0-3B2C28E9E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41" y="4707347"/>
            <a:ext cx="4619360" cy="21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Civil Rights (CR) Training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985982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REQUIREMENTS: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Provide CR training to all Program staff, new employees and volunteers</a:t>
            </a:r>
          </a:p>
          <a:p>
            <a:pPr lvl="2"/>
            <a:r>
              <a:rPr lang="en-US" sz="2400" dirty="0"/>
              <a:t>Annually 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Maintain documentation: </a:t>
            </a:r>
          </a:p>
          <a:p>
            <a:pPr lvl="2"/>
            <a:r>
              <a:rPr lang="en-US" sz="2400" dirty="0"/>
              <a:t>Agenda</a:t>
            </a:r>
          </a:p>
          <a:p>
            <a:pPr lvl="2"/>
            <a:r>
              <a:rPr lang="en-US" sz="2400" dirty="0"/>
              <a:t>Sign-in sheets/On-line attendance record</a:t>
            </a:r>
          </a:p>
          <a:p>
            <a:pPr marL="228600" lvl="1">
              <a:spcBef>
                <a:spcPts val="1000"/>
              </a:spcBef>
              <a:buClr>
                <a:srgbClr val="E48126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Include all CR topics</a:t>
            </a:r>
          </a:p>
          <a:p>
            <a:pPr lvl="2"/>
            <a:r>
              <a:rPr lang="en-US" sz="2400" dirty="0"/>
              <a:t>NDS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civil rights discrimination?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52475" y="1558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Discrimination is distinguishing one person or a group of persons from others, either intentionally, by neglect, or by the effect of </a:t>
            </a:r>
            <a:r>
              <a:rPr lang="en-US" sz="3600" dirty="0">
                <a:solidFill>
                  <a:srgbClr val="FF0000"/>
                </a:solidFill>
              </a:rPr>
              <a:t>actions</a:t>
            </a:r>
            <a:r>
              <a:rPr lang="en-US" sz="3600" dirty="0"/>
              <a:t> or </a:t>
            </a:r>
            <a:r>
              <a:rPr lang="en-US" sz="3600" u="sng" dirty="0">
                <a:solidFill>
                  <a:srgbClr val="FF0000"/>
                </a:solidFill>
              </a:rPr>
              <a:t>inaction </a:t>
            </a:r>
            <a:r>
              <a:rPr lang="en-US" sz="3600" dirty="0"/>
              <a:t>based on any of the protected classes.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  <p:pic>
        <p:nvPicPr>
          <p:cNvPr id="11268" name="Picture 6" descr="C:\Users\ETCastillo\AppData\Local\Microsoft\Windows\Temporary Internet Files\Content.IE5\Y3XDE2R4\MC9001743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3698457"/>
            <a:ext cx="3708400" cy="29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Examples of CR discrimination</a:t>
            </a:r>
            <a:endParaRPr lang="en-US" b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33525"/>
            <a:ext cx="8435975" cy="4191000"/>
          </a:xfrm>
        </p:spPr>
        <p:txBody>
          <a:bodyPr/>
          <a:lstStyle/>
          <a:p>
            <a:pPr eaLnBrk="1" hangingPunct="1"/>
            <a:r>
              <a:rPr lang="en-US" dirty="0"/>
              <a:t>Ethnic slurs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Racial “jokes”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Offensive or derogatory comments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Hostile or offensive environments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i="1" dirty="0"/>
              <a:t>Failure to provide reasonable accommodations – </a:t>
            </a:r>
            <a:r>
              <a:rPr lang="en-US" dirty="0">
                <a:solidFill>
                  <a:srgbClr val="FF0000"/>
                </a:solidFill>
              </a:rPr>
              <a:t>Inaction</a:t>
            </a:r>
          </a:p>
          <a:p>
            <a:pPr eaLnBrk="1" hangingPunct="1"/>
            <a:r>
              <a:rPr lang="en-US" dirty="0"/>
              <a:t>Harassment –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Retaliation -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  <a:p>
            <a:pPr eaLnBrk="1" hangingPunct="1"/>
            <a:r>
              <a:rPr lang="en-US" dirty="0"/>
              <a:t>Decisions based on stereotypes – </a:t>
            </a:r>
            <a:r>
              <a:rPr lang="en-US" dirty="0">
                <a:solidFill>
                  <a:srgbClr val="FF0000"/>
                </a:solidFill>
              </a:rPr>
              <a:t>Could be Both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180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Summer Food Service Program (SFSP) </a:t>
            </a:r>
            <a:br>
              <a:rPr lang="en-US" b="1" dirty="0"/>
            </a:br>
            <a:r>
              <a:rPr lang="en-US" b="1" dirty="0"/>
              <a:t>Protected Classes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914400" y="1825625"/>
            <a:ext cx="10515600" cy="4351338"/>
          </a:xfrm>
        </p:spPr>
        <p:txBody>
          <a:bodyPr/>
          <a:lstStyle/>
          <a:p>
            <a:r>
              <a:rPr lang="en-US" dirty="0"/>
              <a:t>Race</a:t>
            </a:r>
          </a:p>
          <a:p>
            <a:r>
              <a:rPr lang="en-US" dirty="0"/>
              <a:t>Color</a:t>
            </a:r>
          </a:p>
          <a:p>
            <a:r>
              <a:rPr lang="en-US" dirty="0"/>
              <a:t>National Origin</a:t>
            </a:r>
          </a:p>
          <a:p>
            <a:r>
              <a:rPr lang="en-US" dirty="0"/>
              <a:t>Sex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Disability</a:t>
            </a:r>
          </a:p>
          <a:p>
            <a:r>
              <a:rPr lang="en-US" dirty="0"/>
              <a:t>Reprisal or Retaliation for Prior Civil Rights Activities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000125" y="712787"/>
            <a:ext cx="105156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Summer Food Service Program (SFSP)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Protected Classes - </a:t>
            </a:r>
            <a:r>
              <a:rPr lang="en-US" b="1" dirty="0">
                <a:solidFill>
                  <a:srgbClr val="064961"/>
                </a:solidFill>
              </a:rPr>
              <a:t>NEWLY ADDED</a:t>
            </a:r>
            <a:endParaRPr lang="en-US" b="1" dirty="0">
              <a:solidFill>
                <a:srgbClr val="064961"/>
              </a:solidFill>
              <a:cs typeface="Calibri"/>
            </a:endParaRPr>
          </a:p>
        </p:txBody>
      </p:sp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1000125" y="2266950"/>
            <a:ext cx="7902575" cy="2952750"/>
          </a:xfrm>
        </p:spPr>
        <p:txBody>
          <a:bodyPr/>
          <a:lstStyle/>
          <a:p>
            <a:pPr eaLnBrk="1" hangingPunct="1"/>
            <a:r>
              <a:rPr lang="en-US" dirty="0"/>
              <a:t>Sexual Orientation</a:t>
            </a:r>
          </a:p>
          <a:p>
            <a:pPr eaLnBrk="1" hangingPunct="1"/>
            <a:r>
              <a:rPr lang="en-US" dirty="0"/>
              <a:t>Gender Identity</a:t>
            </a:r>
          </a:p>
        </p:txBody>
      </p:sp>
    </p:spTree>
    <p:extLst>
      <p:ext uri="{BB962C8B-B14F-4D97-AF65-F5344CB8AC3E}">
        <p14:creationId xmlns:p14="http://schemas.microsoft.com/office/powerpoint/2010/main" val="31642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8A13BD-09D8-4F20-AFE6-C6463DEDB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97982"/>
              </p:ext>
            </p:extLst>
          </p:nvPr>
        </p:nvGraphicFramePr>
        <p:xfrm>
          <a:off x="3848100" y="217714"/>
          <a:ext cx="4495800" cy="642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607" imgH="11658552" progId="Acrobat.Document.2017">
                  <p:embed/>
                </p:oleObj>
              </mc:Choice>
              <mc:Fallback>
                <p:oleObj name="Acrobat Document" r:id="rId2" imgW="7543607" imgH="11658552" progId="Acrobat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68A13BD-09D8-4F20-AFE6-C6463DEDB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8100" y="217714"/>
                        <a:ext cx="4495800" cy="642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5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Collection and Use of Beneficiary Data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736600" y="169068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Ethnicity </a:t>
            </a:r>
          </a:p>
          <a:p>
            <a:pPr lvl="2"/>
            <a:r>
              <a:rPr lang="en-US" sz="2400" dirty="0"/>
              <a:t>Hispanic or Latino</a:t>
            </a:r>
          </a:p>
          <a:p>
            <a:pPr lvl="2"/>
            <a:r>
              <a:rPr lang="en-US" sz="2400" dirty="0"/>
              <a:t>Non-Hispanic or Latino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</a:p>
          <a:p>
            <a:pPr marL="457200" lvl="1" indent="0">
              <a:buNone/>
            </a:pPr>
            <a:r>
              <a:rPr lang="en-US" sz="2800" dirty="0"/>
              <a:t>Race</a:t>
            </a:r>
          </a:p>
          <a:p>
            <a:pPr lvl="2"/>
            <a:r>
              <a:rPr lang="en-US" sz="2400" dirty="0"/>
              <a:t>American Indian or Alaska Native</a:t>
            </a:r>
          </a:p>
          <a:p>
            <a:pPr lvl="2"/>
            <a:r>
              <a:rPr lang="en-US" sz="2400" dirty="0"/>
              <a:t>Asian</a:t>
            </a:r>
          </a:p>
          <a:p>
            <a:pPr lvl="2"/>
            <a:r>
              <a:rPr lang="en-US" sz="2400" dirty="0"/>
              <a:t>Black or African-American</a:t>
            </a:r>
          </a:p>
          <a:p>
            <a:pPr lvl="2"/>
            <a:r>
              <a:rPr lang="en-US" sz="2400" dirty="0"/>
              <a:t>Native Hawaiian or Other Pacific Islander </a:t>
            </a:r>
          </a:p>
          <a:p>
            <a:pPr lvl="2"/>
            <a:r>
              <a:rPr lang="en-US" sz="2400" dirty="0"/>
              <a:t>White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  <SharedWithUsers xmlns="2c38b65d-5a07-491d-a170-02292b3b8e60">
      <UserInfo>
        <DisplayName/>
        <AccountId xsi:nil="true"/>
        <AccountType/>
      </UserInfo>
    </SharedWithUsers>
    <MediaLengthInSeconds xmlns="1d4c4705-e3fc-4088-bba0-4b35d52be7d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5" ma:contentTypeDescription="Create a new document." ma:contentTypeScope="" ma:versionID="fcaeabe1bf7efec3b2243a841ebca727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bcb55b3ac1cba6a73954514dbe30205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1694DB-B8F2-4760-A5C8-181588484F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C87369-0B7A-42A9-A6CD-0943860DC745}">
  <ds:schemaRefs>
    <ds:schemaRef ds:uri="http://schemas.microsoft.com/office/2006/metadata/properties"/>
    <ds:schemaRef ds:uri="http://schemas.microsoft.com/office/infopath/2007/PartnerControls"/>
    <ds:schemaRef ds:uri="2c38b65d-5a07-491d-a170-02292b3b8e60"/>
    <ds:schemaRef ds:uri="1d4c4705-e3fc-4088-bba0-4b35d52be7d4"/>
  </ds:schemaRefs>
</ds:datastoreItem>
</file>

<file path=customXml/itemProps3.xml><?xml version="1.0" encoding="utf-8"?>
<ds:datastoreItem xmlns:ds="http://schemas.openxmlformats.org/officeDocument/2006/customXml" ds:itemID="{5C408F6E-101C-4660-935E-2AA66307D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8b65d-5a07-491d-a170-02292b3b8e60"/>
    <ds:schemaRef ds:uri="1d4c4705-e3fc-4088-bba0-4b35d52be7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1197</Words>
  <Application>Microsoft Office PowerPoint</Application>
  <PresentationFormat>Widescreen</PresentationFormat>
  <Paragraphs>179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.Lucida Grande UI Regular</vt:lpstr>
      <vt:lpstr>Arial</vt:lpstr>
      <vt:lpstr>Calibri</vt:lpstr>
      <vt:lpstr>System Font Regular</vt:lpstr>
      <vt:lpstr>Times New Roman</vt:lpstr>
      <vt:lpstr>1_Office Theme</vt:lpstr>
      <vt:lpstr>Acrobat Document</vt:lpstr>
      <vt:lpstr>Early Childhood Education and Care Department </vt:lpstr>
      <vt:lpstr>CIVIL RIGHTS IN THE SFSP</vt:lpstr>
      <vt:lpstr> Civil Rights (CR) Training</vt:lpstr>
      <vt:lpstr>What is civil rights discrimination?</vt:lpstr>
      <vt:lpstr>Examples of CR discrimination</vt:lpstr>
      <vt:lpstr>Summer Food Service Program (SFSP)  Protected Classes</vt:lpstr>
      <vt:lpstr>Summer Food Service Program (SFSP)  Protected Classes - NEWLY ADDED</vt:lpstr>
      <vt:lpstr>PowerPoint Presentation</vt:lpstr>
      <vt:lpstr>I. Collection and Use of Beneficiary Data </vt:lpstr>
      <vt:lpstr>Ethnicity and Race Data Collection and Documentation</vt:lpstr>
      <vt:lpstr>Use of Data </vt:lpstr>
      <vt:lpstr>II. Public Notification System</vt:lpstr>
      <vt:lpstr>III. CR Complaint Procedures </vt:lpstr>
      <vt:lpstr>CR Complaint Procedures  </vt:lpstr>
      <vt:lpstr>CR Complaint Procedures</vt:lpstr>
      <vt:lpstr>IV: Reasonable Accommodations:  Hearing or Sight Disability  </vt:lpstr>
      <vt:lpstr>Reasonable Accommodations:  Access Program Benefits</vt:lpstr>
      <vt:lpstr>Reasonable Accommodations: Limited English Proficiency (LEP)</vt:lpstr>
      <vt:lpstr>Limited English Proficiency (LEP)  </vt:lpstr>
      <vt:lpstr>V. Conflict Resolution</vt:lpstr>
      <vt:lpstr>VI. Customer Service </vt:lpstr>
      <vt:lpstr>Meal Site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Cogar, Sarah, ECECD</dc:creator>
  <cp:lastModifiedBy>Martinez, Sonya, ECECD</cp:lastModifiedBy>
  <cp:revision>27</cp:revision>
  <dcterms:created xsi:type="dcterms:W3CDTF">2021-03-26T17:39:16Z</dcterms:created>
  <dcterms:modified xsi:type="dcterms:W3CDTF">2023-03-05T19:23:13Z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  <property fmtid="{D5CDD505-2E9C-101B-9397-08002B2CF9AE}" pid="4" name="Order">
    <vt:r8>898700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