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1134" r:id="rId5"/>
    <p:sldId id="1314" r:id="rId6"/>
    <p:sldId id="285" r:id="rId7"/>
    <p:sldId id="1301" r:id="rId8"/>
    <p:sldId id="263" r:id="rId9"/>
    <p:sldId id="1302" r:id="rId10"/>
    <p:sldId id="1304" r:id="rId11"/>
    <p:sldId id="1313" r:id="rId12"/>
    <p:sldId id="1311" r:id="rId13"/>
    <p:sldId id="286" r:id="rId14"/>
    <p:sldId id="1306" r:id="rId15"/>
    <p:sldId id="259" r:id="rId16"/>
    <p:sldId id="260" r:id="rId17"/>
    <p:sldId id="269" r:id="rId18"/>
    <p:sldId id="284" r:id="rId19"/>
    <p:sldId id="272" r:id="rId20"/>
    <p:sldId id="376" r:id="rId21"/>
    <p:sldId id="287" r:id="rId22"/>
    <p:sldId id="1303" r:id="rId23"/>
    <p:sldId id="1312" r:id="rId24"/>
    <p:sldId id="279" r:id="rId25"/>
    <p:sldId id="283" r:id="rId26"/>
    <p:sldId id="277" r:id="rId27"/>
    <p:sldId id="2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961"/>
    <a:srgbClr val="229787"/>
    <a:srgbClr val="178AB2"/>
    <a:srgbClr val="E48126"/>
    <a:srgbClr val="B12524"/>
    <a:srgbClr val="4FC2C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1"/>
    <p:restoredTop sz="75773" autoAdjust="0"/>
  </p:normalViewPr>
  <p:slideViewPr>
    <p:cSldViewPr snapToGrid="0" snapToObjects="1">
      <p:cViewPr varScale="1">
        <p:scale>
          <a:sx n="80" d="100"/>
          <a:sy n="80" d="100"/>
        </p:scale>
        <p:origin x="1566"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16.png"/><Relationship Id="rId4"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16.png"/><Relationship Id="rId4"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6C2A0E-F986-4299-B447-F4794DF73F14}"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E28950F3-251A-42EA-948E-D80AC358D873}">
      <dgm:prSet phldrT="[Text]" custT="1"/>
      <dgm:spPr>
        <a:xfrm>
          <a:off x="6171515" y="53516"/>
          <a:ext cx="3666638" cy="1240936"/>
        </a:xfrm>
        <a:prstGeom prst="rect">
          <a:avLst/>
        </a:prstGeom>
        <a:noFill/>
        <a:ln>
          <a:noFill/>
        </a:ln>
        <a:effectLst/>
      </dgm:spPr>
      <dgm:t>
        <a:bodyPr/>
        <a:lstStyle/>
        <a:p>
          <a:pPr>
            <a:buNone/>
          </a:pPr>
          <a:r>
            <a:rPr lang="en-US" sz="2400" dirty="0">
              <a:solidFill>
                <a:srgbClr val="000000">
                  <a:hueOff val="0"/>
                  <a:satOff val="0"/>
                  <a:lumOff val="0"/>
                  <a:alphaOff val="0"/>
                </a:srgbClr>
              </a:solidFill>
              <a:latin typeface="+mn-lt"/>
              <a:ea typeface="+mn-ea"/>
              <a:cs typeface="+mn-cs"/>
            </a:rPr>
            <a:t>Easy search &amp; navigation</a:t>
          </a:r>
        </a:p>
      </dgm:t>
    </dgm:pt>
    <dgm:pt modelId="{9CD7D04E-AB2F-457C-923B-2678267C03C6}" type="parTrans" cxnId="{143080D5-FC38-4E12-9175-8F57F2B9AF68}">
      <dgm:prSet/>
      <dgm:spPr/>
      <dgm:t>
        <a:bodyPr/>
        <a:lstStyle/>
        <a:p>
          <a:endParaRPr lang="en-US"/>
        </a:p>
      </dgm:t>
    </dgm:pt>
    <dgm:pt modelId="{A8CF193D-4211-4FF9-9420-4CE0BB28512A}" type="sibTrans" cxnId="{143080D5-FC38-4E12-9175-8F57F2B9AF68}">
      <dgm:prSet/>
      <dgm:spPr/>
      <dgm:t>
        <a:bodyPr/>
        <a:lstStyle/>
        <a:p>
          <a:endParaRPr lang="en-US"/>
        </a:p>
      </dgm:t>
    </dgm:pt>
    <dgm:pt modelId="{0355D187-EF39-47FB-B460-31F97BEF3C48}">
      <dgm:prSet phldrT="[Text]" custT="1"/>
      <dgm:spPr>
        <a:xfrm>
          <a:off x="7155739" y="1216336"/>
          <a:ext cx="1716397" cy="1240936"/>
        </a:xfrm>
        <a:prstGeom prst="rect">
          <a:avLst/>
        </a:prstGeom>
        <a:noFill/>
        <a:ln>
          <a:noFill/>
        </a:ln>
        <a:effectLst/>
      </dgm:spPr>
      <dgm:t>
        <a:bodyPr/>
        <a:lstStyle/>
        <a:p>
          <a:pPr>
            <a:buNone/>
          </a:pPr>
          <a:r>
            <a:rPr lang="en-US" sz="2400">
              <a:solidFill>
                <a:srgbClr val="000000">
                  <a:hueOff val="0"/>
                  <a:satOff val="0"/>
                  <a:lumOff val="0"/>
                  <a:alphaOff val="0"/>
                </a:srgbClr>
              </a:solidFill>
              <a:latin typeface="+mn-lt"/>
              <a:ea typeface="+mn-ea"/>
              <a:cs typeface="+mn-cs"/>
            </a:rPr>
            <a:t>Compare</a:t>
          </a:r>
        </a:p>
      </dgm:t>
    </dgm:pt>
    <dgm:pt modelId="{A5689755-B222-4A8C-99D3-EA2AE800C90C}" type="parTrans" cxnId="{285D85EA-2E83-4C9F-9BF5-C4C9065BA6F0}">
      <dgm:prSet/>
      <dgm:spPr/>
      <dgm:t>
        <a:bodyPr/>
        <a:lstStyle/>
        <a:p>
          <a:endParaRPr lang="en-US"/>
        </a:p>
      </dgm:t>
    </dgm:pt>
    <dgm:pt modelId="{9D387704-E604-4D62-9DF1-5FCC02A9DD31}" type="sibTrans" cxnId="{285D85EA-2E83-4C9F-9BF5-C4C9065BA6F0}">
      <dgm:prSet/>
      <dgm:spPr/>
      <dgm:t>
        <a:bodyPr/>
        <a:lstStyle/>
        <a:p>
          <a:endParaRPr lang="en-US"/>
        </a:p>
      </dgm:t>
    </dgm:pt>
    <dgm:pt modelId="{3111EB24-8E43-4264-8451-D515E173FDA6}">
      <dgm:prSet phldrT="[Text]" custT="1"/>
      <dgm:spPr>
        <a:xfrm>
          <a:off x="7151199" y="2982420"/>
          <a:ext cx="3049816" cy="1240936"/>
        </a:xfrm>
        <a:prstGeom prst="rect">
          <a:avLst/>
        </a:prstGeom>
        <a:noFill/>
        <a:ln>
          <a:noFill/>
        </a:ln>
        <a:effectLst/>
      </dgm:spPr>
      <dgm:t>
        <a:bodyPr/>
        <a:lstStyle/>
        <a:p>
          <a:pPr rtl="0">
            <a:buNone/>
          </a:pPr>
          <a:r>
            <a:rPr lang="en-US" sz="2400" dirty="0">
              <a:solidFill>
                <a:srgbClr val="000000">
                  <a:hueOff val="0"/>
                  <a:satOff val="0"/>
                  <a:lumOff val="0"/>
                  <a:alphaOff val="0"/>
                </a:srgbClr>
              </a:solidFill>
              <a:latin typeface="+mn-lt"/>
              <a:ea typeface="+mn-ea"/>
              <a:cs typeface="+mn-cs"/>
            </a:rPr>
            <a:t>Favorite list </a:t>
          </a:r>
        </a:p>
      </dgm:t>
    </dgm:pt>
    <dgm:pt modelId="{68451660-A1E9-458B-BD5A-2E7517A362FD}" type="parTrans" cxnId="{326238BD-D2AA-4E98-89CF-FB1FF4B4144F}">
      <dgm:prSet/>
      <dgm:spPr/>
      <dgm:t>
        <a:bodyPr/>
        <a:lstStyle/>
        <a:p>
          <a:endParaRPr lang="en-US"/>
        </a:p>
      </dgm:t>
    </dgm:pt>
    <dgm:pt modelId="{051BDED5-F2B4-4D1E-9CAE-5E54EB8E9A9D}" type="sibTrans" cxnId="{326238BD-D2AA-4E98-89CF-FB1FF4B4144F}">
      <dgm:prSet/>
      <dgm:spPr/>
      <dgm:t>
        <a:bodyPr/>
        <a:lstStyle/>
        <a:p>
          <a:endParaRPr lang="en-US"/>
        </a:p>
      </dgm:t>
    </dgm:pt>
    <dgm:pt modelId="{F38BD3D0-C686-402C-B55C-29EAA0DAA857}">
      <dgm:prSet phldr="0" custT="1"/>
      <dgm:spPr>
        <a:xfrm>
          <a:off x="6512195" y="4488173"/>
          <a:ext cx="3585229" cy="733517"/>
        </a:xfrm>
        <a:prstGeom prst="rect">
          <a:avLst/>
        </a:prstGeom>
        <a:noFill/>
        <a:ln>
          <a:noFill/>
        </a:ln>
        <a:effectLst/>
      </dgm:spPr>
      <dgm:t>
        <a:bodyPr/>
        <a:lstStyle/>
        <a:p>
          <a:pPr algn="l" rtl="0">
            <a:buNone/>
          </a:pPr>
          <a:r>
            <a:rPr lang="en-US" sz="2400" dirty="0">
              <a:solidFill>
                <a:srgbClr val="000000">
                  <a:hueOff val="0"/>
                  <a:satOff val="0"/>
                  <a:lumOff val="0"/>
                  <a:alphaOff val="0"/>
                </a:srgbClr>
              </a:solidFill>
              <a:latin typeface="+mn-lt"/>
              <a:ea typeface="+mn-ea"/>
              <a:cs typeface="+mn-cs"/>
            </a:rPr>
            <a:t>Select serving size</a:t>
          </a:r>
        </a:p>
      </dgm:t>
    </dgm:pt>
    <dgm:pt modelId="{DDDC7B50-4D9E-4722-A592-24059BF92E24}" type="parTrans" cxnId="{A6197C76-1403-424B-AA5D-57D6DFEE676D}">
      <dgm:prSet/>
      <dgm:spPr/>
      <dgm:t>
        <a:bodyPr/>
        <a:lstStyle/>
        <a:p>
          <a:endParaRPr lang="en-US"/>
        </a:p>
      </dgm:t>
    </dgm:pt>
    <dgm:pt modelId="{81378F29-7A6D-48E0-A54C-5FC84F78FF12}" type="sibTrans" cxnId="{A6197C76-1403-424B-AA5D-57D6DFEE676D}">
      <dgm:prSet/>
      <dgm:spPr/>
      <dgm:t>
        <a:bodyPr/>
        <a:lstStyle/>
        <a:p>
          <a:endParaRPr lang="en-US"/>
        </a:p>
      </dgm:t>
    </dgm:pt>
    <dgm:pt modelId="{12F5A5DE-184E-4BD4-BDF8-6850723E81A4}">
      <dgm:prSet phldr="0"/>
      <dgm:spPr/>
      <dgm:t>
        <a:bodyPr/>
        <a:lstStyle/>
        <a:p>
          <a:pPr rtl="0"/>
          <a:endParaRPr lang="en-US">
            <a:latin typeface="Calibri"/>
          </a:endParaRPr>
        </a:p>
      </dgm:t>
    </dgm:pt>
    <dgm:pt modelId="{C04A0F4D-2920-4C0C-8A82-A1FDDC063B14}" type="parTrans" cxnId="{8C174626-E7D7-40A3-8FEE-24E29D0194E5}">
      <dgm:prSet/>
      <dgm:spPr/>
      <dgm:t>
        <a:bodyPr/>
        <a:lstStyle/>
        <a:p>
          <a:endParaRPr lang="en-US"/>
        </a:p>
      </dgm:t>
    </dgm:pt>
    <dgm:pt modelId="{73A9B5CF-5753-408F-BE14-A58B5A33DF4E}" type="sibTrans" cxnId="{8C174626-E7D7-40A3-8FEE-24E29D0194E5}">
      <dgm:prSet/>
      <dgm:spPr/>
      <dgm:t>
        <a:bodyPr/>
        <a:lstStyle/>
        <a:p>
          <a:endParaRPr lang="en-US"/>
        </a:p>
      </dgm:t>
    </dgm:pt>
    <dgm:pt modelId="{A283FF8B-EB54-4AF3-8620-75A02F764BE3}">
      <dgm:prSet phldrT="[Text]"/>
      <dgm:spPr>
        <a:xfrm>
          <a:off x="143682" y="1510458"/>
          <a:ext cx="5525631" cy="2690402"/>
        </a:xfrm>
        <a:prstGeom prst="ellipse">
          <a:avLst/>
        </a:prstGeom>
        <a:solidFill>
          <a:srgbClr val="FFFFFF"/>
        </a:solidFill>
        <a:ln w="25400" cap="flat" cmpd="sng" algn="ctr">
          <a:solidFill>
            <a:srgbClr val="FFFFFF">
              <a:hueOff val="0"/>
              <a:satOff val="0"/>
              <a:lumOff val="0"/>
              <a:alphaOff val="0"/>
            </a:srgbClr>
          </a:solidFill>
          <a:prstDash val="solid"/>
        </a:ln>
        <a:effectLst/>
      </dgm:spPr>
      <dgm:t>
        <a:bodyPr/>
        <a:lstStyle/>
        <a:p>
          <a:pPr>
            <a:buNone/>
          </a:pPr>
          <a:endParaRPr lang="en-US">
            <a:solidFill>
              <a:srgbClr val="FFFFFF"/>
            </a:solidFill>
            <a:latin typeface="Calibri"/>
            <a:ea typeface="+mn-ea"/>
            <a:cs typeface="+mn-cs"/>
          </a:endParaRPr>
        </a:p>
      </dgm:t>
    </dgm:pt>
    <dgm:pt modelId="{0FF5D80D-8FEC-47AD-AFC5-FD168BFB9CAC}" type="sibTrans" cxnId="{03AC3415-F760-4E0F-BC1E-0527BC8CC8F0}">
      <dgm:prSet/>
      <dgm:spPr/>
      <dgm:t>
        <a:bodyPr/>
        <a:lstStyle/>
        <a:p>
          <a:endParaRPr lang="en-US"/>
        </a:p>
      </dgm:t>
    </dgm:pt>
    <dgm:pt modelId="{3D5AC922-F4A9-45B6-9342-2A48D75EABD5}" type="parTrans" cxnId="{03AC3415-F760-4E0F-BC1E-0527BC8CC8F0}">
      <dgm:prSet/>
      <dgm:spPr/>
      <dgm:t>
        <a:bodyPr/>
        <a:lstStyle/>
        <a:p>
          <a:endParaRPr lang="en-US"/>
        </a:p>
      </dgm:t>
    </dgm:pt>
    <dgm:pt modelId="{3A70758F-9B1D-49D8-8217-3597ECF8160E}" type="pres">
      <dgm:prSet presAssocID="{E26C2A0E-F986-4299-B447-F4794DF73F14}" presName="Name0" presStyleCnt="0">
        <dgm:presLayoutVars>
          <dgm:chMax val="1"/>
          <dgm:chPref val="1"/>
          <dgm:dir/>
          <dgm:resizeHandles/>
        </dgm:presLayoutVars>
      </dgm:prSet>
      <dgm:spPr/>
    </dgm:pt>
    <dgm:pt modelId="{503FEF45-7E6D-4448-83D9-378BD9E9888A}" type="pres">
      <dgm:prSet presAssocID="{A283FF8B-EB54-4AF3-8620-75A02F764BE3}" presName="Parent" presStyleLbl="node1" presStyleIdx="0" presStyleCnt="2" custScaleX="230910" custScaleY="112439" custLinFactNeighborX="-57254" custLinFactNeighborY="5489">
        <dgm:presLayoutVars>
          <dgm:chMax val="4"/>
          <dgm:chPref val="3"/>
        </dgm:presLayoutVars>
      </dgm:prSet>
      <dgm:spPr/>
    </dgm:pt>
    <dgm:pt modelId="{A2AE8EA9-29ED-4670-BDFC-E7AD50A11375}" type="pres">
      <dgm:prSet presAssocID="{E28950F3-251A-42EA-948E-D80AC358D873}" presName="Accent" presStyleLbl="node1" presStyleIdx="1" presStyleCnt="2"/>
      <dgm:spPr>
        <a:xfrm>
          <a:off x="1846357" y="197347"/>
          <a:ext cx="4823197" cy="5027707"/>
        </a:xfrm>
        <a:prstGeom prst="blockArc">
          <a:avLst>
            <a:gd name="adj1" fmla="val 16509444"/>
            <a:gd name="adj2" fmla="val 5088054"/>
            <a:gd name="adj3" fmla="val 5240"/>
          </a:avLst>
        </a:prstGeom>
        <a:solidFill>
          <a:srgbClr val="2F516A"/>
        </a:solidFill>
        <a:ln w="25400" cap="flat" cmpd="sng" algn="ctr">
          <a:solidFill>
            <a:srgbClr val="FFFFFF">
              <a:hueOff val="0"/>
              <a:satOff val="0"/>
              <a:lumOff val="0"/>
              <a:alphaOff val="0"/>
            </a:srgbClr>
          </a:solidFill>
          <a:prstDash val="solid"/>
        </a:ln>
        <a:effectLst/>
      </dgm:spPr>
    </dgm:pt>
    <dgm:pt modelId="{EC759353-C0DD-468A-B771-2229309BE116}" type="pres">
      <dgm:prSet presAssocID="{E28950F3-251A-42EA-948E-D80AC358D873}" presName="Image1" presStyleLbl="fgImgPlace1" presStyleIdx="0" presStyleCnt="4"/>
      <dgm:spPr>
        <a:xfrm>
          <a:off x="4832314" y="0"/>
          <a:ext cx="1282204" cy="128193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rgbClr val="2F516A"/>
          </a:solidFill>
          <a:prstDash val="solid"/>
        </a:ln>
        <a:effectLst/>
      </dgm:spPr>
    </dgm:pt>
    <dgm:pt modelId="{B4CACE2F-7544-4C5F-82E9-4403C0D4445E}" type="pres">
      <dgm:prSet presAssocID="{E28950F3-251A-42EA-948E-D80AC358D873}" presName="Child1" presStyleLbl="revTx" presStyleIdx="0" presStyleCnt="4" custScaleX="213624" custLinFactNeighborX="54443" custLinFactNeighborY="2991">
        <dgm:presLayoutVars>
          <dgm:chMax val="0"/>
          <dgm:chPref val="0"/>
          <dgm:bulletEnabled val="1"/>
        </dgm:presLayoutVars>
      </dgm:prSet>
      <dgm:spPr/>
    </dgm:pt>
    <dgm:pt modelId="{35FAC0C7-1E81-4854-98FE-B7A3829804D0}" type="pres">
      <dgm:prSet presAssocID="{0355D187-EF39-47FB-B460-31F97BEF3C48}" presName="Image2" presStyleCnt="0"/>
      <dgm:spPr/>
    </dgm:pt>
    <dgm:pt modelId="{A0F67770-8223-4423-8803-BA085BE4E17E}" type="pres">
      <dgm:prSet presAssocID="{0355D187-EF39-47FB-B460-31F97BEF3C48}" presName="Image" presStyleLbl="fgImgPlace1" presStyleIdx="1" presStyleCnt="4" custLinFactNeighborY="-965"/>
      <dgm:spPr>
        <a:xfrm>
          <a:off x="5779389" y="1181552"/>
          <a:ext cx="1282204" cy="128193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5000" r="-15000"/>
          </a:stretch>
        </a:blipFill>
        <a:ln w="25400" cap="flat" cmpd="sng" algn="ctr">
          <a:solidFill>
            <a:srgbClr val="2F516A"/>
          </a:solidFill>
          <a:prstDash val="solid"/>
        </a:ln>
        <a:effectLst/>
      </dgm:spPr>
    </dgm:pt>
    <dgm:pt modelId="{40C8DFC0-3183-4D79-99DE-7A52B361C09A}" type="pres">
      <dgm:prSet presAssocID="{0355D187-EF39-47FB-B460-31F97BEF3C48}" presName="Child2" presStyleLbl="revTx" presStyleIdx="1" presStyleCnt="4">
        <dgm:presLayoutVars>
          <dgm:chMax val="0"/>
          <dgm:chPref val="0"/>
          <dgm:bulletEnabled val="1"/>
        </dgm:presLayoutVars>
      </dgm:prSet>
      <dgm:spPr/>
    </dgm:pt>
    <dgm:pt modelId="{96DADC54-B7F2-4119-899A-9CEF393B1301}" type="pres">
      <dgm:prSet presAssocID="{3111EB24-8E43-4264-8451-D515E173FDA6}" presName="Image3" presStyleCnt="0"/>
      <dgm:spPr/>
    </dgm:pt>
    <dgm:pt modelId="{0B541C51-AAEA-4FA6-9F41-5953FE034D46}" type="pres">
      <dgm:prSet presAssocID="{3111EB24-8E43-4264-8451-D515E173FDA6}" presName="Image" presStyleLbl="fgImgPlace1" presStyleIdx="2" presStyleCnt="4"/>
      <dgm:spPr>
        <a:xfrm>
          <a:off x="5774471" y="2949274"/>
          <a:ext cx="1282204" cy="128193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rgbClr val="2F516A"/>
          </a:solidFill>
          <a:prstDash val="solid"/>
        </a:ln>
        <a:effectLst/>
      </dgm:spPr>
    </dgm:pt>
    <dgm:pt modelId="{27488F10-CE21-491C-92AD-4DC41B5A539E}" type="pres">
      <dgm:prSet presAssocID="{3111EB24-8E43-4264-8451-D515E173FDA6}" presName="Child3" presStyleLbl="revTx" presStyleIdx="2" presStyleCnt="4" custScaleX="177687" custLinFactNeighborX="38579" custLinFactNeighborY="997">
        <dgm:presLayoutVars>
          <dgm:chMax val="0"/>
          <dgm:chPref val="0"/>
          <dgm:bulletEnabled val="1"/>
        </dgm:presLayoutVars>
      </dgm:prSet>
      <dgm:spPr/>
    </dgm:pt>
    <dgm:pt modelId="{9D11ABDA-0835-46E2-B943-A9FB5B82BF0D}" type="pres">
      <dgm:prSet presAssocID="{F38BD3D0-C686-402C-B55C-29EAA0DAA857}" presName="Image4" presStyleCnt="0"/>
      <dgm:spPr/>
    </dgm:pt>
    <dgm:pt modelId="{FB3F6F64-1FC6-4434-89B1-D5CB48DF74AF}" type="pres">
      <dgm:prSet presAssocID="{F38BD3D0-C686-402C-B55C-29EAA0DAA857}" presName="Image" presStyleLbl="fgImgPlace1" presStyleIdx="3" presStyleCnt="4" custLinFactNeighborX="-2676" custLinFactNeighborY="326"/>
      <dgm:spPr>
        <a:xfrm>
          <a:off x="4832314" y="4184745"/>
          <a:ext cx="1282204" cy="1281936"/>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5400" cap="flat" cmpd="sng" algn="ctr">
          <a:solidFill>
            <a:srgbClr val="FFFFFF">
              <a:hueOff val="0"/>
              <a:satOff val="0"/>
              <a:lumOff val="0"/>
              <a:alphaOff val="0"/>
            </a:srgbClr>
          </a:solidFill>
          <a:prstDash val="solid"/>
        </a:ln>
        <a:effectLst/>
      </dgm:spPr>
    </dgm:pt>
    <dgm:pt modelId="{48DCB877-EE96-4B5D-922B-FE08B1E6D084}" type="pres">
      <dgm:prSet presAssocID="{F38BD3D0-C686-402C-B55C-29EAA0DAA857}" presName="Child4" presStyleLbl="revTx" presStyleIdx="3" presStyleCnt="4" custScaleX="153846" custScaleY="42871" custLinFactNeighborX="33320" custLinFactNeighborY="11113">
        <dgm:presLayoutVars>
          <dgm:chMax val="0"/>
          <dgm:chPref val="0"/>
          <dgm:bulletEnabled val="1"/>
        </dgm:presLayoutVars>
      </dgm:prSet>
      <dgm:spPr/>
    </dgm:pt>
  </dgm:ptLst>
  <dgm:cxnLst>
    <dgm:cxn modelId="{03AC3415-F760-4E0F-BC1E-0527BC8CC8F0}" srcId="{E26C2A0E-F986-4299-B447-F4794DF73F14}" destId="{A283FF8B-EB54-4AF3-8620-75A02F764BE3}" srcOrd="0" destOrd="0" parTransId="{3D5AC922-F4A9-45B6-9342-2A48D75EABD5}" sibTransId="{0FF5D80D-8FEC-47AD-AFC5-FD168BFB9CAC}"/>
    <dgm:cxn modelId="{8C174626-E7D7-40A3-8FEE-24E29D0194E5}" srcId="{E26C2A0E-F986-4299-B447-F4794DF73F14}" destId="{12F5A5DE-184E-4BD4-BDF8-6850723E81A4}" srcOrd="1" destOrd="0" parTransId="{C04A0F4D-2920-4C0C-8A82-A1FDDC063B14}" sibTransId="{73A9B5CF-5753-408F-BE14-A58B5A33DF4E}"/>
    <dgm:cxn modelId="{54378830-CA80-4404-987F-A0413BD6D482}" type="presOf" srcId="{F38BD3D0-C686-402C-B55C-29EAA0DAA857}" destId="{48DCB877-EE96-4B5D-922B-FE08B1E6D084}" srcOrd="0" destOrd="0" presId="urn:microsoft.com/office/officeart/2011/layout/RadialPictureList"/>
    <dgm:cxn modelId="{4902EA6B-CBF6-4811-B51B-D73E3BBBA254}" type="presOf" srcId="{3111EB24-8E43-4264-8451-D515E173FDA6}" destId="{27488F10-CE21-491C-92AD-4DC41B5A539E}" srcOrd="0" destOrd="0" presId="urn:microsoft.com/office/officeart/2011/layout/RadialPictureList"/>
    <dgm:cxn modelId="{9BC71573-E04A-4B84-B547-968582C09A70}" type="presOf" srcId="{E26C2A0E-F986-4299-B447-F4794DF73F14}" destId="{3A70758F-9B1D-49D8-8217-3597ECF8160E}" srcOrd="0" destOrd="0" presId="urn:microsoft.com/office/officeart/2011/layout/RadialPictureList"/>
    <dgm:cxn modelId="{A6197C76-1403-424B-AA5D-57D6DFEE676D}" srcId="{A283FF8B-EB54-4AF3-8620-75A02F764BE3}" destId="{F38BD3D0-C686-402C-B55C-29EAA0DAA857}" srcOrd="3" destOrd="0" parTransId="{DDDC7B50-4D9E-4722-A592-24059BF92E24}" sibTransId="{81378F29-7A6D-48E0-A54C-5FC84F78FF12}"/>
    <dgm:cxn modelId="{861B7C8D-4092-4E92-830D-C4F6989DE393}" type="presOf" srcId="{0355D187-EF39-47FB-B460-31F97BEF3C48}" destId="{40C8DFC0-3183-4D79-99DE-7A52B361C09A}" srcOrd="0" destOrd="0" presId="urn:microsoft.com/office/officeart/2011/layout/RadialPictureList"/>
    <dgm:cxn modelId="{326238BD-D2AA-4E98-89CF-FB1FF4B4144F}" srcId="{A283FF8B-EB54-4AF3-8620-75A02F764BE3}" destId="{3111EB24-8E43-4264-8451-D515E173FDA6}" srcOrd="2" destOrd="0" parTransId="{68451660-A1E9-458B-BD5A-2E7517A362FD}" sibTransId="{051BDED5-F2B4-4D1E-9CAE-5E54EB8E9A9D}"/>
    <dgm:cxn modelId="{0E5CCEC4-7BDE-4364-8A97-DC7532651B50}" type="presOf" srcId="{E28950F3-251A-42EA-948E-D80AC358D873}" destId="{B4CACE2F-7544-4C5F-82E9-4403C0D4445E}" srcOrd="0" destOrd="0" presId="urn:microsoft.com/office/officeart/2011/layout/RadialPictureList"/>
    <dgm:cxn modelId="{3C39E9D4-460D-4F60-9BAD-1E96BAF6F89C}" type="presOf" srcId="{A283FF8B-EB54-4AF3-8620-75A02F764BE3}" destId="{503FEF45-7E6D-4448-83D9-378BD9E9888A}" srcOrd="0" destOrd="0" presId="urn:microsoft.com/office/officeart/2011/layout/RadialPictureList"/>
    <dgm:cxn modelId="{143080D5-FC38-4E12-9175-8F57F2B9AF68}" srcId="{A283FF8B-EB54-4AF3-8620-75A02F764BE3}" destId="{E28950F3-251A-42EA-948E-D80AC358D873}" srcOrd="0" destOrd="0" parTransId="{9CD7D04E-AB2F-457C-923B-2678267C03C6}" sibTransId="{A8CF193D-4211-4FF9-9420-4CE0BB28512A}"/>
    <dgm:cxn modelId="{285D85EA-2E83-4C9F-9BF5-C4C9065BA6F0}" srcId="{A283FF8B-EB54-4AF3-8620-75A02F764BE3}" destId="{0355D187-EF39-47FB-B460-31F97BEF3C48}" srcOrd="1" destOrd="0" parTransId="{A5689755-B222-4A8C-99D3-EA2AE800C90C}" sibTransId="{9D387704-E604-4D62-9DF1-5FCC02A9DD31}"/>
    <dgm:cxn modelId="{7C620D6F-41EB-4FE0-ABCB-3A6AE9F91F0B}" type="presParOf" srcId="{3A70758F-9B1D-49D8-8217-3597ECF8160E}" destId="{503FEF45-7E6D-4448-83D9-378BD9E9888A}" srcOrd="0" destOrd="0" presId="urn:microsoft.com/office/officeart/2011/layout/RadialPictureList"/>
    <dgm:cxn modelId="{8B3CF664-05C9-4E07-8B64-04D7FD10E53E}" type="presParOf" srcId="{3A70758F-9B1D-49D8-8217-3597ECF8160E}" destId="{A2AE8EA9-29ED-4670-BDFC-E7AD50A11375}" srcOrd="1" destOrd="0" presId="urn:microsoft.com/office/officeart/2011/layout/RadialPictureList"/>
    <dgm:cxn modelId="{F8A8648F-3F5C-412F-95C0-4261F206C44F}" type="presParOf" srcId="{3A70758F-9B1D-49D8-8217-3597ECF8160E}" destId="{EC759353-C0DD-468A-B771-2229309BE116}" srcOrd="2" destOrd="0" presId="urn:microsoft.com/office/officeart/2011/layout/RadialPictureList"/>
    <dgm:cxn modelId="{12447AFC-F066-438A-92C0-F8C07F2B99F4}" type="presParOf" srcId="{3A70758F-9B1D-49D8-8217-3597ECF8160E}" destId="{B4CACE2F-7544-4C5F-82E9-4403C0D4445E}" srcOrd="3" destOrd="0" presId="urn:microsoft.com/office/officeart/2011/layout/RadialPictureList"/>
    <dgm:cxn modelId="{0D93FF5E-56EE-4F7D-8616-953648D5C05C}" type="presParOf" srcId="{3A70758F-9B1D-49D8-8217-3597ECF8160E}" destId="{35FAC0C7-1E81-4854-98FE-B7A3829804D0}" srcOrd="4" destOrd="0" presId="urn:microsoft.com/office/officeart/2011/layout/RadialPictureList"/>
    <dgm:cxn modelId="{24D4544F-6688-4C4E-A465-6FF296C62A6E}" type="presParOf" srcId="{35FAC0C7-1E81-4854-98FE-B7A3829804D0}" destId="{A0F67770-8223-4423-8803-BA085BE4E17E}" srcOrd="0" destOrd="0" presId="urn:microsoft.com/office/officeart/2011/layout/RadialPictureList"/>
    <dgm:cxn modelId="{007B39C3-4554-4219-9460-B163CADB1111}" type="presParOf" srcId="{3A70758F-9B1D-49D8-8217-3597ECF8160E}" destId="{40C8DFC0-3183-4D79-99DE-7A52B361C09A}" srcOrd="5" destOrd="0" presId="urn:microsoft.com/office/officeart/2011/layout/RadialPictureList"/>
    <dgm:cxn modelId="{6FE9CC5F-4955-435B-822F-7B18993563ED}" type="presParOf" srcId="{3A70758F-9B1D-49D8-8217-3597ECF8160E}" destId="{96DADC54-B7F2-4119-899A-9CEF393B1301}" srcOrd="6" destOrd="0" presId="urn:microsoft.com/office/officeart/2011/layout/RadialPictureList"/>
    <dgm:cxn modelId="{259E1268-0108-45CE-879E-20BC946459D5}" type="presParOf" srcId="{96DADC54-B7F2-4119-899A-9CEF393B1301}" destId="{0B541C51-AAEA-4FA6-9F41-5953FE034D46}" srcOrd="0" destOrd="0" presId="urn:microsoft.com/office/officeart/2011/layout/RadialPictureList"/>
    <dgm:cxn modelId="{DB91A1AA-ABBF-4A34-AAC7-949D4E6BCF2A}" type="presParOf" srcId="{3A70758F-9B1D-49D8-8217-3597ECF8160E}" destId="{27488F10-CE21-491C-92AD-4DC41B5A539E}" srcOrd="7" destOrd="0" presId="urn:microsoft.com/office/officeart/2011/layout/RadialPictureList"/>
    <dgm:cxn modelId="{8753A781-1A93-4DC5-B241-941AC6615254}" type="presParOf" srcId="{3A70758F-9B1D-49D8-8217-3597ECF8160E}" destId="{9D11ABDA-0835-46E2-B943-A9FB5B82BF0D}" srcOrd="8" destOrd="0" presId="urn:microsoft.com/office/officeart/2011/layout/RadialPictureList"/>
    <dgm:cxn modelId="{16DF86AA-F10F-4E60-9D15-8A6BA3AB4160}" type="presParOf" srcId="{9D11ABDA-0835-46E2-B943-A9FB5B82BF0D}" destId="{FB3F6F64-1FC6-4434-89B1-D5CB48DF74AF}" srcOrd="0" destOrd="0" presId="urn:microsoft.com/office/officeart/2011/layout/RadialPictureList"/>
    <dgm:cxn modelId="{05DFA7DB-8A7E-4623-943D-29DE287EA159}" type="presParOf" srcId="{3A70758F-9B1D-49D8-8217-3597ECF8160E}" destId="{48DCB877-EE96-4B5D-922B-FE08B1E6D084}"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3FEF45-7E6D-4448-83D9-378BD9E9888A}">
      <dsp:nvSpPr>
        <dsp:cNvPr id="0" name=""/>
        <dsp:cNvSpPr/>
      </dsp:nvSpPr>
      <dsp:spPr>
        <a:xfrm>
          <a:off x="0" y="1548558"/>
          <a:ext cx="5665010" cy="2758265"/>
        </a:xfrm>
        <a:prstGeom prst="ellipse">
          <a:avLst/>
        </a:prstGeom>
        <a:solidFill>
          <a:srgbClr val="FFFFFF"/>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solidFill>
              <a:srgbClr val="FFFFFF"/>
            </a:solidFill>
            <a:latin typeface="Calibri"/>
            <a:ea typeface="+mn-ea"/>
            <a:cs typeface="+mn-cs"/>
          </a:endParaRPr>
        </a:p>
      </dsp:txBody>
      <dsp:txXfrm>
        <a:off x="829622" y="1952497"/>
        <a:ext cx="4005766" cy="1950387"/>
      </dsp:txXfrm>
    </dsp:sp>
    <dsp:sp modelId="{A2AE8EA9-29ED-4670-BDFC-E7AD50A11375}">
      <dsp:nvSpPr>
        <dsp:cNvPr id="0" name=""/>
        <dsp:cNvSpPr/>
      </dsp:nvSpPr>
      <dsp:spPr>
        <a:xfrm>
          <a:off x="1503958" y="202325"/>
          <a:ext cx="4944858" cy="5154526"/>
        </a:xfrm>
        <a:prstGeom prst="blockArc">
          <a:avLst>
            <a:gd name="adj1" fmla="val 16509444"/>
            <a:gd name="adj2" fmla="val 5088054"/>
            <a:gd name="adj3" fmla="val 5240"/>
          </a:avLst>
        </a:prstGeom>
        <a:solidFill>
          <a:srgbClr val="2F516A"/>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759353-C0DD-468A-B771-2229309BE116}">
      <dsp:nvSpPr>
        <dsp:cNvPr id="0" name=""/>
        <dsp:cNvSpPr/>
      </dsp:nvSpPr>
      <dsp:spPr>
        <a:xfrm>
          <a:off x="4565233" y="0"/>
          <a:ext cx="1314547" cy="131427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rgbClr val="2F516A"/>
          </a:solidFill>
          <a:prstDash val="solid"/>
          <a:miter lim="800000"/>
        </a:ln>
        <a:effectLst/>
      </dsp:spPr>
      <dsp:style>
        <a:lnRef idx="2">
          <a:scrgbClr r="0" g="0" b="0"/>
        </a:lnRef>
        <a:fillRef idx="1">
          <a:scrgbClr r="0" g="0" b="0"/>
        </a:fillRef>
        <a:effectRef idx="0">
          <a:scrgbClr r="0" g="0" b="0"/>
        </a:effectRef>
        <a:fontRef idx="minor"/>
      </dsp:style>
    </dsp:sp>
    <dsp:sp modelId="{B4CACE2F-7544-4C5F-82E9-4403C0D4445E}">
      <dsp:nvSpPr>
        <dsp:cNvPr id="0" name=""/>
        <dsp:cNvSpPr/>
      </dsp:nvSpPr>
      <dsp:spPr>
        <a:xfrm>
          <a:off x="5938214" y="54866"/>
          <a:ext cx="3759125" cy="1272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kern="1200" dirty="0">
              <a:solidFill>
                <a:srgbClr val="000000">
                  <a:hueOff val="0"/>
                  <a:satOff val="0"/>
                  <a:lumOff val="0"/>
                  <a:alphaOff val="0"/>
                </a:srgbClr>
              </a:solidFill>
              <a:latin typeface="+mn-lt"/>
              <a:ea typeface="+mn-ea"/>
              <a:cs typeface="+mn-cs"/>
            </a:rPr>
            <a:t>Easy search &amp; navigation</a:t>
          </a:r>
        </a:p>
      </dsp:txBody>
      <dsp:txXfrm>
        <a:off x="5938214" y="54866"/>
        <a:ext cx="3759125" cy="1272238"/>
      </dsp:txXfrm>
    </dsp:sp>
    <dsp:sp modelId="{A0F67770-8223-4423-8803-BA085BE4E17E}">
      <dsp:nvSpPr>
        <dsp:cNvPr id="0" name=""/>
        <dsp:cNvSpPr/>
      </dsp:nvSpPr>
      <dsp:spPr>
        <a:xfrm>
          <a:off x="5536197" y="1211356"/>
          <a:ext cx="1314547" cy="131427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5000" r="-15000"/>
          </a:stretch>
        </a:blipFill>
        <a:ln w="25400" cap="flat" cmpd="sng" algn="ctr">
          <a:solidFill>
            <a:srgbClr val="2F516A"/>
          </a:solidFill>
          <a:prstDash val="solid"/>
          <a:miter lim="800000"/>
        </a:ln>
        <a:effectLst/>
      </dsp:spPr>
      <dsp:style>
        <a:lnRef idx="2">
          <a:scrgbClr r="0" g="0" b="0"/>
        </a:lnRef>
        <a:fillRef idx="1">
          <a:scrgbClr r="0" g="0" b="0"/>
        </a:fillRef>
        <a:effectRef idx="0">
          <a:scrgbClr r="0" g="0" b="0"/>
        </a:effectRef>
        <a:fontRef idx="minor"/>
      </dsp:style>
    </dsp:sp>
    <dsp:sp modelId="{40C8DFC0-3183-4D79-99DE-7A52B361C09A}">
      <dsp:nvSpPr>
        <dsp:cNvPr id="0" name=""/>
        <dsp:cNvSpPr/>
      </dsp:nvSpPr>
      <dsp:spPr>
        <a:xfrm>
          <a:off x="6947264" y="1247017"/>
          <a:ext cx="1759692" cy="1272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kern="1200">
              <a:solidFill>
                <a:srgbClr val="000000">
                  <a:hueOff val="0"/>
                  <a:satOff val="0"/>
                  <a:lumOff val="0"/>
                  <a:alphaOff val="0"/>
                </a:srgbClr>
              </a:solidFill>
              <a:latin typeface="+mn-lt"/>
              <a:ea typeface="+mn-ea"/>
              <a:cs typeface="+mn-cs"/>
            </a:rPr>
            <a:t>Compare</a:t>
          </a:r>
        </a:p>
      </dsp:txBody>
      <dsp:txXfrm>
        <a:off x="6947264" y="1247017"/>
        <a:ext cx="1759692" cy="1272238"/>
      </dsp:txXfrm>
    </dsp:sp>
    <dsp:sp modelId="{0B541C51-AAEA-4FA6-9F41-5953FE034D46}">
      <dsp:nvSpPr>
        <dsp:cNvPr id="0" name=""/>
        <dsp:cNvSpPr/>
      </dsp:nvSpPr>
      <dsp:spPr>
        <a:xfrm>
          <a:off x="5531155" y="3023667"/>
          <a:ext cx="1314547" cy="131427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rgbClr val="2F516A"/>
          </a:solidFill>
          <a:prstDash val="solid"/>
          <a:miter lim="800000"/>
        </a:ln>
        <a:effectLst/>
      </dsp:spPr>
      <dsp:style>
        <a:lnRef idx="2">
          <a:scrgbClr r="0" g="0" b="0"/>
        </a:lnRef>
        <a:fillRef idx="1">
          <a:scrgbClr r="0" g="0" b="0"/>
        </a:fillRef>
        <a:effectRef idx="0">
          <a:scrgbClr r="0" g="0" b="0"/>
        </a:effectRef>
        <a:fontRef idx="minor"/>
      </dsp:style>
    </dsp:sp>
    <dsp:sp modelId="{27488F10-CE21-491C-92AD-4DC41B5A539E}">
      <dsp:nvSpPr>
        <dsp:cNvPr id="0" name=""/>
        <dsp:cNvSpPr/>
      </dsp:nvSpPr>
      <dsp:spPr>
        <a:xfrm>
          <a:off x="6942610" y="3057649"/>
          <a:ext cx="3126744" cy="1272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rtl="0">
            <a:lnSpc>
              <a:spcPct val="90000"/>
            </a:lnSpc>
            <a:spcBef>
              <a:spcPct val="0"/>
            </a:spcBef>
            <a:spcAft>
              <a:spcPct val="10000"/>
            </a:spcAft>
            <a:buNone/>
          </a:pPr>
          <a:r>
            <a:rPr lang="en-US" sz="2400" kern="1200" dirty="0">
              <a:solidFill>
                <a:srgbClr val="000000">
                  <a:hueOff val="0"/>
                  <a:satOff val="0"/>
                  <a:lumOff val="0"/>
                  <a:alphaOff val="0"/>
                </a:srgbClr>
              </a:solidFill>
              <a:latin typeface="+mn-lt"/>
              <a:ea typeface="+mn-ea"/>
              <a:cs typeface="+mn-cs"/>
            </a:rPr>
            <a:t>Favorite list </a:t>
          </a:r>
        </a:p>
      </dsp:txBody>
      <dsp:txXfrm>
        <a:off x="6942610" y="3057649"/>
        <a:ext cx="3126744" cy="1272238"/>
      </dsp:txXfrm>
    </dsp:sp>
    <dsp:sp modelId="{FB3F6F64-1FC6-4434-89B1-D5CB48DF74AF}">
      <dsp:nvSpPr>
        <dsp:cNvPr id="0" name=""/>
        <dsp:cNvSpPr/>
      </dsp:nvSpPr>
      <dsp:spPr>
        <a:xfrm>
          <a:off x="4530055" y="4290301"/>
          <a:ext cx="1314547" cy="1314272"/>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48DCB877-EE96-4B5D-922B-FE08B1E6D084}">
      <dsp:nvSpPr>
        <dsp:cNvPr id="0" name=""/>
        <dsp:cNvSpPr/>
      </dsp:nvSpPr>
      <dsp:spPr>
        <a:xfrm>
          <a:off x="6092469" y="4821995"/>
          <a:ext cx="2707216" cy="545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rtl="0">
            <a:lnSpc>
              <a:spcPct val="90000"/>
            </a:lnSpc>
            <a:spcBef>
              <a:spcPct val="0"/>
            </a:spcBef>
            <a:spcAft>
              <a:spcPct val="10000"/>
            </a:spcAft>
            <a:buNone/>
          </a:pPr>
          <a:r>
            <a:rPr lang="en-US" sz="2400" kern="1200" dirty="0">
              <a:solidFill>
                <a:srgbClr val="000000">
                  <a:hueOff val="0"/>
                  <a:satOff val="0"/>
                  <a:lumOff val="0"/>
                  <a:alphaOff val="0"/>
                </a:srgbClr>
              </a:solidFill>
              <a:latin typeface="+mn-lt"/>
              <a:ea typeface="+mn-ea"/>
              <a:cs typeface="+mn-cs"/>
            </a:rPr>
            <a:t>Select serving size</a:t>
          </a:r>
        </a:p>
      </dsp:txBody>
      <dsp:txXfrm>
        <a:off x="6092469" y="4821995"/>
        <a:ext cx="2707216" cy="545421"/>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A8540-D151-8441-9CFA-42ED7FC31EA7}"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F1D56-6B15-0C42-8550-51772D6202B1}" type="slidenum">
              <a:rPr lang="en-US" smtClean="0"/>
              <a:t>‹#›</a:t>
            </a:fld>
            <a:endParaRPr lang="en-US"/>
          </a:p>
        </p:txBody>
      </p:sp>
    </p:spTree>
    <p:extLst>
      <p:ext uri="{BB962C8B-B14F-4D97-AF65-F5344CB8AC3E}">
        <p14:creationId xmlns:p14="http://schemas.microsoft.com/office/powerpoint/2010/main" val="163361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F1D56-6B15-0C42-8550-51772D6202B1}" type="slidenum">
              <a:rPr lang="en-US" smtClean="0"/>
              <a:t>1</a:t>
            </a:fld>
            <a:endParaRPr lang="en-US"/>
          </a:p>
        </p:txBody>
      </p:sp>
    </p:spTree>
    <p:extLst>
      <p:ext uri="{BB962C8B-B14F-4D97-AF65-F5344CB8AC3E}">
        <p14:creationId xmlns:p14="http://schemas.microsoft.com/office/powerpoint/2010/main" val="1102403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8511">
              <a:defRPr/>
            </a:pPr>
            <a:r>
              <a:rPr lang="en-US" dirty="0"/>
              <a:t>This interactive and simple to use calculator allows child nutrition professionals to build shopping lists of foods from the FBG and determine how much of each item to purchase to provide enough servings for the children in their program. </a:t>
            </a:r>
          </a:p>
          <a:p>
            <a:pPr defTabSz="938511">
              <a:defRPr/>
            </a:pPr>
            <a:r>
              <a:rPr lang="en-US" dirty="0"/>
              <a:t>	 We will show you how to use this great tool a little later when we talk about documentation.</a:t>
            </a:r>
          </a:p>
        </p:txBody>
      </p:sp>
      <p:sp>
        <p:nvSpPr>
          <p:cNvPr id="4" name="Slide Number Placeholder 3"/>
          <p:cNvSpPr>
            <a:spLocks noGrp="1"/>
          </p:cNvSpPr>
          <p:nvPr>
            <p:ph type="sldNum" sz="quarter" idx="10"/>
          </p:nvPr>
        </p:nvSpPr>
        <p:spPr/>
        <p:txBody>
          <a:bodyPr/>
          <a:lstStyle/>
          <a:p>
            <a:fld id="{A80C11EB-72BC-4E3C-9277-1A1AC6EB3310}" type="slidenum">
              <a:rPr lang="en-US" smtClean="0"/>
              <a:pPr/>
              <a:t>12</a:t>
            </a:fld>
            <a:endParaRPr lang="en-US" dirty="0"/>
          </a:p>
        </p:txBody>
      </p:sp>
    </p:spTree>
    <p:extLst>
      <p:ext uri="{BB962C8B-B14F-4D97-AF65-F5344CB8AC3E}">
        <p14:creationId xmlns:p14="http://schemas.microsoft.com/office/powerpoint/2010/main" val="1854884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8511">
              <a:defRPr/>
            </a:pPr>
            <a:r>
              <a:rPr lang="en-US" dirty="0"/>
              <a:t>This interactive and simple to use calculator allows child nutrition professionals to build shopping lists of foods from the FBG and determine how much of each item to purchase to provide enough servings for the children in their program. </a:t>
            </a:r>
          </a:p>
          <a:p>
            <a:pPr defTabSz="938511">
              <a:defRPr/>
            </a:pPr>
            <a:r>
              <a:rPr lang="en-US" dirty="0"/>
              <a:t>	 We will show you how to use this great tool a little later when we talk about documentation.</a:t>
            </a:r>
          </a:p>
        </p:txBody>
      </p:sp>
      <p:sp>
        <p:nvSpPr>
          <p:cNvPr id="4" name="Slide Number Placeholder 3"/>
          <p:cNvSpPr>
            <a:spLocks noGrp="1"/>
          </p:cNvSpPr>
          <p:nvPr>
            <p:ph type="sldNum" sz="quarter" idx="10"/>
          </p:nvPr>
        </p:nvSpPr>
        <p:spPr/>
        <p:txBody>
          <a:bodyPr/>
          <a:lstStyle/>
          <a:p>
            <a:fld id="{A80C11EB-72BC-4E3C-9277-1A1AC6EB3310}" type="slidenum">
              <a:rPr lang="en-US" smtClean="0"/>
              <a:pPr/>
              <a:t>13</a:t>
            </a:fld>
            <a:endParaRPr lang="en-US" dirty="0"/>
          </a:p>
        </p:txBody>
      </p:sp>
    </p:spTree>
    <p:extLst>
      <p:ext uri="{BB962C8B-B14F-4D97-AF65-F5344CB8AC3E}">
        <p14:creationId xmlns:p14="http://schemas.microsoft.com/office/powerpoint/2010/main" val="1897511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50863"/>
            <a:ext cx="5486400" cy="3086100"/>
          </a:xfrm>
        </p:spPr>
      </p:sp>
      <p:sp>
        <p:nvSpPr>
          <p:cNvPr id="3" name="Notes Placeholder 2"/>
          <p:cNvSpPr>
            <a:spLocks noGrp="1"/>
          </p:cNvSpPr>
          <p:nvPr>
            <p:ph type="body" idx="1"/>
          </p:nvPr>
        </p:nvSpPr>
        <p:spPr>
          <a:xfrm>
            <a:off x="685800" y="3959134"/>
            <a:ext cx="5486400" cy="4657726"/>
          </a:xfrm>
        </p:spPr>
        <p:txBody>
          <a:bodyPr/>
          <a:lstStyle/>
          <a:p>
            <a:pPr marL="0" lvl="1" defTabSz="881390">
              <a:defRPr/>
            </a:pPr>
            <a:r>
              <a:rPr lang="en-US" sz="1400" b="0" i="0" kern="1200" dirty="0">
                <a:solidFill>
                  <a:schemeClr val="tx1"/>
                </a:solidFill>
                <a:effectLst/>
                <a:latin typeface="Arial"/>
                <a:cs typeface="Arial"/>
              </a:rPr>
              <a:t>As of January 2022, the FBG Mobile App has been downloaded over </a:t>
            </a:r>
            <a:r>
              <a:rPr lang="en-US" sz="1400" dirty="0">
                <a:latin typeface="Arial"/>
                <a:cs typeface="Arial"/>
              </a:rPr>
              <a:t>37,000</a:t>
            </a:r>
            <a:r>
              <a:rPr lang="en-US" sz="1400" b="0" i="0" kern="1200" dirty="0">
                <a:solidFill>
                  <a:schemeClr val="tx1"/>
                </a:solidFill>
                <a:effectLst/>
                <a:latin typeface="Arial"/>
                <a:cs typeface="Arial"/>
              </a:rPr>
              <a:t> times. Give it a try for “on-the-go” access.</a:t>
            </a:r>
            <a:endParaRPr lang="en-US" sz="1400" dirty="0">
              <a:latin typeface="Arial"/>
              <a:cs typeface="Arial"/>
            </a:endParaRPr>
          </a:p>
        </p:txBody>
      </p:sp>
    </p:spTree>
    <p:extLst>
      <p:ext uri="{BB962C8B-B14F-4D97-AF65-F5344CB8AC3E}">
        <p14:creationId xmlns:p14="http://schemas.microsoft.com/office/powerpoint/2010/main" val="2908122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8511">
              <a:defRPr/>
            </a:pPr>
            <a:r>
              <a:rPr lang="en-US" dirty="0"/>
              <a:t>This interactive and simple to use calculator allows child nutrition professionals to build shopping lists of foods from the FBG and determine how much of each item to purchase to provide enough servings for the children in their program. </a:t>
            </a:r>
          </a:p>
          <a:p>
            <a:pPr defTabSz="938511">
              <a:defRPr/>
            </a:pPr>
            <a:r>
              <a:rPr lang="en-US" dirty="0"/>
              <a:t>	 We will show you how to use this great tool a little later when we talk about documentation.</a:t>
            </a:r>
          </a:p>
        </p:txBody>
      </p:sp>
      <p:sp>
        <p:nvSpPr>
          <p:cNvPr id="4" name="Slide Number Placeholder 3"/>
          <p:cNvSpPr>
            <a:spLocks noGrp="1"/>
          </p:cNvSpPr>
          <p:nvPr>
            <p:ph type="sldNum" sz="quarter" idx="10"/>
          </p:nvPr>
        </p:nvSpPr>
        <p:spPr/>
        <p:txBody>
          <a:bodyPr/>
          <a:lstStyle/>
          <a:p>
            <a:fld id="{A80C11EB-72BC-4E3C-9277-1A1AC6EB3310}" type="slidenum">
              <a:rPr lang="en-US" smtClean="0"/>
              <a:pPr/>
              <a:t>21</a:t>
            </a:fld>
            <a:endParaRPr lang="en-US" dirty="0"/>
          </a:p>
        </p:txBody>
      </p:sp>
    </p:spTree>
    <p:extLst>
      <p:ext uri="{BB962C8B-B14F-4D97-AF65-F5344CB8AC3E}">
        <p14:creationId xmlns:p14="http://schemas.microsoft.com/office/powerpoint/2010/main" val="3817236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70BC42-A10C-4460-B265-34E31135381B}" type="slidenum">
              <a:rPr lang="en-US" smtClean="0"/>
              <a:t>23</a:t>
            </a:fld>
            <a:endParaRPr lang="en-US"/>
          </a:p>
        </p:txBody>
      </p:sp>
    </p:spTree>
    <p:extLst>
      <p:ext uri="{BB962C8B-B14F-4D97-AF65-F5344CB8AC3E}">
        <p14:creationId xmlns:p14="http://schemas.microsoft.com/office/powerpoint/2010/main" val="3609345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F1D56-6B15-0C42-8550-51772D6202B1}" type="slidenum">
              <a:rPr lang="en-US" smtClean="0"/>
              <a:t>24</a:t>
            </a:fld>
            <a:endParaRPr lang="en-US"/>
          </a:p>
        </p:txBody>
      </p:sp>
    </p:spTree>
    <p:extLst>
      <p:ext uri="{BB962C8B-B14F-4D97-AF65-F5344CB8AC3E}">
        <p14:creationId xmlns:p14="http://schemas.microsoft.com/office/powerpoint/2010/main" val="361164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F1D56-6B15-0C42-8550-51772D6202B1}" type="slidenum">
              <a:rPr lang="en-US" smtClean="0"/>
              <a:t>2</a:t>
            </a:fld>
            <a:endParaRPr lang="en-US"/>
          </a:p>
        </p:txBody>
      </p:sp>
    </p:spTree>
    <p:extLst>
      <p:ext uri="{BB962C8B-B14F-4D97-AF65-F5344CB8AC3E}">
        <p14:creationId xmlns:p14="http://schemas.microsoft.com/office/powerpoint/2010/main" val="3134021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4CFF1D-5D19-4763-B054-B8352DE94422}" type="slidenum">
              <a:rPr lang="en-US" smtClean="0"/>
              <a:t>3</a:t>
            </a:fld>
            <a:endParaRPr lang="en-US" dirty="0"/>
          </a:p>
        </p:txBody>
      </p:sp>
    </p:spTree>
    <p:extLst>
      <p:ext uri="{BB962C8B-B14F-4D97-AF65-F5344CB8AC3E}">
        <p14:creationId xmlns:p14="http://schemas.microsoft.com/office/powerpoint/2010/main" val="3871497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279400"/>
            <a:ext cx="5781675" cy="3252788"/>
          </a:xfrm>
        </p:spPr>
      </p:sp>
      <p:sp>
        <p:nvSpPr>
          <p:cNvPr id="3" name="Notes Placeholder 2"/>
          <p:cNvSpPr>
            <a:spLocks noGrp="1"/>
          </p:cNvSpPr>
          <p:nvPr>
            <p:ph type="body" idx="1"/>
          </p:nvPr>
        </p:nvSpPr>
        <p:spPr>
          <a:xfrm>
            <a:off x="466724" y="3730130"/>
            <a:ext cx="5781675" cy="4067430"/>
          </a:xfrm>
        </p:spPr>
        <p:txBody>
          <a:bodyPr/>
          <a:lstStyle/>
          <a:p>
            <a:pPr marL="0" indent="0" defTabSz="915772">
              <a:buFont typeface="Wingdings" panose="05000000000000000000" pitchFamily="2" charset="2"/>
              <a:buNone/>
              <a:defRPr/>
            </a:pPr>
            <a:r>
              <a:rPr lang="en-US" sz="1400" dirty="0">
                <a:latin typeface="Arial" panose="020B0604020202020204" pitchFamily="34" charset="0"/>
                <a:cs typeface="Arial" panose="020B0604020202020204" pitchFamily="34" charset="0"/>
              </a:rPr>
              <a:t>The Food Buying Guide for Child Nutrition Programs (also known as the FBG) has been around for about</a:t>
            </a:r>
            <a:r>
              <a:rPr lang="en-US" sz="1400" b="0" dirty="0">
                <a:latin typeface="Arial" panose="020B0604020202020204" pitchFamily="34" charset="0"/>
                <a:cs typeface="Arial" panose="020B0604020202020204" pitchFamily="34" charset="0"/>
              </a:rPr>
              <a:t> 70 years </a:t>
            </a:r>
            <a:r>
              <a:rPr lang="en-US" sz="1400" dirty="0">
                <a:latin typeface="Arial" panose="020B0604020202020204" pitchFamily="34" charset="0"/>
                <a:cs typeface="Arial" panose="020B0604020202020204" pitchFamily="34" charset="0"/>
              </a:rPr>
              <a:t>and continues to be one of Child Nutrition Programs’ most popular resources.  </a:t>
            </a:r>
          </a:p>
          <a:p>
            <a:pPr marL="171450" indent="-285750" defTabSz="915772">
              <a:buFont typeface="Arial" panose="05000000000000000000" pitchFamily="2" charset="2"/>
              <a:buChar char="•"/>
              <a:defRPr/>
            </a:pPr>
            <a:endParaRPr lang="en-US" sz="1400" dirty="0">
              <a:latin typeface="Arial" panose="020B0604020202020204" pitchFamily="34" charset="0"/>
              <a:cs typeface="Arial" panose="020B0604020202020204" pitchFamily="34" charset="0"/>
            </a:endParaRPr>
          </a:p>
          <a:p>
            <a:pPr marL="0" indent="0" defTabSz="915772">
              <a:buFont typeface="Wingdings" panose="05000000000000000000" pitchFamily="2" charset="2"/>
              <a:buNone/>
              <a:defRPr/>
            </a:pPr>
            <a:r>
              <a:rPr lang="en-US" sz="1400" dirty="0">
                <a:latin typeface="Arial"/>
                <a:cs typeface="Arial"/>
              </a:rPr>
              <a:t>The Food Buying Guide aims to assist Program operators in two major ways:   </a:t>
            </a:r>
          </a:p>
          <a:p>
            <a:pPr marL="285750" indent="-285750" defTabSz="915772">
              <a:buFont typeface="Arial" panose="020B0604020202020204" pitchFamily="34" charset="0"/>
              <a:buChar char="•"/>
              <a:defRPr/>
            </a:pPr>
            <a:r>
              <a:rPr lang="en-US" sz="1400" dirty="0">
                <a:latin typeface="Arial" panose="020B0604020202020204" pitchFamily="34" charset="0"/>
                <a:cs typeface="Arial" panose="020B0604020202020204" pitchFamily="34" charset="0"/>
              </a:rPr>
              <a:t>helps operators determine how much food to purchase for meals and snacks; and</a:t>
            </a:r>
          </a:p>
          <a:p>
            <a:pPr marL="285750" indent="-285750" defTabSz="915772">
              <a:buFont typeface="Arial" panose="020B0604020202020204" pitchFamily="34" charset="0"/>
              <a:buChar char="•"/>
              <a:defRPr/>
            </a:pPr>
            <a:r>
              <a:rPr lang="en-US" sz="1400" dirty="0">
                <a:latin typeface="Arial" panose="020B0604020202020204" pitchFamily="34" charset="0"/>
                <a:cs typeface="Arial" panose="020B0604020202020204" pitchFamily="34" charset="0"/>
              </a:rPr>
              <a:t>helps operators determine how each food counts toward meal pattern requirements. </a:t>
            </a:r>
          </a:p>
          <a:p>
            <a:pPr defTabSz="917052">
              <a:defRPr/>
            </a:pPr>
            <a:endParaRPr lang="en-US" sz="1400" dirty="0">
              <a:latin typeface="Arial" panose="020B0604020202020204" pitchFamily="34" charset="0"/>
              <a:cs typeface="Arial" panose="020B0604020202020204" pitchFamily="34" charset="0"/>
            </a:endParaRPr>
          </a:p>
          <a:p>
            <a:pPr defTabSz="917052">
              <a:defRPr/>
            </a:pPr>
            <a:r>
              <a:rPr lang="en-US" sz="1400" dirty="0">
                <a:latin typeface="Arial" panose="020B0604020202020204" pitchFamily="34" charset="0"/>
                <a:cs typeface="Arial" panose="020B0604020202020204" pitchFamily="34" charset="0"/>
              </a:rPr>
              <a:t>The Food Buying Guide continues to be revised with new yield data. Currently, the Guide contains yield data for more than 2,100 foods.</a:t>
            </a:r>
          </a:p>
          <a:p>
            <a:pPr defTabSz="917052">
              <a:defRPr/>
            </a:pPr>
            <a:endParaRPr lang="en-US" sz="1400" dirty="0">
              <a:latin typeface="Arial" panose="020B0604020202020204" pitchFamily="34" charset="0"/>
              <a:cs typeface="Arial" panose="020B0604020202020204" pitchFamily="34" charset="0"/>
            </a:endParaRPr>
          </a:p>
          <a:p>
            <a:pPr defTabSz="917052">
              <a:defRPr/>
            </a:pPr>
            <a:r>
              <a:rPr lang="en-US" sz="1400" dirty="0">
                <a:latin typeface="Arial" panose="020B0604020202020204" pitchFamily="34" charset="0"/>
                <a:cs typeface="Arial" panose="020B0604020202020204" pitchFamily="34" charset="0"/>
              </a:rPr>
              <a:t>The Food Buying Guide has been transformed from a printed</a:t>
            </a:r>
            <a:r>
              <a:rPr lang="en-US" sz="1400" baseline="0" dirty="0">
                <a:latin typeface="Arial" panose="020B0604020202020204" pitchFamily="34" charset="0"/>
                <a:cs typeface="Arial" panose="020B0604020202020204" pitchFamily="34" charset="0"/>
              </a:rPr>
              <a:t> publication a</a:t>
            </a:r>
            <a:r>
              <a:rPr lang="en-US" sz="1400" dirty="0">
                <a:latin typeface="Arial" panose="020B0604020202020204" pitchFamily="34" charset="0"/>
                <a:cs typeface="Arial" panose="020B0604020202020204" pitchFamily="34" charset="0"/>
              </a:rPr>
              <a:t>n Interactive Web-based Tool and Mobile App for smartphones and tablets. </a:t>
            </a:r>
          </a:p>
        </p:txBody>
      </p:sp>
    </p:spTree>
    <p:extLst>
      <p:ext uri="{BB962C8B-B14F-4D97-AF65-F5344CB8AC3E}">
        <p14:creationId xmlns:p14="http://schemas.microsoft.com/office/powerpoint/2010/main" val="31006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360363"/>
            <a:ext cx="5740400" cy="3228975"/>
          </a:xfrm>
        </p:spPr>
      </p:sp>
      <p:sp>
        <p:nvSpPr>
          <p:cNvPr id="3" name="Notes Placeholder 2"/>
          <p:cNvSpPr>
            <a:spLocks noGrp="1"/>
          </p:cNvSpPr>
          <p:nvPr>
            <p:ph type="body" idx="1"/>
          </p:nvPr>
        </p:nvSpPr>
        <p:spPr>
          <a:xfrm>
            <a:off x="484742" y="3811836"/>
            <a:ext cx="5709683" cy="4640027"/>
          </a:xfrm>
        </p:spPr>
        <p:txBody>
          <a:bodyPr/>
          <a:lstStyle/>
          <a:p>
            <a:r>
              <a:rPr lang="en-US" sz="1400" baseline="0" dirty="0">
                <a:latin typeface="Arial" panose="020B0604020202020204" pitchFamily="34" charset="0"/>
                <a:cs typeface="Arial" panose="020B0604020202020204" pitchFamily="34" charset="0"/>
              </a:rPr>
              <a:t>Both the Food Buying Guide Web Tool and Mobile App </a:t>
            </a:r>
            <a:r>
              <a:rPr lang="en-US" sz="1400" dirty="0">
                <a:latin typeface="Arial" panose="020B0604020202020204" pitchFamily="34" charset="0"/>
                <a:cs typeface="Arial" panose="020B0604020202020204" pitchFamily="34" charset="0"/>
              </a:rPr>
              <a:t>include the following features that</a:t>
            </a:r>
            <a:r>
              <a:rPr lang="en-US" sz="1400" baseline="0" dirty="0">
                <a:latin typeface="Arial" panose="020B0604020202020204" pitchFamily="34" charset="0"/>
                <a:cs typeface="Arial" panose="020B0604020202020204" pitchFamily="34" charset="0"/>
              </a:rPr>
              <a:t> are available to both guest users and registered users. </a:t>
            </a:r>
          </a:p>
          <a:p>
            <a:endParaRPr lang="en-US" sz="1400" baseline="0" dirty="0">
              <a:latin typeface="Arial" panose="020B0604020202020204" pitchFamily="34" charset="0"/>
              <a:cs typeface="Arial" panose="020B0604020202020204" pitchFamily="34" charset="0"/>
            </a:endParaRPr>
          </a:p>
          <a:p>
            <a:r>
              <a:rPr lang="en-US" sz="1400" baseline="0" dirty="0">
                <a:latin typeface="Arial" panose="020B0604020202020204" pitchFamily="34" charset="0"/>
                <a:cs typeface="Arial" panose="020B0604020202020204" pitchFamily="34" charset="0"/>
              </a:rPr>
              <a:t>These features include</a:t>
            </a:r>
            <a:r>
              <a:rPr lang="en-US" sz="1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ability to search for food items by food groups and further narrow the search by food categories;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capability for side-by-side comparisons of food items within a food category (such</a:t>
            </a:r>
            <a:r>
              <a:rPr lang="en-US" sz="1400" baseline="0" dirty="0">
                <a:latin typeface="Arial" panose="020B0604020202020204" pitchFamily="34" charset="0"/>
                <a:cs typeface="Arial" panose="020B0604020202020204" pitchFamily="34" charset="0"/>
              </a:rPr>
              <a:t> as comparing</a:t>
            </a:r>
            <a:r>
              <a:rPr lang="en-US" sz="1400" dirty="0">
                <a:latin typeface="Arial" panose="020B0604020202020204" pitchFamily="34" charset="0"/>
                <a:cs typeface="Arial" panose="020B0604020202020204" pitchFamily="34" charset="0"/>
              </a:rPr>
              <a:t> diced, canned carrots to diced, fresh carrots);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ability to create a Favorite Foods list; and</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capability to select the desired Serving Size per Meal Contribution for fruits and vegetables using a drop-down menu. </a:t>
            </a:r>
          </a:p>
          <a:p>
            <a:endParaRPr lang="en-US" sz="1400" dirty="0">
              <a:latin typeface="Arial" panose="020B0604020202020204" pitchFamily="34" charset="0"/>
              <a:cs typeface="Arial" panose="020B0604020202020204" pitchFamily="34" charset="0"/>
            </a:endParaRPr>
          </a:p>
          <a:p>
            <a:r>
              <a:rPr lang="en-US" sz="1400" baseline="0" dirty="0">
                <a:latin typeface="Arial" panose="020B0604020202020204" pitchFamily="34" charset="0"/>
                <a:cs typeface="Arial" panose="020B0604020202020204" pitchFamily="34" charset="0"/>
              </a:rPr>
              <a:t>Registered users have access to additional features and capabilities such as </a:t>
            </a:r>
            <a:r>
              <a:rPr lang="en-US" sz="1400" dirty="0">
                <a:latin typeface="Arial" panose="020B0604020202020204" pitchFamily="34" charset="0"/>
                <a:cs typeface="Arial" panose="020B0604020202020204" pitchFamily="34" charset="0"/>
              </a:rPr>
              <a:t>saving Favorite</a:t>
            </a:r>
            <a:r>
              <a:rPr lang="en-US" sz="1400" baseline="0" dirty="0">
                <a:latin typeface="Arial" panose="020B0604020202020204" pitchFamily="34" charset="0"/>
                <a:cs typeface="Arial" panose="020B0604020202020204" pitchFamily="34" charset="0"/>
              </a:rPr>
              <a:t> Foods lists that can be accessed in future sessions. Guest</a:t>
            </a:r>
            <a:r>
              <a:rPr lang="en-US" sz="1400" dirty="0">
                <a:latin typeface="Arial" panose="020B0604020202020204" pitchFamily="34" charset="0"/>
                <a:cs typeface="Arial" panose="020B0604020202020204" pitchFamily="34" charset="0"/>
              </a:rPr>
              <a:t> users can also create a Favorite Foods list, but the list can only be accessed during that session. Registered users will use the same login for both the Interactive Web Tool and Mobile App, allowing access to saved information on both tools. </a:t>
            </a:r>
            <a:r>
              <a:rPr lang="en-US" sz="1400" baseline="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415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103937" cy="3433762"/>
          </a:xfrm>
        </p:spPr>
      </p:sp>
      <p:sp>
        <p:nvSpPr>
          <p:cNvPr id="3" name="Notes Placeholder 2"/>
          <p:cNvSpPr>
            <a:spLocks noGrp="1"/>
          </p:cNvSpPr>
          <p:nvPr>
            <p:ph type="body" idx="1"/>
          </p:nvPr>
        </p:nvSpPr>
        <p:spPr>
          <a:xfrm>
            <a:off x="382588" y="4397602"/>
            <a:ext cx="6103937" cy="4079133"/>
          </a:xfrm>
        </p:spPr>
        <p:txBody>
          <a:bodyPr/>
          <a:lstStyle/>
          <a:p>
            <a:pPr defTabSz="882623">
              <a:defRPr/>
            </a:pPr>
            <a:r>
              <a:rPr lang="en-US" sz="1400" dirty="0">
                <a:latin typeface="Arial" panose="020B0604020202020204" pitchFamily="34" charset="0"/>
                <a:cs typeface="Arial" panose="020B0604020202020204" pitchFamily="34" charset="0"/>
              </a:rPr>
              <a:t>Four other built-in features of the interactive Food Buying Guide include:</a:t>
            </a:r>
          </a:p>
          <a:p>
            <a:pPr defTabSz="882623">
              <a:defRPr/>
            </a:pPr>
            <a:endParaRPr lang="en-US" sz="1400" dirty="0">
              <a:latin typeface="Arial" panose="020B0604020202020204" pitchFamily="34" charset="0"/>
              <a:cs typeface="Arial" panose="020B0604020202020204" pitchFamily="34" charset="0"/>
            </a:endParaRPr>
          </a:p>
          <a:p>
            <a:pPr marL="171450" indent="-171450" defTabSz="882623">
              <a:buFont typeface="Arial" panose="020B0604020202020204" pitchFamily="34" charset="0"/>
              <a:buChar char="•"/>
              <a:defRPr/>
            </a:pPr>
            <a:r>
              <a:rPr lang="en-US" sz="1400" baseline="0" dirty="0">
                <a:latin typeface="Arial" panose="020B0604020202020204" pitchFamily="34" charset="0"/>
                <a:cs typeface="Arial" panose="020B0604020202020204" pitchFamily="34" charset="0"/>
              </a:rPr>
              <a:t>the Recipe Analysis Workbook, otherwise known as the RAW, which is available to registered users;</a:t>
            </a:r>
          </a:p>
          <a:p>
            <a:pPr defTabSz="882623">
              <a:defRPr/>
            </a:pPr>
            <a:endParaRPr lang="en-US" sz="1400" baseline="0" dirty="0">
              <a:latin typeface="Arial" panose="020B0604020202020204" pitchFamily="34" charset="0"/>
              <a:cs typeface="Arial" panose="020B0604020202020204" pitchFamily="34" charset="0"/>
            </a:endParaRPr>
          </a:p>
          <a:p>
            <a:pPr marL="171450" indent="-171450" defTabSz="882623">
              <a:buFont typeface="Arial" panose="020B0604020202020204" pitchFamily="34" charset="0"/>
              <a:buChar char="•"/>
              <a:defRPr/>
            </a:pPr>
            <a:r>
              <a:rPr lang="en-US" sz="1400" dirty="0">
                <a:latin typeface="Arial" panose="020B0604020202020204" pitchFamily="34" charset="0"/>
                <a:cs typeface="Arial" panose="020B0604020202020204" pitchFamily="34" charset="0"/>
              </a:rPr>
              <a:t>the Product Formulation</a:t>
            </a:r>
            <a:r>
              <a:rPr lang="en-US" sz="1400" baseline="0" dirty="0">
                <a:latin typeface="Arial" panose="020B0604020202020204" pitchFamily="34" charset="0"/>
                <a:cs typeface="Arial" panose="020B0604020202020204" pitchFamily="34" charset="0"/>
              </a:rPr>
              <a:t> Statement Workbook, which is available to food vendors with registered accounts; </a:t>
            </a:r>
          </a:p>
          <a:p>
            <a:pPr defTabSz="882623">
              <a:defRPr/>
            </a:pPr>
            <a:endParaRPr lang="en-US" sz="1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aseline="0" dirty="0">
                <a:latin typeface="Arial"/>
                <a:cs typeface="Arial"/>
              </a:rPr>
              <a:t>the Food Buying Guide Calculator, which creates a shopping list to assist </a:t>
            </a:r>
            <a:r>
              <a:rPr lang="en-US" sz="1400" dirty="0">
                <a:latin typeface="Arial"/>
                <a:cs typeface="Arial"/>
              </a:rPr>
              <a:t>Program</a:t>
            </a:r>
            <a:r>
              <a:rPr lang="en-US" sz="1400" baseline="0" dirty="0">
                <a:latin typeface="Arial"/>
                <a:cs typeface="Arial"/>
              </a:rPr>
              <a:t> operators in ordering and purchasing food for their programs; and</a:t>
            </a:r>
            <a:r>
              <a:rPr lang="en-US" sz="1400" dirty="0">
                <a:latin typeface="Arial"/>
                <a:cs typeface="Arial"/>
              </a:rPr>
              <a:t> </a:t>
            </a:r>
          </a:p>
          <a:p>
            <a:pPr marL="0" indent="0">
              <a:buFont typeface="Arial" panose="020B0604020202020204" pitchFamily="34" charset="0"/>
              <a:buNone/>
            </a:pPr>
            <a:endParaRPr lang="en-US" sz="14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the Exhibit A Grains Tool, which helps operators</a:t>
            </a:r>
            <a:r>
              <a:rPr lang="en-US" sz="1400" baseline="0" dirty="0">
                <a:latin typeface="Arial" panose="020B0604020202020204" pitchFamily="34" charset="0"/>
                <a:cs typeface="Arial" panose="020B0604020202020204" pitchFamily="34" charset="0"/>
              </a:rPr>
              <a:t> determine the amount of grains ounce equivalents in a product. This tool also helps operators determine how much of an item to serve to meet meal pattern requirements for grains at meals and snacks. </a:t>
            </a:r>
          </a:p>
          <a:p>
            <a:pPr marL="171450" indent="-171450">
              <a:buFont typeface="Arial" panose="020B0604020202020204" pitchFamily="34" charset="0"/>
              <a:buChar char="•"/>
            </a:pPr>
            <a:endParaRPr lang="en-US" sz="1400" baseline="0" dirty="0">
              <a:effectLst/>
              <a:latin typeface="Arial" panose="020B0604020202020204" pitchFamily="34" charset="0"/>
              <a:ea typeface="Times New Roman"/>
              <a:cs typeface="Arial" panose="020B0604020202020204" pitchFamily="34" charset="0"/>
            </a:endParaRPr>
          </a:p>
          <a:p>
            <a:pPr marL="0" indent="0">
              <a:buFont typeface="Arial" panose="020B0604020202020204" pitchFamily="34" charset="0"/>
              <a:buNone/>
            </a:pPr>
            <a:r>
              <a:rPr lang="en-US" sz="1400" baseline="0" dirty="0">
                <a:effectLst/>
                <a:latin typeface="Arial" panose="020B0604020202020204" pitchFamily="34" charset="0"/>
                <a:ea typeface="Times New Roman"/>
                <a:cs typeface="Arial" panose="020B0604020202020204" pitchFamily="34" charset="0"/>
              </a:rPr>
              <a:t>Let’s take a closer look at each of these tools now. </a:t>
            </a:r>
            <a:endParaRPr lang="en-US" dirty="0">
              <a:effectLst/>
              <a:ea typeface="Times New Roman"/>
            </a:endParaRPr>
          </a:p>
        </p:txBody>
      </p:sp>
    </p:spTree>
    <p:extLst>
      <p:ext uri="{BB962C8B-B14F-4D97-AF65-F5344CB8AC3E}">
        <p14:creationId xmlns:p14="http://schemas.microsoft.com/office/powerpoint/2010/main" val="3552433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1975" y="687388"/>
            <a:ext cx="5732463" cy="3224212"/>
          </a:xfrm>
        </p:spPr>
      </p:sp>
      <p:sp>
        <p:nvSpPr>
          <p:cNvPr id="3" name="Notes Placeholder 2"/>
          <p:cNvSpPr>
            <a:spLocks noGrp="1"/>
          </p:cNvSpPr>
          <p:nvPr>
            <p:ph type="body" idx="1"/>
          </p:nvPr>
        </p:nvSpPr>
        <p:spPr>
          <a:xfrm>
            <a:off x="561860" y="4142342"/>
            <a:ext cx="5728771" cy="465707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Arial" panose="020B0604020202020204" pitchFamily="34" charset="0"/>
                <a:cs typeface="Arial" panose="020B0604020202020204" pitchFamily="34" charset="0"/>
              </a:rPr>
              <a:t>The </a:t>
            </a:r>
            <a:r>
              <a:rPr lang="en-US" sz="1400" dirty="0">
                <a:effectLst/>
                <a:latin typeface="Arial" panose="020B0604020202020204" pitchFamily="34" charset="0"/>
                <a:ea typeface="Times New Roman"/>
                <a:cs typeface="Arial" panose="020B0604020202020204" pitchFamily="34" charset="0"/>
              </a:rPr>
              <a:t>Recipe Analysis Workbook, also known as the </a:t>
            </a:r>
            <a:r>
              <a:rPr lang="en-US" sz="1400" baseline="0" dirty="0">
                <a:latin typeface="Arial" panose="020B0604020202020204" pitchFamily="34" charset="0"/>
                <a:cs typeface="Arial" panose="020B0604020202020204" pitchFamily="34" charset="0"/>
              </a:rPr>
              <a:t>RAW, allows operators </a:t>
            </a:r>
            <a:r>
              <a:rPr lang="en-US" sz="1400" dirty="0">
                <a:latin typeface="Arial" panose="020B0604020202020204" pitchFamily="34" charset="0"/>
                <a:cs typeface="Arial" panose="020B0604020202020204" pitchFamily="34" charset="0"/>
              </a:rPr>
              <a:t>to easily search the Food Buying Guide for creditable ingredients that are listed in a recipe. The selected food items will auto-populate into the RAW and calculate the items’ crediting information (based on the amounts entered by the operator). The meal pattern contribution is calculated and the meal pattern contribution statement</a:t>
            </a:r>
            <a:r>
              <a:rPr lang="en-US" sz="1400" baseline="0" dirty="0">
                <a:latin typeface="Arial" panose="020B0604020202020204" pitchFamily="34" charset="0"/>
                <a:cs typeface="Arial" panose="020B0604020202020204" pitchFamily="34" charset="0"/>
              </a:rPr>
              <a:t> for the recipe </a:t>
            </a:r>
            <a:r>
              <a:rPr lang="en-US" sz="1400" dirty="0">
                <a:latin typeface="Arial" panose="020B0604020202020204" pitchFamily="34" charset="0"/>
                <a:cs typeface="Arial" panose="020B0604020202020204" pitchFamily="34" charset="0"/>
              </a:rPr>
              <a:t>can be saved, printed, and emailed.  </a:t>
            </a:r>
          </a:p>
          <a:p>
            <a:endParaRPr lang="en-US" sz="1400" dirty="0">
              <a:effectLst/>
              <a:latin typeface="Arial" panose="020B0604020202020204" pitchFamily="34" charset="0"/>
              <a:ea typeface="Times New Roman"/>
              <a:cs typeface="Arial" panose="020B0604020202020204" pitchFamily="34" charset="0"/>
            </a:endParaRPr>
          </a:p>
          <a:p>
            <a:r>
              <a:rPr lang="en-US" sz="1400" dirty="0">
                <a:effectLst/>
                <a:latin typeface="Arial" panose="020B0604020202020204" pitchFamily="34" charset="0"/>
                <a:ea typeface="Times New Roman"/>
                <a:cs typeface="Arial" panose="020B0604020202020204" pitchFamily="34" charset="0"/>
              </a:rPr>
              <a:t>The RAW also a</a:t>
            </a:r>
            <a:r>
              <a:rPr lang="en-US" sz="1400" kern="1200" dirty="0">
                <a:solidFill>
                  <a:schemeClr val="tx1"/>
                </a:solidFill>
                <a:effectLst/>
                <a:latin typeface="Arial" panose="020B0604020202020204" pitchFamily="34" charset="0"/>
                <a:cs typeface="Arial" panose="020B0604020202020204" pitchFamily="34" charset="0"/>
              </a:rPr>
              <a:t>llows operators to:</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cs typeface="Arial" panose="020B0604020202020204" pitchFamily="34" charset="0"/>
              </a:rPr>
              <a:t>recreate RAWs for multiple yield quantities;</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cs typeface="Arial" panose="020B0604020202020204" pitchFamily="34" charset="0"/>
              </a:rPr>
              <a:t>add recipe notes;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determine the meal component contribution for creditable ingredients, to include total vegetables and vegetable subgroups;</a:t>
            </a:r>
            <a:r>
              <a:rPr lang="en-US" sz="1400" kern="1200" baseline="0" dirty="0">
                <a:solidFill>
                  <a:schemeClr val="tx1"/>
                </a:solidFill>
                <a:effectLst/>
                <a:latin typeface="Arial" panose="020B0604020202020204" pitchFamily="34" charset="0"/>
                <a:cs typeface="Arial" panose="020B0604020202020204" pitchFamily="34" charset="0"/>
              </a:rPr>
              <a:t> and</a:t>
            </a:r>
            <a:r>
              <a:rPr lang="en-US" sz="1400" kern="1200" dirty="0">
                <a:solidFill>
                  <a:schemeClr val="tx1"/>
                </a:solidFill>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Times New Roman"/>
              <a:cs typeface="Arial" panose="020B0604020202020204" pitchFamily="34" charset="0"/>
            </a:endParaRPr>
          </a:p>
          <a:p>
            <a:pPr marL="285750" indent="-285750">
              <a:buFont typeface="Arial" panose="020B0604020202020204" pitchFamily="34" charset="0"/>
              <a:buChar char="•"/>
            </a:pPr>
            <a:r>
              <a:rPr lang="en-US" sz="1400" dirty="0">
                <a:latin typeface="Arial"/>
                <a:cs typeface="Arial"/>
              </a:rPr>
              <a:t>create folders to organize RAWs.</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a:cs typeface="Arial"/>
              </a:rPr>
              <a:t>Registered</a:t>
            </a:r>
            <a:r>
              <a:rPr lang="en-US" sz="1400" baseline="0" dirty="0">
                <a:latin typeface="Arial"/>
                <a:cs typeface="Arial"/>
              </a:rPr>
              <a:t> users can create and save a RAW on the Web Tool and then access and view it as a PDF file on the Mobile App.</a:t>
            </a:r>
            <a:endParaRPr lang="en-US" sz="1400" dirty="0">
              <a:effectLst/>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3857557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717550"/>
            <a:ext cx="6103938" cy="3433763"/>
          </a:xfrm>
        </p:spPr>
      </p:sp>
      <p:sp>
        <p:nvSpPr>
          <p:cNvPr id="3" name="Notes Placeholder 2"/>
          <p:cNvSpPr>
            <a:spLocks noGrp="1"/>
          </p:cNvSpPr>
          <p:nvPr>
            <p:ph type="body" idx="1"/>
          </p:nvPr>
        </p:nvSpPr>
        <p:spPr>
          <a:xfrm>
            <a:off x="382587" y="4229714"/>
            <a:ext cx="6103939" cy="4630081"/>
          </a:xfrm>
        </p:spPr>
        <p:txBody>
          <a:bodyPr/>
          <a:lstStyle/>
          <a:p>
            <a:r>
              <a:rPr lang="en-US" sz="1400" kern="1200" dirty="0">
                <a:solidFill>
                  <a:schemeClr val="tx1"/>
                </a:solidFill>
                <a:effectLst/>
                <a:latin typeface="Arial"/>
                <a:cs typeface="Arial"/>
              </a:rPr>
              <a:t>To help </a:t>
            </a:r>
            <a:r>
              <a:rPr lang="en-US" sz="1400" dirty="0">
                <a:latin typeface="Arial"/>
                <a:cs typeface="Arial"/>
              </a:rPr>
              <a:t>Program </a:t>
            </a:r>
            <a:r>
              <a:rPr lang="en-US" sz="1400" kern="1200" dirty="0">
                <a:solidFill>
                  <a:schemeClr val="tx1"/>
                </a:solidFill>
                <a:effectLst/>
                <a:latin typeface="Arial"/>
                <a:cs typeface="Arial"/>
              </a:rPr>
              <a:t>operators determine the amount of grains to serve as part of a reimbursable meal, Team Nutrition developed the Exhibit A Grains Tool. This tool is included in the Web Tool as well as the Mobile App. Registered users can save their product results within the tool for future use.</a:t>
            </a:r>
            <a:r>
              <a:rPr lang="en-US" sz="1400" dirty="0">
                <a:latin typeface="Arial"/>
                <a:cs typeface="Arial"/>
              </a:rPr>
              <a:t> </a:t>
            </a:r>
            <a:endParaRPr lang="en-US" sz="1400" kern="1200" dirty="0">
              <a:solidFill>
                <a:schemeClr val="tx1"/>
              </a:solidFill>
              <a:effectLst/>
              <a:latin typeface="Arial" panose="020B0604020202020204" pitchFamily="34" charset="0"/>
              <a:ea typeface="+mn-ea"/>
              <a:cs typeface="Arial" panose="020B0604020202020204" pitchFamily="34" charset="0"/>
            </a:endParaRPr>
          </a:p>
          <a:p>
            <a:endParaRPr lang="en-US" sz="1400" kern="1200" baseline="0" dirty="0">
              <a:solidFill>
                <a:schemeClr val="tx1"/>
              </a:solidFill>
              <a:effectLst/>
              <a:latin typeface="Arial" panose="020B0604020202020204" pitchFamily="34" charset="0"/>
              <a:ea typeface="+mn-ea"/>
              <a:cs typeface="Arial" panose="020B0604020202020204" pitchFamily="34" charset="0"/>
            </a:endParaRPr>
          </a:p>
          <a:p>
            <a:pPr>
              <a:defRPr/>
            </a:pPr>
            <a:r>
              <a:rPr lang="en-US" sz="1400" kern="1200" baseline="0" dirty="0">
                <a:solidFill>
                  <a:schemeClr val="tx1"/>
                </a:solidFill>
                <a:effectLst/>
                <a:latin typeface="Arial" panose="020B0604020202020204" pitchFamily="34" charset="0"/>
                <a:ea typeface="+mn-ea"/>
                <a:cs typeface="Arial" panose="020B0604020202020204" pitchFamily="34" charset="0"/>
              </a:rPr>
              <a:t>Program operators can look at the Serving Size information on an item’s Nutrition Facts label and enter that information into the tool. The tool will then calculate: </a:t>
            </a:r>
          </a:p>
          <a:p>
            <a:pPr marL="285750" indent="-285750">
              <a:buFontTx/>
              <a:buChar char="-"/>
              <a:defRPr/>
            </a:pPr>
            <a:r>
              <a:rPr lang="en-US" sz="1400" kern="1200" baseline="0" dirty="0">
                <a:solidFill>
                  <a:schemeClr val="tx1"/>
                </a:solidFill>
                <a:effectLst/>
                <a:latin typeface="Arial" panose="020B0604020202020204" pitchFamily="34" charset="0"/>
                <a:ea typeface="+mn-ea"/>
                <a:cs typeface="Arial" panose="020B0604020202020204" pitchFamily="34" charset="0"/>
              </a:rPr>
              <a:t>how many ounce equivalents of grains, or grains/bread servings are in one portion of that item; </a:t>
            </a:r>
          </a:p>
          <a:p>
            <a:pPr marL="285750" indent="-285750">
              <a:buFontTx/>
              <a:buChar char="-"/>
              <a:defRPr/>
            </a:pPr>
            <a:r>
              <a:rPr lang="en-US" sz="1400" kern="1200" baseline="0" dirty="0">
                <a:solidFill>
                  <a:schemeClr val="tx1"/>
                </a:solidFill>
                <a:effectLst/>
                <a:latin typeface="Arial" panose="020B0604020202020204" pitchFamily="34" charset="0"/>
                <a:ea typeface="+mn-ea"/>
                <a:cs typeface="Arial" panose="020B0604020202020204" pitchFamily="34" charset="0"/>
              </a:rPr>
              <a:t>the amount to serve of a grain product based on a desired grains contribution; and, </a:t>
            </a:r>
          </a:p>
          <a:p>
            <a:pPr marL="285750" indent="-285750">
              <a:buFontTx/>
              <a:buChar char="-"/>
              <a:defRPr/>
            </a:pPr>
            <a:r>
              <a:rPr lang="en-US" sz="1400" kern="1200" baseline="0" dirty="0">
                <a:solidFill>
                  <a:schemeClr val="tx1"/>
                </a:solidFill>
                <a:effectLst/>
                <a:latin typeface="Arial" panose="020B0604020202020204" pitchFamily="34" charset="0"/>
                <a:ea typeface="+mn-ea"/>
                <a:cs typeface="Arial" panose="020B0604020202020204" pitchFamily="34" charset="0"/>
              </a:rPr>
              <a:t>how much of a grain item is needed in order to meet minimum required amounts of grains at meals and snacks. ​</a:t>
            </a:r>
          </a:p>
          <a:p>
            <a:pPr>
              <a:defRPr/>
            </a:pPr>
            <a:endParaRPr lang="en-US" sz="1400" kern="1200" baseline="0" dirty="0">
              <a:solidFill>
                <a:schemeClr val="tx1"/>
              </a:solidFill>
              <a:effectLst/>
              <a:latin typeface="Arial" panose="020B0604020202020204" pitchFamily="34" charset="0"/>
              <a:ea typeface="+mn-ea"/>
              <a:cs typeface="Arial" panose="020B0604020202020204" pitchFamily="34" charset="0"/>
            </a:endParaRPr>
          </a:p>
          <a:p>
            <a:pPr>
              <a:defRPr/>
            </a:pPr>
            <a:endParaRPr lang="en-US" sz="1400" kern="1200" baseline="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7802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452438"/>
            <a:ext cx="6103937" cy="3433762"/>
          </a:xfrm>
        </p:spPr>
      </p:sp>
      <p:sp>
        <p:nvSpPr>
          <p:cNvPr id="3" name="Notes Placeholder 2"/>
          <p:cNvSpPr>
            <a:spLocks noGrp="1"/>
          </p:cNvSpPr>
          <p:nvPr>
            <p:ph type="body" idx="1"/>
          </p:nvPr>
        </p:nvSpPr>
        <p:spPr>
          <a:xfrm>
            <a:off x="382587" y="4250725"/>
            <a:ext cx="6103937" cy="2866767"/>
          </a:xfrm>
        </p:spPr>
        <p:txBody>
          <a:bodyPr/>
          <a:lstStyle/>
          <a:p>
            <a:r>
              <a:rPr lang="en-US" sz="1400" dirty="0">
                <a:latin typeface="Arial" panose="020B0604020202020204" pitchFamily="34" charset="0"/>
                <a:cs typeface="Arial" panose="020B0604020202020204" pitchFamily="34" charset="0"/>
              </a:rPr>
              <a:t>The Food Buying Guide Calculator allows operators to create a shopping list to assist in ordering and purchasing food for their programs. This calculator is available on both the Web Tool and the Mobile App. When using the calculator, users have the option to view the minimum requirements per meal component for the various grade groups of the National School Lunch Program, School Breakfast Program, Afterschool Snacks, and Preschool while creating a shopping list.  </a:t>
            </a:r>
          </a:p>
          <a:p>
            <a:endParaRPr lang="en-US" sz="140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Registered</a:t>
            </a:r>
            <a:r>
              <a:rPr lang="en-US" sz="1400" baseline="0" dirty="0">
                <a:latin typeface="Arial" panose="020B0604020202020204" pitchFamily="34" charset="0"/>
                <a:cs typeface="Arial" panose="020B0604020202020204" pitchFamily="34" charset="0"/>
              </a:rPr>
              <a:t> users can create and save a shopping list on the Web Tool and access it on the Mobile App and vice versa.</a:t>
            </a:r>
            <a:endParaRPr lang="en-US" sz="1400" dirty="0">
              <a:effectLst/>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27462673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dirty="0">
                <a:solidFill>
                  <a:srgbClr val="178AB2"/>
                </a:solidFill>
              </a:rPr>
              <a:t>Presentation Subhead or Description</a:t>
            </a:r>
          </a:p>
          <a:p>
            <a:pPr algn="l"/>
            <a:r>
              <a:rPr lang="en-US" dirty="0">
                <a:solidFill>
                  <a:srgbClr val="064961"/>
                </a:solidFill>
              </a:rPr>
              <a:t>Presenter’s Name, </a:t>
            </a:r>
            <a:br>
              <a:rPr lang="en-US" dirty="0">
                <a:solidFill>
                  <a:srgbClr val="064961"/>
                </a:solidFill>
              </a:rPr>
            </a:br>
            <a:r>
              <a:rPr lang="en-US" dirty="0">
                <a:solidFill>
                  <a:srgbClr val="064961"/>
                </a:solidFill>
              </a:rPr>
              <a:t>Title Goes Here </a:t>
            </a:r>
          </a:p>
        </p:txBody>
      </p:sp>
      <p:sp>
        <p:nvSpPr>
          <p:cNvPr id="4" name="Date Placeholder 3">
            <a:extLst>
              <a:ext uri="{FF2B5EF4-FFF2-40B4-BE49-F238E27FC236}">
                <a16:creationId xmlns:a16="http://schemas.microsoft.com/office/drawing/2014/main" id="{5DB9196E-43F4-8047-B326-DE1C15CE121A}"/>
              </a:ext>
            </a:extLst>
          </p:cNvPr>
          <p:cNvSpPr>
            <a:spLocks noGrp="1"/>
          </p:cNvSpPr>
          <p:nvPr>
            <p:ph type="dt" sz="half" idx="10"/>
          </p:nvPr>
        </p:nvSpPr>
        <p:spPr>
          <a:xfrm>
            <a:off x="7145482" y="6356350"/>
            <a:ext cx="1460500" cy="365125"/>
          </a:xfrm>
        </p:spPr>
        <p:txBody>
          <a:bodyPr/>
          <a:lstStyle/>
          <a:p>
            <a:fld id="{6C921C11-00C0-284F-ACD8-31D64473CC21}" type="datetimeFigureOut">
              <a:rPr lang="en-US" smtClean="0"/>
              <a:t>2/7/2023</a:t>
            </a:fld>
            <a:endParaRPr lang="en-US"/>
          </a:p>
        </p:txBody>
      </p:sp>
      <p:sp>
        <p:nvSpPr>
          <p:cNvPr id="5" name="Footer Placeholder 4">
            <a:extLst>
              <a:ext uri="{FF2B5EF4-FFF2-40B4-BE49-F238E27FC236}">
                <a16:creationId xmlns:a16="http://schemas.microsoft.com/office/drawing/2014/main" id="{E53D1FCD-FEF1-2D42-A7B2-420A61E85589}"/>
              </a:ext>
            </a:extLst>
          </p:cNvPr>
          <p:cNvSpPr>
            <a:spLocks noGrp="1"/>
          </p:cNvSpPr>
          <p:nvPr>
            <p:ph type="ftr" sz="quarter" idx="11"/>
          </p:nvPr>
        </p:nvSpPr>
        <p:spPr>
          <a:xfrm>
            <a:off x="8732982" y="6356350"/>
            <a:ext cx="4114800" cy="365125"/>
          </a:xfrm>
        </p:spPr>
        <p:txBody>
          <a:bodyPr/>
          <a:lstStyle/>
          <a:p>
            <a:endParaRPr lang="en-US" dirty="0"/>
          </a:p>
        </p:txBody>
      </p:sp>
      <p:pic>
        <p:nvPicPr>
          <p:cNvPr id="7" name="Picture 6">
            <a:extLst>
              <a:ext uri="{FF2B5EF4-FFF2-40B4-BE49-F238E27FC236}">
                <a16:creationId xmlns:a16="http://schemas.microsoft.com/office/drawing/2014/main" id="{AFF7FDC2-E66B-0843-B6E2-3E9C59CE2EAB}"/>
              </a:ext>
            </a:extLst>
          </p:cNvPr>
          <p:cNvPicPr>
            <a:picLocks noChangeAspect="1"/>
          </p:cNvPicPr>
          <p:nvPr userDrawn="1"/>
        </p:nvPicPr>
        <p:blipFill>
          <a:blip r:embed="rId2"/>
          <a:stretch>
            <a:fillRect/>
          </a:stretch>
        </p:blipFill>
        <p:spPr>
          <a:xfrm>
            <a:off x="0" y="349101"/>
            <a:ext cx="13023400" cy="6508899"/>
          </a:xfrm>
          <a:prstGeom prst="rect">
            <a:avLst/>
          </a:prstGeom>
        </p:spPr>
      </p:pic>
    </p:spTree>
    <p:extLst>
      <p:ext uri="{BB962C8B-B14F-4D97-AF65-F5344CB8AC3E}">
        <p14:creationId xmlns:p14="http://schemas.microsoft.com/office/powerpoint/2010/main" val="1356894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668DA-D947-AD47-BD6F-D92E35408607}"/>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5BEB9B7-900C-7041-BF02-2FCD0EF4B0E8}"/>
              </a:ext>
            </a:extLst>
          </p:cNvPr>
          <p:cNvSpPr>
            <a:spLocks noGrp="1"/>
          </p:cNvSpPr>
          <p:nvPr>
            <p:ph idx="1"/>
          </p:nvPr>
        </p:nvSpPr>
        <p:spPr>
          <a:xfrm>
            <a:off x="5183188" y="987425"/>
            <a:ext cx="6172200" cy="4873625"/>
          </a:xfrm>
          <a:prstGeom prst="rect">
            <a:avLst/>
          </a:prstGeom>
        </p:spPr>
        <p:txBody>
          <a:bodyPr/>
          <a:lstStyle>
            <a:lvl1pPr>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6232D0ED-9D3F-4449-B698-A31457E3C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E481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89071-47E3-814E-B3C0-AEBF61C8912D}"/>
              </a:ext>
            </a:extLst>
          </p:cNvPr>
          <p:cNvSpPr>
            <a:spLocks noGrp="1"/>
          </p:cNvSpPr>
          <p:nvPr>
            <p:ph type="dt" sz="half" idx="10"/>
          </p:nvPr>
        </p:nvSpPr>
        <p:spPr/>
        <p:txBody>
          <a:bodyPr/>
          <a:lstStyle/>
          <a:p>
            <a:fld id="{6C921C11-00C0-284F-ACD8-31D64473CC21}" type="datetimeFigureOut">
              <a:rPr lang="en-US" smtClean="0"/>
              <a:t>2/7/2023</a:t>
            </a:fld>
            <a:endParaRPr lang="en-US"/>
          </a:p>
        </p:txBody>
      </p:sp>
      <p:sp>
        <p:nvSpPr>
          <p:cNvPr id="6" name="Footer Placeholder 5">
            <a:extLst>
              <a:ext uri="{FF2B5EF4-FFF2-40B4-BE49-F238E27FC236}">
                <a16:creationId xmlns:a16="http://schemas.microsoft.com/office/drawing/2014/main" id="{7F1F84A0-9AE6-EA41-A83C-15C085004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E78BD-01AB-D542-B38A-881C5F0A17E7}"/>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1930740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8D3CD-1AA8-F345-B5E6-E0D6557E5F61}"/>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0AAC9C2-95B5-DF49-9A5D-1BBC6B233B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28332C-A386-EB44-84A7-27AEDA1E0D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E481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CEA2B-F300-A74D-B9C1-345BA5288138}"/>
              </a:ext>
            </a:extLst>
          </p:cNvPr>
          <p:cNvSpPr>
            <a:spLocks noGrp="1"/>
          </p:cNvSpPr>
          <p:nvPr>
            <p:ph type="dt" sz="half" idx="10"/>
          </p:nvPr>
        </p:nvSpPr>
        <p:spPr/>
        <p:txBody>
          <a:bodyPr/>
          <a:lstStyle/>
          <a:p>
            <a:fld id="{6C921C11-00C0-284F-ACD8-31D64473CC21}" type="datetimeFigureOut">
              <a:rPr lang="en-US" smtClean="0"/>
              <a:t>2/7/2023</a:t>
            </a:fld>
            <a:endParaRPr lang="en-US"/>
          </a:p>
        </p:txBody>
      </p:sp>
      <p:sp>
        <p:nvSpPr>
          <p:cNvPr id="6" name="Footer Placeholder 5">
            <a:extLst>
              <a:ext uri="{FF2B5EF4-FFF2-40B4-BE49-F238E27FC236}">
                <a16:creationId xmlns:a16="http://schemas.microsoft.com/office/drawing/2014/main" id="{27E760A6-5601-1346-8DCA-791B691FD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FCA09-C410-614A-BD36-B69EB772FBD1}"/>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980130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3_Blue/green">
    <p:spTree>
      <p:nvGrpSpPr>
        <p:cNvPr id="1" name=""/>
        <p:cNvGrpSpPr/>
        <p:nvPr/>
      </p:nvGrpSpPr>
      <p:grpSpPr>
        <a:xfrm>
          <a:off x="0" y="0"/>
          <a:ext cx="0" cy="0"/>
          <a:chOff x="0" y="0"/>
          <a:chExt cx="0" cy="0"/>
        </a:xfrm>
      </p:grpSpPr>
      <p:sp>
        <p:nvSpPr>
          <p:cNvPr id="9" name="Title 3"/>
          <p:cNvSpPr>
            <a:spLocks noGrp="1"/>
          </p:cNvSpPr>
          <p:nvPr>
            <p:ph type="title"/>
          </p:nvPr>
        </p:nvSpPr>
        <p:spPr>
          <a:xfrm>
            <a:off x="0" y="714483"/>
            <a:ext cx="12192000" cy="1128976"/>
          </a:xfrm>
        </p:spPr>
        <p:txBody>
          <a:bodyPr>
            <a:normAutofit/>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
        <p:nvSpPr>
          <p:cNvPr id="16" name="Rectangle 15"/>
          <p:cNvSpPr/>
          <p:nvPr userDrawn="1"/>
        </p:nvSpPr>
        <p:spPr>
          <a:xfrm>
            <a:off x="0" y="3"/>
            <a:ext cx="12192000" cy="706993"/>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80996EF6-E15B-463E-AEEA-866AD3E9059B}"/>
              </a:ext>
            </a:extLst>
          </p:cNvPr>
          <p:cNvSpPr>
            <a:spLocks noGrp="1"/>
          </p:cNvSpPr>
          <p:nvPr>
            <p:ph sz="quarter" idx="10"/>
          </p:nvPr>
        </p:nvSpPr>
        <p:spPr>
          <a:xfrm>
            <a:off x="1191802" y="2085655"/>
            <a:ext cx="10038173" cy="451993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S"/>
          </a:p>
        </p:txBody>
      </p:sp>
    </p:spTree>
    <p:extLst>
      <p:ext uri="{BB962C8B-B14F-4D97-AF65-F5344CB8AC3E}">
        <p14:creationId xmlns:p14="http://schemas.microsoft.com/office/powerpoint/2010/main" val="2066328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2"/>
        <p:cNvGrpSpPr/>
        <p:nvPr/>
      </p:nvGrpSpPr>
      <p:grpSpPr>
        <a:xfrm>
          <a:off x="0" y="0"/>
          <a:ext cx="0" cy="0"/>
          <a:chOff x="0" y="0"/>
          <a:chExt cx="0" cy="0"/>
        </a:xfrm>
      </p:grpSpPr>
      <p:sp>
        <p:nvSpPr>
          <p:cNvPr id="73" name="Google Shape;73;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1252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2"/>
          <p:cNvSpPr txBox="1">
            <a:spLocks noGrp="1"/>
          </p:cNvSpPr>
          <p:nvPr>
            <p:ph type="dt" idx="10"/>
          </p:nvPr>
        </p:nvSpPr>
        <p:spPr>
          <a:xfrm>
            <a:off x="838200" y="6356350"/>
            <a:ext cx="14605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9FB5DC9-E8A7-420A-B1B0-FBAFDFB35A30}" type="datetime1">
              <a:rPr lang="en-US" smtClean="0"/>
              <a:t>2/7/2023</a:t>
            </a:fld>
            <a:endParaRPr/>
          </a:p>
        </p:txBody>
      </p:sp>
      <p:sp>
        <p:nvSpPr>
          <p:cNvPr id="75" name="Google Shape;75;p52"/>
          <p:cNvSpPr txBox="1">
            <a:spLocks noGrp="1"/>
          </p:cNvSpPr>
          <p:nvPr>
            <p:ph type="ftr" idx="11"/>
          </p:nvPr>
        </p:nvSpPr>
        <p:spPr>
          <a:xfrm>
            <a:off x="24257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2"/>
          <p:cNvSpPr txBox="1">
            <a:spLocks noGrp="1"/>
          </p:cNvSpPr>
          <p:nvPr>
            <p:ph type="sldNum" idx="12"/>
          </p:nvPr>
        </p:nvSpPr>
        <p:spPr>
          <a:xfrm>
            <a:off x="6718300" y="6356350"/>
            <a:ext cx="457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7" name="Google Shape;77;p52" descr="Background pattern&#10;&#10;Description automatically generated"/>
          <p:cNvPicPr preferRelativeResize="0"/>
          <p:nvPr/>
        </p:nvPicPr>
        <p:blipFill rotWithShape="1">
          <a:blip r:embed="rId2">
            <a:alphaModFix/>
          </a:blip>
          <a:srcRect/>
          <a:stretch/>
        </p:blipFill>
        <p:spPr>
          <a:xfrm>
            <a:off x="0" y="26230"/>
            <a:ext cx="12192000" cy="6805539"/>
          </a:xfrm>
          <a:prstGeom prst="rect">
            <a:avLst/>
          </a:prstGeom>
          <a:noFill/>
          <a:ln>
            <a:noFill/>
          </a:ln>
        </p:spPr>
      </p:pic>
    </p:spTree>
    <p:extLst>
      <p:ext uri="{BB962C8B-B14F-4D97-AF65-F5344CB8AC3E}">
        <p14:creationId xmlns:p14="http://schemas.microsoft.com/office/powerpoint/2010/main" val="547154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C87080-19E0-D24F-BEBF-F183FFBFB2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6814"/>
            <a:ext cx="12447725" cy="6221186"/>
          </a:xfrm>
          <a:prstGeom prst="rect">
            <a:avLst/>
          </a:prstGeom>
        </p:spPr>
      </p:pic>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dirty="0">
                <a:solidFill>
                  <a:srgbClr val="178AB2"/>
                </a:solidFill>
              </a:rPr>
              <a:t>Presentation Subhead or Description</a:t>
            </a:r>
          </a:p>
          <a:p>
            <a:pPr algn="l"/>
            <a:r>
              <a:rPr lang="en-US" dirty="0">
                <a:solidFill>
                  <a:srgbClr val="064961"/>
                </a:solidFill>
              </a:rPr>
              <a:t>Presenter’s Name, </a:t>
            </a:r>
            <a:br>
              <a:rPr lang="en-US" dirty="0">
                <a:solidFill>
                  <a:srgbClr val="064961"/>
                </a:solidFill>
              </a:rPr>
            </a:br>
            <a:r>
              <a:rPr lang="en-US" dirty="0">
                <a:solidFill>
                  <a:srgbClr val="064961"/>
                </a:solidFill>
              </a:rPr>
              <a:t>Title Goes Here </a:t>
            </a:r>
          </a:p>
        </p:txBody>
      </p:sp>
      <p:sp>
        <p:nvSpPr>
          <p:cNvPr id="4" name="Date Placeholder 3">
            <a:extLst>
              <a:ext uri="{FF2B5EF4-FFF2-40B4-BE49-F238E27FC236}">
                <a16:creationId xmlns:a16="http://schemas.microsoft.com/office/drawing/2014/main" id="{5DB9196E-43F4-8047-B326-DE1C15CE121A}"/>
              </a:ext>
            </a:extLst>
          </p:cNvPr>
          <p:cNvSpPr>
            <a:spLocks noGrp="1"/>
          </p:cNvSpPr>
          <p:nvPr>
            <p:ph type="dt" sz="half" idx="10"/>
          </p:nvPr>
        </p:nvSpPr>
        <p:spPr/>
        <p:txBody>
          <a:bodyPr/>
          <a:lstStyle/>
          <a:p>
            <a:fld id="{6C921C11-00C0-284F-ACD8-31D64473CC21}" type="datetimeFigureOut">
              <a:rPr lang="en-US" smtClean="0"/>
              <a:t>2/7/2023</a:t>
            </a:fld>
            <a:endParaRPr lang="en-US"/>
          </a:p>
        </p:txBody>
      </p:sp>
      <p:sp>
        <p:nvSpPr>
          <p:cNvPr id="5" name="Footer Placeholder 4">
            <a:extLst>
              <a:ext uri="{FF2B5EF4-FFF2-40B4-BE49-F238E27FC236}">
                <a16:creationId xmlns:a16="http://schemas.microsoft.com/office/drawing/2014/main" id="{E53D1FCD-FEF1-2D42-A7B2-420A61E855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94CC10-9026-2A4A-990F-69D717751367}"/>
              </a:ext>
            </a:extLst>
          </p:cNvPr>
          <p:cNvSpPr>
            <a:spLocks noGrp="1"/>
          </p:cNvSpPr>
          <p:nvPr>
            <p:ph type="sldNum" sz="quarter" idx="12"/>
          </p:nvPr>
        </p:nvSpPr>
        <p:spPr/>
        <p:txBody>
          <a:bodyPr/>
          <a:lstStyle/>
          <a:p>
            <a:fld id="{6070CD8A-B08E-024A-ABDE-9439F4030BF1}" type="slidenum">
              <a:rPr lang="en-US" smtClean="0"/>
              <a:t>‹#›</a:t>
            </a:fld>
            <a:endParaRPr lang="en-US" dirty="0"/>
          </a:p>
        </p:txBody>
      </p:sp>
    </p:spTree>
    <p:extLst>
      <p:ext uri="{BB962C8B-B14F-4D97-AF65-F5344CB8AC3E}">
        <p14:creationId xmlns:p14="http://schemas.microsoft.com/office/powerpoint/2010/main" val="3992265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dirty="0">
                <a:solidFill>
                  <a:srgbClr val="178AB2"/>
                </a:solidFill>
              </a:rPr>
              <a:t>Presentation Subhead or Description</a:t>
            </a:r>
          </a:p>
          <a:p>
            <a:pPr algn="l"/>
            <a:r>
              <a:rPr lang="en-US" dirty="0">
                <a:solidFill>
                  <a:srgbClr val="064961"/>
                </a:solidFill>
              </a:rPr>
              <a:t>Presenter’s Name, </a:t>
            </a:r>
            <a:br>
              <a:rPr lang="en-US" dirty="0">
                <a:solidFill>
                  <a:srgbClr val="064961"/>
                </a:solidFill>
              </a:rPr>
            </a:br>
            <a:r>
              <a:rPr lang="en-US" dirty="0">
                <a:solidFill>
                  <a:srgbClr val="064961"/>
                </a:solidFill>
              </a:rPr>
              <a:t>Title Goes Here </a:t>
            </a:r>
          </a:p>
        </p:txBody>
      </p:sp>
      <p:sp>
        <p:nvSpPr>
          <p:cNvPr id="4" name="Date Placeholder 3">
            <a:extLst>
              <a:ext uri="{FF2B5EF4-FFF2-40B4-BE49-F238E27FC236}">
                <a16:creationId xmlns:a16="http://schemas.microsoft.com/office/drawing/2014/main" id="{5DB9196E-43F4-8047-B326-DE1C15CE121A}"/>
              </a:ext>
            </a:extLst>
          </p:cNvPr>
          <p:cNvSpPr>
            <a:spLocks noGrp="1"/>
          </p:cNvSpPr>
          <p:nvPr>
            <p:ph type="dt" sz="half" idx="10"/>
          </p:nvPr>
        </p:nvSpPr>
        <p:spPr/>
        <p:txBody>
          <a:bodyPr/>
          <a:lstStyle/>
          <a:p>
            <a:fld id="{6C921C11-00C0-284F-ACD8-31D64473CC21}" type="datetimeFigureOut">
              <a:rPr lang="en-US" smtClean="0"/>
              <a:t>2/7/2023</a:t>
            </a:fld>
            <a:endParaRPr lang="en-US"/>
          </a:p>
        </p:txBody>
      </p:sp>
      <p:sp>
        <p:nvSpPr>
          <p:cNvPr id="5" name="Footer Placeholder 4">
            <a:extLst>
              <a:ext uri="{FF2B5EF4-FFF2-40B4-BE49-F238E27FC236}">
                <a16:creationId xmlns:a16="http://schemas.microsoft.com/office/drawing/2014/main" id="{E53D1FCD-FEF1-2D42-A7B2-420A61E855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94CC10-9026-2A4A-990F-69D717751367}"/>
              </a:ext>
            </a:extLst>
          </p:cNvPr>
          <p:cNvSpPr>
            <a:spLocks noGrp="1"/>
          </p:cNvSpPr>
          <p:nvPr>
            <p:ph type="sldNum" sz="quarter" idx="12"/>
          </p:nvPr>
        </p:nvSpPr>
        <p:spPr/>
        <p:txBody>
          <a:bodyPr/>
          <a:lstStyle/>
          <a:p>
            <a:fld id="{6070CD8A-B08E-024A-ABDE-9439F4030BF1}" type="slidenum">
              <a:rPr lang="en-US" smtClean="0"/>
              <a:t>‹#›</a:t>
            </a:fld>
            <a:endParaRPr lang="en-US" dirty="0"/>
          </a:p>
        </p:txBody>
      </p:sp>
      <p:pic>
        <p:nvPicPr>
          <p:cNvPr id="9" name="Picture 8">
            <a:extLst>
              <a:ext uri="{FF2B5EF4-FFF2-40B4-BE49-F238E27FC236}">
                <a16:creationId xmlns:a16="http://schemas.microsoft.com/office/drawing/2014/main" id="{BBC76334-885E-374E-849F-1F0830B735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442372" cy="6857999"/>
          </a:xfrm>
          <a:prstGeom prst="rect">
            <a:avLst/>
          </a:prstGeom>
        </p:spPr>
      </p:pic>
    </p:spTree>
    <p:extLst>
      <p:ext uri="{BB962C8B-B14F-4D97-AF65-F5344CB8AC3E}">
        <p14:creationId xmlns:p14="http://schemas.microsoft.com/office/powerpoint/2010/main" val="1029953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E7DE-B839-F54D-8197-3A6FAED70608}"/>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C11DC69-34CB-9843-B6C0-FD5F123117D6}"/>
              </a:ext>
            </a:extLst>
          </p:cNvPr>
          <p:cNvSpPr>
            <a:spLocks noGrp="1"/>
          </p:cNvSpPr>
          <p:nvPr>
            <p:ph idx="1"/>
          </p:nvPr>
        </p:nvSpPr>
        <p:spPr>
          <a:xfrm>
            <a:off x="838200" y="1825625"/>
            <a:ext cx="10515600" cy="4351338"/>
          </a:xfrm>
          <a:prstGeom prst="rect">
            <a:avLst/>
          </a:prstGeom>
        </p:spPr>
        <p:txBody>
          <a:bodyPr/>
          <a:lstStyle>
            <a:lvl1pPr>
              <a:buClr>
                <a:srgbClr val="E48126"/>
              </a:buClr>
              <a:defRPr sz="2400">
                <a:solidFill>
                  <a:srgbClr val="229787"/>
                </a:solidFill>
              </a:defRPr>
            </a:lvl1pPr>
            <a:lvl2pPr marL="685800" indent="-228600">
              <a:buClr>
                <a:srgbClr val="4FC2C0"/>
              </a:buClr>
              <a:buSzPct val="50000"/>
              <a:buFont typeface=".Lucida Grande UI Regular"/>
              <a:buChar char="◆"/>
              <a:defRPr sz="2000">
                <a:solidFill>
                  <a:srgbClr val="064961"/>
                </a:solidFill>
              </a:defRPr>
            </a:lvl2pPr>
            <a:lvl3pPr>
              <a:buClr>
                <a:srgbClr val="B12524"/>
              </a:buClr>
              <a:defRPr sz="1800"/>
            </a:lvl3pPr>
            <a:lvl4pPr marL="1600200" indent="-228600">
              <a:buClr>
                <a:srgbClr val="4FC2C0"/>
              </a:buClr>
              <a:buFont typeface="System Font Regular"/>
              <a:buChar cha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824627E4-8C60-8D45-8ECF-59A2D21E3DDE}"/>
              </a:ext>
            </a:extLst>
          </p:cNvPr>
          <p:cNvSpPr>
            <a:spLocks noGrp="1"/>
          </p:cNvSpPr>
          <p:nvPr>
            <p:ph type="dt" sz="half" idx="10"/>
          </p:nvPr>
        </p:nvSpPr>
        <p:spPr/>
        <p:txBody>
          <a:bodyPr/>
          <a:lstStyle/>
          <a:p>
            <a:fld id="{6C921C11-00C0-284F-ACD8-31D64473CC21}" type="datetimeFigureOut">
              <a:rPr lang="en-US" smtClean="0"/>
              <a:t>2/7/2023</a:t>
            </a:fld>
            <a:endParaRPr lang="en-US"/>
          </a:p>
        </p:txBody>
      </p:sp>
      <p:sp>
        <p:nvSpPr>
          <p:cNvPr id="5" name="Footer Placeholder 4">
            <a:extLst>
              <a:ext uri="{FF2B5EF4-FFF2-40B4-BE49-F238E27FC236}">
                <a16:creationId xmlns:a16="http://schemas.microsoft.com/office/drawing/2014/main" id="{C05D21FF-FE13-F94A-9F4F-9CE5D7B7E3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AAF41-0EC7-784D-99CF-8B9EBFDD3601}"/>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60486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CE7DB-D7D4-CB43-8A61-F33DD2791A47}"/>
              </a:ext>
            </a:extLst>
          </p:cNvPr>
          <p:cNvSpPr>
            <a:spLocks noGrp="1"/>
          </p:cNvSpPr>
          <p:nvPr>
            <p:ph type="title" hasCustomPrompt="1"/>
          </p:nvPr>
        </p:nvSpPr>
        <p:spPr>
          <a:xfrm>
            <a:off x="831850" y="1709739"/>
            <a:ext cx="10515600" cy="1719261"/>
          </a:xfrm>
        </p:spPr>
        <p:txBody>
          <a:bodyPr anchor="b"/>
          <a:lstStyle>
            <a:lvl1pPr>
              <a:defRPr sz="6000">
                <a:solidFill>
                  <a:srgbClr val="064961"/>
                </a:solidFill>
              </a:defRPr>
            </a:lvl1pPr>
          </a:lstStyle>
          <a:p>
            <a:r>
              <a:rPr lang="en-US" dirty="0"/>
              <a:t>Section divider slide</a:t>
            </a:r>
            <a:br>
              <a:rPr lang="en-US" dirty="0"/>
            </a:br>
            <a:r>
              <a:rPr lang="en-US" dirty="0"/>
              <a:t>Click to edit Master title style</a:t>
            </a:r>
          </a:p>
        </p:txBody>
      </p:sp>
      <p:sp>
        <p:nvSpPr>
          <p:cNvPr id="3" name="Text Placeholder 2">
            <a:extLst>
              <a:ext uri="{FF2B5EF4-FFF2-40B4-BE49-F238E27FC236}">
                <a16:creationId xmlns:a16="http://schemas.microsoft.com/office/drawing/2014/main" id="{2D044536-D7B2-724B-AB1D-DF33A5B8A0EB}"/>
              </a:ext>
            </a:extLst>
          </p:cNvPr>
          <p:cNvSpPr>
            <a:spLocks noGrp="1"/>
          </p:cNvSpPr>
          <p:nvPr>
            <p:ph type="body" idx="1"/>
          </p:nvPr>
        </p:nvSpPr>
        <p:spPr>
          <a:xfrm>
            <a:off x="831850" y="3644901"/>
            <a:ext cx="10515600" cy="2444750"/>
          </a:xfrm>
          <a:prstGeom prst="rect">
            <a:avLst/>
          </a:prstGeom>
        </p:spPr>
        <p:txBody>
          <a:bodyPr/>
          <a:lstStyle>
            <a:lvl1pPr marL="0" indent="0">
              <a:buNone/>
              <a:defRPr sz="2400">
                <a:solidFill>
                  <a:srgbClr val="22978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D5B40F-11D1-D94E-8727-DD340A1AD76E}"/>
              </a:ext>
            </a:extLst>
          </p:cNvPr>
          <p:cNvSpPr>
            <a:spLocks noGrp="1"/>
          </p:cNvSpPr>
          <p:nvPr>
            <p:ph type="dt" sz="half" idx="10"/>
          </p:nvPr>
        </p:nvSpPr>
        <p:spPr/>
        <p:txBody>
          <a:bodyPr/>
          <a:lstStyle/>
          <a:p>
            <a:fld id="{6C921C11-00C0-284F-ACD8-31D64473CC21}" type="datetimeFigureOut">
              <a:rPr lang="en-US" smtClean="0"/>
              <a:t>2/7/2023</a:t>
            </a:fld>
            <a:endParaRPr lang="en-US"/>
          </a:p>
        </p:txBody>
      </p:sp>
      <p:sp>
        <p:nvSpPr>
          <p:cNvPr id="5" name="Footer Placeholder 4">
            <a:extLst>
              <a:ext uri="{FF2B5EF4-FFF2-40B4-BE49-F238E27FC236}">
                <a16:creationId xmlns:a16="http://schemas.microsoft.com/office/drawing/2014/main" id="{CD12456B-2592-E846-940F-C09E5B757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CDA2C-52D4-754F-8C63-D29E6A71AE4E}"/>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3740987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C9B2-8194-DE48-A28D-4A15B6141B7C}"/>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34BE0F4-9CF6-8145-9487-AE7552EB48F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CECB9C7-52BC-FE49-B32B-6544B329A9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914A21-D4D2-E64D-804A-9DBBA131EBBB}"/>
              </a:ext>
            </a:extLst>
          </p:cNvPr>
          <p:cNvSpPr>
            <a:spLocks noGrp="1"/>
          </p:cNvSpPr>
          <p:nvPr>
            <p:ph type="dt" sz="half" idx="10"/>
          </p:nvPr>
        </p:nvSpPr>
        <p:spPr/>
        <p:txBody>
          <a:bodyPr/>
          <a:lstStyle/>
          <a:p>
            <a:fld id="{6C921C11-00C0-284F-ACD8-31D64473CC21}" type="datetimeFigureOut">
              <a:rPr lang="en-US" smtClean="0"/>
              <a:t>2/7/2023</a:t>
            </a:fld>
            <a:endParaRPr lang="en-US"/>
          </a:p>
        </p:txBody>
      </p:sp>
      <p:sp>
        <p:nvSpPr>
          <p:cNvPr id="6" name="Footer Placeholder 5">
            <a:extLst>
              <a:ext uri="{FF2B5EF4-FFF2-40B4-BE49-F238E27FC236}">
                <a16:creationId xmlns:a16="http://schemas.microsoft.com/office/drawing/2014/main" id="{4E5A2107-47FC-414E-8D81-CBAED2B9A5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816E8D-0B54-3844-A38E-0BEFF820603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295839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C4A-1DA0-1C42-814C-71C77F41302F}"/>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5952BC-71FF-BB48-B94E-3816665F58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E481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FD3AA-6D0F-5D41-AE8B-D01D29EF44F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820230-2A88-754C-BB34-9502A4C73E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E481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14102-3683-E243-AC8E-4EF4BC57678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6F0A85-05DB-1E46-A4EF-4B130D0233EA}"/>
              </a:ext>
            </a:extLst>
          </p:cNvPr>
          <p:cNvSpPr>
            <a:spLocks noGrp="1"/>
          </p:cNvSpPr>
          <p:nvPr>
            <p:ph type="dt" sz="half" idx="10"/>
          </p:nvPr>
        </p:nvSpPr>
        <p:spPr/>
        <p:txBody>
          <a:bodyPr/>
          <a:lstStyle/>
          <a:p>
            <a:fld id="{6C921C11-00C0-284F-ACD8-31D64473CC21}" type="datetimeFigureOut">
              <a:rPr lang="en-US" smtClean="0"/>
              <a:t>2/7/2023</a:t>
            </a:fld>
            <a:endParaRPr lang="en-US"/>
          </a:p>
        </p:txBody>
      </p:sp>
      <p:sp>
        <p:nvSpPr>
          <p:cNvPr id="8" name="Footer Placeholder 7">
            <a:extLst>
              <a:ext uri="{FF2B5EF4-FFF2-40B4-BE49-F238E27FC236}">
                <a16:creationId xmlns:a16="http://schemas.microsoft.com/office/drawing/2014/main" id="{DF30AFEB-A46B-5E49-AFFD-19C495A5FE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5C6632-549C-404F-9221-9D6C570686D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2929836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27741-438B-A94D-BF99-92070A94651D}"/>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39CD82A-C2A2-1145-89AD-D93E883A8AE0}"/>
              </a:ext>
            </a:extLst>
          </p:cNvPr>
          <p:cNvSpPr>
            <a:spLocks noGrp="1"/>
          </p:cNvSpPr>
          <p:nvPr>
            <p:ph type="dt" sz="half" idx="10"/>
          </p:nvPr>
        </p:nvSpPr>
        <p:spPr/>
        <p:txBody>
          <a:bodyPr/>
          <a:lstStyle/>
          <a:p>
            <a:fld id="{6C921C11-00C0-284F-ACD8-31D64473CC21}" type="datetimeFigureOut">
              <a:rPr lang="en-US" smtClean="0"/>
              <a:t>2/7/2023</a:t>
            </a:fld>
            <a:endParaRPr lang="en-US"/>
          </a:p>
        </p:txBody>
      </p:sp>
      <p:sp>
        <p:nvSpPr>
          <p:cNvPr id="4" name="Footer Placeholder 3">
            <a:extLst>
              <a:ext uri="{FF2B5EF4-FFF2-40B4-BE49-F238E27FC236}">
                <a16:creationId xmlns:a16="http://schemas.microsoft.com/office/drawing/2014/main" id="{F639CCEF-8617-5C45-9C7B-808032471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8FF174-5EDE-A24A-AB7D-DFE1E0925FBF}"/>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77622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A27E5D-7CAD-9643-A3F5-B7157CBFB516}"/>
              </a:ext>
            </a:extLst>
          </p:cNvPr>
          <p:cNvSpPr>
            <a:spLocks noGrp="1"/>
          </p:cNvSpPr>
          <p:nvPr>
            <p:ph type="dt" sz="half" idx="10"/>
          </p:nvPr>
        </p:nvSpPr>
        <p:spPr/>
        <p:txBody>
          <a:bodyPr/>
          <a:lstStyle/>
          <a:p>
            <a:fld id="{6C921C11-00C0-284F-ACD8-31D64473CC21}" type="datetimeFigureOut">
              <a:rPr lang="en-US" smtClean="0"/>
              <a:t>2/7/2023</a:t>
            </a:fld>
            <a:endParaRPr lang="en-US"/>
          </a:p>
        </p:txBody>
      </p:sp>
      <p:sp>
        <p:nvSpPr>
          <p:cNvPr id="3" name="Footer Placeholder 2">
            <a:extLst>
              <a:ext uri="{FF2B5EF4-FFF2-40B4-BE49-F238E27FC236}">
                <a16:creationId xmlns:a16="http://schemas.microsoft.com/office/drawing/2014/main" id="{5DAD4F4C-E5DD-EC4B-8494-A200FE5B57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FE0874-9265-D049-8F24-8518A06C8EF2}"/>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1998814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6B74C32A-58A4-894F-AD36-DA6C76C1A52C}"/>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0" y="0"/>
            <a:ext cx="12310534" cy="6867086"/>
          </a:xfrm>
          <a:prstGeom prst="rect">
            <a:avLst/>
          </a:prstGeom>
        </p:spPr>
      </p:pic>
      <p:sp>
        <p:nvSpPr>
          <p:cNvPr id="2" name="Title Placeholder 1">
            <a:extLst>
              <a:ext uri="{FF2B5EF4-FFF2-40B4-BE49-F238E27FC236}">
                <a16:creationId xmlns:a16="http://schemas.microsoft.com/office/drawing/2014/main" id="{847EF15B-CD00-B844-A2D3-7101B9CAA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0D83799-8B82-E940-A966-75FBADF36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E4782BD6-1FC8-4F48-86FF-E07EA463F7E3}"/>
              </a:ext>
            </a:extLst>
          </p:cNvPr>
          <p:cNvSpPr>
            <a:spLocks noGrp="1"/>
          </p:cNvSpPr>
          <p:nvPr>
            <p:ph type="dt" sz="half" idx="2"/>
          </p:nvPr>
        </p:nvSpPr>
        <p:spPr>
          <a:xfrm>
            <a:off x="838200" y="6356350"/>
            <a:ext cx="1460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21C11-00C0-284F-ACD8-31D64473CC21}" type="datetimeFigureOut">
              <a:rPr lang="en-US" smtClean="0"/>
              <a:t>2/7/2023</a:t>
            </a:fld>
            <a:endParaRPr lang="en-US" dirty="0"/>
          </a:p>
        </p:txBody>
      </p:sp>
      <p:sp>
        <p:nvSpPr>
          <p:cNvPr id="5" name="Footer Placeholder 4">
            <a:extLst>
              <a:ext uri="{FF2B5EF4-FFF2-40B4-BE49-F238E27FC236}">
                <a16:creationId xmlns:a16="http://schemas.microsoft.com/office/drawing/2014/main" id="{AB6D6860-08B2-994B-B23D-7A81986E9B84}"/>
              </a:ext>
            </a:extLst>
          </p:cNvPr>
          <p:cNvSpPr>
            <a:spLocks noGrp="1"/>
          </p:cNvSpPr>
          <p:nvPr>
            <p:ph type="ftr" sz="quarter" idx="3"/>
          </p:nvPr>
        </p:nvSpPr>
        <p:spPr>
          <a:xfrm>
            <a:off x="24257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55AA69E-F6E7-0B47-A0F1-BA1D8106E28C}"/>
              </a:ext>
            </a:extLst>
          </p:cNvPr>
          <p:cNvSpPr>
            <a:spLocks noGrp="1"/>
          </p:cNvSpPr>
          <p:nvPr>
            <p:ph type="sldNum" sz="quarter" idx="4"/>
          </p:nvPr>
        </p:nvSpPr>
        <p:spPr>
          <a:xfrm>
            <a:off x="6718300" y="6356350"/>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0CD8A-B08E-024A-ABDE-9439F4030BF1}" type="slidenum">
              <a:rPr lang="en-US" smtClean="0"/>
              <a:t>‹#›</a:t>
            </a:fld>
            <a:endParaRPr lang="en-US" dirty="0"/>
          </a:p>
        </p:txBody>
      </p:sp>
    </p:spTree>
    <p:extLst>
      <p:ext uri="{BB962C8B-B14F-4D97-AF65-F5344CB8AC3E}">
        <p14:creationId xmlns:p14="http://schemas.microsoft.com/office/powerpoint/2010/main" val="911994629"/>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60" r:id="rId12"/>
    <p:sldLayoutId id="2147483661" r:id="rId13"/>
  </p:sldLayoutIdLst>
  <p:txStyles>
    <p:titleStyle>
      <a:lvl1pPr algn="l" defTabSz="914400" rtl="0" eaLnBrk="1" latinLnBrk="0" hangingPunct="1">
        <a:lnSpc>
          <a:spcPct val="90000"/>
        </a:lnSpc>
        <a:spcBef>
          <a:spcPct val="0"/>
        </a:spcBef>
        <a:buNone/>
        <a:defRPr sz="4000" b="0" kern="1200">
          <a:solidFill>
            <a:srgbClr val="B12524"/>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www.fns.usda.gov/tn/food-buying-guide-for-child-nutrition-programs"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hyperlink" Target="https://www.fns.usda.gov/tn/food-buying-guide-mobile-app" TargetMode="Externa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fns.usda.gov/tn/food-buying-guide-goes-digital" TargetMode="Externa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hyperlink" Target="https://www.fns.usda.gov/tn/food-buying-guide-training-resources" TargetMode="External"/><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hyperlink" Target="https://www.fns.usda.gov/tn/crediting-handbook-child-and-adult-care-food-program" TargetMode="External"/><Relationship Id="rId4" Type="http://schemas.openxmlformats.org/officeDocument/2006/relationships/hyperlink" Target="https://www.fns.usda.gov/tn/food-buying-guide-goes-digita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mailto:pam.mitchell@ececd.nm.gov"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hyperlink" Target="mailto:laura.spencer2@ececd.nm.gov" TargetMode="External"/><Relationship Id="rId4" Type="http://schemas.openxmlformats.org/officeDocument/2006/relationships/hyperlink" Target="mailto:Michelle.gallarza@ececd.nm.go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www.fns.usda.gov/tn/food-buying-guide-for-child-nutrition-program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8" name="Picture 7" descr="A picture containing person, child, indoor, young&#10;&#10;Description automatically generated">
            <a:extLst>
              <a:ext uri="{FF2B5EF4-FFF2-40B4-BE49-F238E27FC236}">
                <a16:creationId xmlns:a16="http://schemas.microsoft.com/office/drawing/2014/main" id="{372CDE14-1DAD-448A-B496-A930A1568100}"/>
              </a:ext>
            </a:extLst>
          </p:cNvPr>
          <p:cNvPicPr>
            <a:picLocks noChangeAspect="1"/>
          </p:cNvPicPr>
          <p:nvPr/>
        </p:nvPicPr>
        <p:blipFill>
          <a:blip r:embed="rId3"/>
          <a:stretch>
            <a:fillRect/>
          </a:stretch>
        </p:blipFill>
        <p:spPr>
          <a:xfrm>
            <a:off x="1524" y="8038"/>
            <a:ext cx="12190476" cy="6857143"/>
          </a:xfrm>
          <a:prstGeom prst="rect">
            <a:avLst/>
          </a:prstGeom>
        </p:spPr>
      </p:pic>
      <p:sp>
        <p:nvSpPr>
          <p:cNvPr id="4" name="Date Placeholder 3">
            <a:extLst>
              <a:ext uri="{FF2B5EF4-FFF2-40B4-BE49-F238E27FC236}">
                <a16:creationId xmlns:a16="http://schemas.microsoft.com/office/drawing/2014/main" id="{F4DF4E35-020E-B24F-86C9-0E9656CB6089}"/>
              </a:ext>
            </a:extLst>
          </p:cNvPr>
          <p:cNvSpPr>
            <a:spLocks noGrp="1"/>
          </p:cNvSpPr>
          <p:nvPr>
            <p:ph type="dt" sz="half" idx="10"/>
          </p:nvPr>
        </p:nvSpPr>
        <p:spPr>
          <a:xfrm>
            <a:off x="8949368" y="6500056"/>
            <a:ext cx="2679701" cy="365125"/>
          </a:xfrm>
        </p:spPr>
        <p:txBody>
          <a:bodyPr/>
          <a:lstStyle/>
          <a:p>
            <a:fld id="{8E0C5671-3B97-45E1-AA15-F88BAD78E5E7}" type="datetime1">
              <a:rPr lang="en-US" smtClean="0"/>
              <a:t>2/7/2023</a:t>
            </a:fld>
            <a:endParaRPr lang="en-US" dirty="0"/>
          </a:p>
        </p:txBody>
      </p:sp>
      <p:sp>
        <p:nvSpPr>
          <p:cNvPr id="2" name="Title 1">
            <a:extLst>
              <a:ext uri="{FF2B5EF4-FFF2-40B4-BE49-F238E27FC236}">
                <a16:creationId xmlns:a16="http://schemas.microsoft.com/office/drawing/2014/main" id="{8D3E781C-0354-1346-ADB2-3E4C02173458}"/>
              </a:ext>
            </a:extLst>
          </p:cNvPr>
          <p:cNvSpPr>
            <a:spLocks noGrp="1"/>
          </p:cNvSpPr>
          <p:nvPr>
            <p:ph type="ctrTitle"/>
          </p:nvPr>
        </p:nvSpPr>
        <p:spPr>
          <a:xfrm>
            <a:off x="4732204" y="-395933"/>
            <a:ext cx="6423476" cy="2298699"/>
          </a:xfrm>
        </p:spPr>
        <p:txBody>
          <a:bodyPr/>
          <a:lstStyle/>
          <a:p>
            <a:r>
              <a:rPr lang="en-US" dirty="0"/>
              <a:t>Early Childhood Education and Care Department </a:t>
            </a:r>
          </a:p>
        </p:txBody>
      </p:sp>
      <p:sp>
        <p:nvSpPr>
          <p:cNvPr id="3" name="Subtitle 2">
            <a:extLst>
              <a:ext uri="{FF2B5EF4-FFF2-40B4-BE49-F238E27FC236}">
                <a16:creationId xmlns:a16="http://schemas.microsoft.com/office/drawing/2014/main" id="{E663F3BC-7C95-F346-9AE1-90BABCE2AF01}"/>
              </a:ext>
            </a:extLst>
          </p:cNvPr>
          <p:cNvSpPr>
            <a:spLocks noGrp="1"/>
          </p:cNvSpPr>
          <p:nvPr>
            <p:ph type="subTitle" idx="1"/>
          </p:nvPr>
        </p:nvSpPr>
        <p:spPr>
          <a:xfrm>
            <a:off x="4807042" y="1917543"/>
            <a:ext cx="6273800" cy="1841500"/>
          </a:xfrm>
        </p:spPr>
        <p:txBody>
          <a:bodyPr/>
          <a:lstStyle/>
          <a:p>
            <a:pPr>
              <a:lnSpc>
                <a:spcPct val="100000"/>
              </a:lnSpc>
            </a:pPr>
            <a:r>
              <a:rPr lang="en-US" b="1" dirty="0">
                <a:solidFill>
                  <a:srgbClr val="178AB2"/>
                </a:solidFill>
              </a:rPr>
              <a:t>Cabinet Secretary Elizabeth Groginsky</a:t>
            </a:r>
            <a:br>
              <a:rPr lang="en-US" i="1" dirty="0">
                <a:solidFill>
                  <a:srgbClr val="178AB2"/>
                </a:solidFill>
              </a:rPr>
            </a:br>
            <a:endParaRPr lang="en-US" dirty="0"/>
          </a:p>
        </p:txBody>
      </p:sp>
      <p:sp>
        <p:nvSpPr>
          <p:cNvPr id="5" name="TextBox 4">
            <a:extLst>
              <a:ext uri="{FF2B5EF4-FFF2-40B4-BE49-F238E27FC236}">
                <a16:creationId xmlns:a16="http://schemas.microsoft.com/office/drawing/2014/main" id="{06657DDC-BB29-4CA8-B431-F36F9B19C35A}"/>
              </a:ext>
            </a:extLst>
          </p:cNvPr>
          <p:cNvSpPr txBox="1"/>
          <p:nvPr/>
        </p:nvSpPr>
        <p:spPr>
          <a:xfrm>
            <a:off x="4807042" y="2304502"/>
            <a:ext cx="5482177" cy="2062103"/>
          </a:xfrm>
          <a:prstGeom prst="rect">
            <a:avLst/>
          </a:prstGeom>
          <a:noFill/>
        </p:spPr>
        <p:txBody>
          <a:bodyPr wrap="square" rtlCol="0">
            <a:spAutoFit/>
          </a:bodyPr>
          <a:lstStyle/>
          <a:p>
            <a:r>
              <a:rPr lang="en-US" sz="3200" b="1" dirty="0">
                <a:solidFill>
                  <a:srgbClr val="E48126"/>
                </a:solidFill>
              </a:rPr>
              <a:t>Summer Food Service Program for Children - 2023</a:t>
            </a:r>
          </a:p>
          <a:p>
            <a:endParaRPr lang="en-US" sz="3200" b="1" dirty="0">
              <a:solidFill>
                <a:srgbClr val="E48126"/>
              </a:solidFill>
            </a:endParaRPr>
          </a:p>
          <a:p>
            <a:r>
              <a:rPr lang="en-US" sz="3200" b="1" dirty="0">
                <a:solidFill>
                  <a:srgbClr val="E48126"/>
                </a:solidFill>
              </a:rPr>
              <a:t>Using the FBG Calculator </a:t>
            </a:r>
          </a:p>
        </p:txBody>
      </p:sp>
      <p:pic>
        <p:nvPicPr>
          <p:cNvPr id="9" name="Picture 8" descr="Text&#10;&#10;Description automatically generated">
            <a:extLst>
              <a:ext uri="{FF2B5EF4-FFF2-40B4-BE49-F238E27FC236}">
                <a16:creationId xmlns:a16="http://schemas.microsoft.com/office/drawing/2014/main" id="{56150B42-3C76-43BB-9265-12160388C9F2}"/>
              </a:ext>
            </a:extLst>
          </p:cNvPr>
          <p:cNvPicPr>
            <a:picLocks noChangeAspect="1"/>
          </p:cNvPicPr>
          <p:nvPr/>
        </p:nvPicPr>
        <p:blipFill>
          <a:blip r:embed="rId4"/>
          <a:stretch>
            <a:fillRect/>
          </a:stretch>
        </p:blipFill>
        <p:spPr>
          <a:xfrm>
            <a:off x="6615322" y="4381825"/>
            <a:ext cx="5375349" cy="2533306"/>
          </a:xfrm>
          <a:prstGeom prst="rect">
            <a:avLst/>
          </a:prstGeom>
        </p:spPr>
      </p:pic>
    </p:spTree>
    <p:extLst>
      <p:ext uri="{BB962C8B-B14F-4D97-AF65-F5344CB8AC3E}">
        <p14:creationId xmlns:p14="http://schemas.microsoft.com/office/powerpoint/2010/main" val="358161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101" t="6211" r="2999" b="8740"/>
          <a:stretch/>
        </p:blipFill>
        <p:spPr>
          <a:xfrm>
            <a:off x="0" y="-280416"/>
            <a:ext cx="12301728" cy="7223760"/>
          </a:xfrm>
          <a:prstGeom prst="rect">
            <a:avLst/>
          </a:prstGeom>
        </p:spPr>
      </p:pic>
    </p:spTree>
    <p:extLst>
      <p:ext uri="{BB962C8B-B14F-4D97-AF65-F5344CB8AC3E}">
        <p14:creationId xmlns:p14="http://schemas.microsoft.com/office/powerpoint/2010/main" val="191449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Image of a shopping car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422" y="994223"/>
            <a:ext cx="6458959" cy="6458959"/>
          </a:xfrm>
          <a:prstGeom prst="rect">
            <a:avLst/>
          </a:prstGeom>
        </p:spPr>
      </p:pic>
      <p:pic>
        <p:nvPicPr>
          <p:cNvPr id="11" name="Picture 10" title="Image of sliced vegetables and fruit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4454" y="2087054"/>
            <a:ext cx="3454400" cy="518781"/>
          </a:xfrm>
          <a:prstGeom prst="rect">
            <a:avLst/>
          </a:prstGeom>
        </p:spPr>
      </p:pic>
      <p:pic>
        <p:nvPicPr>
          <p:cNvPr id="7" name="Picture 6" title="Image of a sample shopping list"/>
          <p:cNvPicPr>
            <a:picLocks noChangeAspect="1"/>
          </p:cNvPicPr>
          <p:nvPr/>
        </p:nvPicPr>
        <p:blipFill>
          <a:blip r:embed="rId5"/>
          <a:stretch>
            <a:fillRect/>
          </a:stretch>
        </p:blipFill>
        <p:spPr>
          <a:xfrm>
            <a:off x="6663381" y="27319"/>
            <a:ext cx="5630218" cy="6337005"/>
          </a:xfrm>
          <a:prstGeom prst="rect">
            <a:avLst/>
          </a:prstGeom>
          <a:ln w="25400">
            <a:solidFill>
              <a:srgbClr val="2F5267"/>
            </a:solidFill>
          </a:ln>
          <a:scene3d>
            <a:camera prst="orthographicFront"/>
            <a:lightRig rig="threePt" dir="t"/>
          </a:scene3d>
          <a:sp3d extrusionH="76200">
            <a:extrusionClr>
              <a:schemeClr val="tx1"/>
            </a:extrusionClr>
          </a:sp3d>
        </p:spPr>
      </p:pic>
      <p:pic>
        <p:nvPicPr>
          <p:cNvPr id="8" name="Picture 7" title="Image of a banner with vegetable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936343"/>
            <a:ext cx="12293599" cy="1913201"/>
          </a:xfrm>
          <a:prstGeom prst="rect">
            <a:avLst/>
          </a:prstGeom>
        </p:spPr>
      </p:pic>
      <p:sp>
        <p:nvSpPr>
          <p:cNvPr id="13" name="Title 1"/>
          <p:cNvSpPr>
            <a:spLocks noGrp="1"/>
          </p:cNvSpPr>
          <p:nvPr>
            <p:ph type="title"/>
          </p:nvPr>
        </p:nvSpPr>
        <p:spPr>
          <a:xfrm>
            <a:off x="399563" y="596094"/>
            <a:ext cx="6052618" cy="1325563"/>
          </a:xfrm>
          <a:solidFill>
            <a:schemeClr val="bg1"/>
          </a:solidFill>
        </p:spPr>
        <p:txBody>
          <a:bodyPr>
            <a:normAutofit fontScale="90000"/>
          </a:bodyPr>
          <a:lstStyle/>
          <a:p>
            <a:r>
              <a:rPr lang="en-US" sz="4000" b="1" dirty="0"/>
              <a:t>Food Buying Guide Calculator</a:t>
            </a:r>
            <a:br>
              <a:rPr lang="en-US" sz="4000" b="1" dirty="0"/>
            </a:br>
            <a:r>
              <a:rPr kumimoji="0" lang="en-US" sz="3100" i="1" u="none" strike="noStrike" kern="1200" cap="none" spc="0" normalizeH="0" baseline="0" noProof="0" dirty="0">
                <a:ln>
                  <a:noFill/>
                </a:ln>
                <a:solidFill>
                  <a:srgbClr val="064961"/>
                </a:solidFill>
                <a:effectLst/>
                <a:uLnTx/>
                <a:uFillTx/>
                <a:cs typeface="Arial" panose="020B0604020202020204" pitchFamily="34" charset="0"/>
                <a:hlinkClick r:id="rId7">
                  <a:extLst>
                    <a:ext uri="{A12FA001-AC4F-418D-AE19-62706E023703}">
                      <ahyp:hlinkClr xmlns:ahyp="http://schemas.microsoft.com/office/drawing/2018/hyperlinkcolor" val="tx"/>
                    </a:ext>
                  </a:extLst>
                </a:hlinkClick>
              </a:rPr>
              <a:t>fns.usda.gov/</a:t>
            </a:r>
            <a:r>
              <a:rPr kumimoji="0" lang="en-US" sz="3100" i="1" u="none" strike="noStrike" kern="1200" cap="none" spc="0" normalizeH="0" baseline="0" noProof="0" dirty="0" err="1">
                <a:ln>
                  <a:noFill/>
                </a:ln>
                <a:solidFill>
                  <a:srgbClr val="064961"/>
                </a:solidFill>
                <a:effectLst/>
                <a:uLnTx/>
                <a:uFillTx/>
                <a:cs typeface="Arial" panose="020B0604020202020204" pitchFamily="34" charset="0"/>
                <a:hlinkClick r:id="rId7">
                  <a:extLst>
                    <a:ext uri="{A12FA001-AC4F-418D-AE19-62706E023703}">
                      <ahyp:hlinkClr xmlns:ahyp="http://schemas.microsoft.com/office/drawing/2018/hyperlinkcolor" val="tx"/>
                    </a:ext>
                  </a:extLst>
                </a:hlinkClick>
              </a:rPr>
              <a:t>tn</a:t>
            </a:r>
            <a:r>
              <a:rPr kumimoji="0" lang="en-US" sz="3100" i="1" u="none" strike="noStrike" kern="1200" cap="none" spc="0" normalizeH="0" baseline="0" noProof="0" dirty="0">
                <a:ln>
                  <a:noFill/>
                </a:ln>
                <a:solidFill>
                  <a:srgbClr val="064961"/>
                </a:solidFill>
                <a:effectLst/>
                <a:uLnTx/>
                <a:uFillTx/>
                <a:cs typeface="Arial" panose="020B0604020202020204" pitchFamily="34" charset="0"/>
                <a:hlinkClick r:id="rId7">
                  <a:extLst>
                    <a:ext uri="{A12FA001-AC4F-418D-AE19-62706E023703}">
                      <ahyp:hlinkClr xmlns:ahyp="http://schemas.microsoft.com/office/drawing/2018/hyperlinkcolor" val="tx"/>
                    </a:ext>
                  </a:extLst>
                </a:hlinkClick>
              </a:rPr>
              <a:t>/food-buying-guide-for-child-nutrition-programs</a:t>
            </a:r>
            <a:br>
              <a:rPr kumimoji="0" lang="en-US" sz="4000" b="1" i="0" u="none" strike="noStrike" kern="1200" cap="none" spc="0" normalizeH="0" baseline="0" noProof="0" dirty="0">
                <a:ln>
                  <a:noFill/>
                </a:ln>
                <a:solidFill>
                  <a:srgbClr val="005DAA"/>
                </a:solidFill>
                <a:effectLst/>
                <a:uLnTx/>
                <a:uFillTx/>
                <a:cs typeface="Arial" panose="020B0604020202020204" pitchFamily="34" charset="0"/>
              </a:rPr>
            </a:br>
            <a:endParaRPr lang="en-US" sz="4000" b="1" dirty="0"/>
          </a:p>
        </p:txBody>
      </p:sp>
    </p:spTree>
    <p:extLst>
      <p:ext uri="{BB962C8B-B14F-4D97-AF65-F5344CB8AC3E}">
        <p14:creationId xmlns:p14="http://schemas.microsoft.com/office/powerpoint/2010/main" val="1686177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53568" y="1719072"/>
            <a:ext cx="6437376" cy="4492054"/>
          </a:xfrm>
        </p:spPr>
        <p:txBody>
          <a:bodyPr>
            <a:normAutofit/>
          </a:bodyPr>
          <a:lstStyle/>
          <a:p>
            <a:pPr>
              <a:buFont typeface="Arial" panose="020B0604020202020204" pitchFamily="34" charset="0"/>
              <a:buChar char="•"/>
            </a:pPr>
            <a:r>
              <a:rPr lang="en-US" dirty="0">
                <a:cs typeface="Arial" panose="020B0604020202020204" pitchFamily="34" charset="0"/>
              </a:rPr>
              <a:t>Register as a user </a:t>
            </a:r>
          </a:p>
          <a:p>
            <a:pPr>
              <a:buFont typeface="Arial" panose="020B0604020202020204" pitchFamily="34" charset="0"/>
              <a:buChar char="•"/>
            </a:pPr>
            <a:r>
              <a:rPr lang="en-US" dirty="0">
                <a:solidFill>
                  <a:srgbClr val="229787"/>
                </a:solidFill>
                <a:cs typeface="Arial" panose="020B0604020202020204" pitchFamily="34" charset="0"/>
              </a:rPr>
              <a:t>FBG Calculator</a:t>
            </a:r>
            <a:r>
              <a:rPr lang="en-US" dirty="0">
                <a:solidFill>
                  <a:srgbClr val="229787"/>
                </a:solidFill>
                <a:cs typeface="Arial" panose="020B0604020202020204" pitchFamily="34" charset="0"/>
                <a:sym typeface="Wingdings" panose="05000000000000000000" pitchFamily="2" charset="2"/>
              </a:rPr>
              <a:t>  </a:t>
            </a:r>
            <a:r>
              <a:rPr lang="en-US" dirty="0">
                <a:solidFill>
                  <a:srgbClr val="229787"/>
                </a:solidFill>
                <a:cs typeface="Arial" panose="020B0604020202020204" pitchFamily="34" charset="0"/>
              </a:rPr>
              <a:t>Create Shopping List </a:t>
            </a:r>
          </a:p>
          <a:p>
            <a:pPr>
              <a:buFont typeface="Arial" panose="020B0604020202020204" pitchFamily="34" charset="0"/>
              <a:buChar char="•"/>
            </a:pPr>
            <a:r>
              <a:rPr lang="en-US" dirty="0">
                <a:solidFill>
                  <a:srgbClr val="229787"/>
                </a:solidFill>
                <a:cs typeface="Arial" panose="020B0604020202020204" pitchFamily="34" charset="0"/>
              </a:rPr>
              <a:t>Type Shopping List Name/Date</a:t>
            </a:r>
          </a:p>
          <a:p>
            <a:pPr lvl="1">
              <a:buFont typeface="Arial" panose="020B0604020202020204" pitchFamily="34" charset="0"/>
              <a:buChar char="•"/>
            </a:pPr>
            <a:r>
              <a:rPr lang="en-US" i="1" dirty="0">
                <a:cs typeface="Arial" panose="020B0604020202020204" pitchFamily="34" charset="0"/>
              </a:rPr>
              <a:t>Optional: Select Program (SFSP) &amp; Meal </a:t>
            </a:r>
          </a:p>
          <a:p>
            <a:pPr>
              <a:buFont typeface="Arial" panose="020B0604020202020204" pitchFamily="34" charset="0"/>
              <a:buChar char="•"/>
            </a:pPr>
            <a:r>
              <a:rPr lang="en-US" dirty="0">
                <a:solidFill>
                  <a:srgbClr val="229787"/>
                </a:solidFill>
                <a:cs typeface="Arial" panose="020B0604020202020204" pitchFamily="34" charset="0"/>
              </a:rPr>
              <a:t>Refer to Cycle Menu </a:t>
            </a:r>
            <a:r>
              <a:rPr lang="en-US" dirty="0">
                <a:solidFill>
                  <a:srgbClr val="229787"/>
                </a:solidFill>
                <a:cs typeface="Arial" panose="020B0604020202020204" pitchFamily="34" charset="0"/>
                <a:sym typeface="Wingdings" panose="05000000000000000000" pitchFamily="2" charset="2"/>
              </a:rPr>
              <a:t></a:t>
            </a:r>
            <a:r>
              <a:rPr lang="en-US" dirty="0">
                <a:solidFill>
                  <a:srgbClr val="229787"/>
                </a:solidFill>
                <a:cs typeface="Arial" panose="020B0604020202020204" pitchFamily="34" charset="0"/>
              </a:rPr>
              <a:t> Click component </a:t>
            </a:r>
            <a:r>
              <a:rPr lang="en-US" dirty="0">
                <a:solidFill>
                  <a:srgbClr val="229787"/>
                </a:solidFill>
                <a:cs typeface="Arial" panose="020B0604020202020204" pitchFamily="34" charset="0"/>
                <a:sym typeface="Wingdings" panose="05000000000000000000" pitchFamily="2" charset="2"/>
              </a:rPr>
              <a:t>                </a:t>
            </a:r>
          </a:p>
          <a:p>
            <a:pPr>
              <a:buFont typeface="Arial" panose="020B0604020202020204" pitchFamily="34" charset="0"/>
              <a:buChar char="•"/>
            </a:pPr>
            <a:r>
              <a:rPr lang="en-US" dirty="0">
                <a:solidFill>
                  <a:srgbClr val="229787"/>
                </a:solidFill>
                <a:cs typeface="Arial" panose="020B0604020202020204" pitchFamily="34" charset="0"/>
              </a:rPr>
              <a:t>Type food name</a:t>
            </a:r>
            <a:r>
              <a:rPr lang="en-US" dirty="0">
                <a:solidFill>
                  <a:srgbClr val="229787"/>
                </a:solidFill>
                <a:cs typeface="Arial" panose="020B0604020202020204" pitchFamily="34" charset="0"/>
                <a:sym typeface="Wingdings" panose="05000000000000000000" pitchFamily="2" charset="2"/>
              </a:rPr>
              <a:t>  </a:t>
            </a:r>
            <a:r>
              <a:rPr lang="en-US" dirty="0">
                <a:solidFill>
                  <a:srgbClr val="229787"/>
                </a:solidFill>
                <a:cs typeface="Arial" panose="020B0604020202020204" pitchFamily="34" charset="0"/>
              </a:rPr>
              <a:t>Enter or search</a:t>
            </a:r>
          </a:p>
          <a:p>
            <a:pPr>
              <a:buFont typeface="Arial" panose="020B0604020202020204" pitchFamily="34" charset="0"/>
              <a:buChar char="•"/>
            </a:pPr>
            <a:r>
              <a:rPr lang="en-US" dirty="0">
                <a:solidFill>
                  <a:srgbClr val="229787"/>
                </a:solidFill>
                <a:cs typeface="Arial" panose="020B0604020202020204" pitchFamily="34" charset="0"/>
              </a:rPr>
              <a:t>Select food item &amp; portion size </a:t>
            </a:r>
            <a:r>
              <a:rPr lang="en-US" dirty="0">
                <a:solidFill>
                  <a:srgbClr val="229787"/>
                </a:solidFill>
                <a:cs typeface="Arial" panose="020B0604020202020204" pitchFamily="34" charset="0"/>
                <a:sym typeface="Wingdings" panose="05000000000000000000" pitchFamily="2" charset="2"/>
              </a:rPr>
              <a:t></a:t>
            </a:r>
            <a:r>
              <a:rPr lang="en-US" dirty="0">
                <a:solidFill>
                  <a:srgbClr val="229787"/>
                </a:solidFill>
                <a:cs typeface="Arial" panose="020B0604020202020204" pitchFamily="34" charset="0"/>
              </a:rPr>
              <a:t> Add  </a:t>
            </a:r>
            <a:endParaRPr lang="en-US" dirty="0">
              <a:cs typeface="Arial" panose="020B0604020202020204" pitchFamily="34" charset="0"/>
            </a:endParaRPr>
          </a:p>
          <a:p>
            <a:pPr>
              <a:buFont typeface="Arial" panose="020B0604020202020204" pitchFamily="34" charset="0"/>
              <a:buChar char="•"/>
            </a:pPr>
            <a:r>
              <a:rPr lang="en-US" dirty="0">
                <a:solidFill>
                  <a:srgbClr val="229787"/>
                </a:solidFill>
                <a:cs typeface="Arial" panose="020B0604020202020204" pitchFamily="34" charset="0"/>
              </a:rPr>
              <a:t>Enter # Purchase Units on hand (if any)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5910">
            <a:off x="6327648" y="1482032"/>
            <a:ext cx="4340352" cy="3462445"/>
          </a:xfrm>
          <a:prstGeom prst="rect">
            <a:avLst/>
          </a:prstGeom>
          <a:effectLst>
            <a:outerShdw blurRad="50800" dist="38100" dir="2700000" algn="tl" rotWithShape="0">
              <a:prstClr val="black">
                <a:alpha val="40000"/>
              </a:prstClr>
            </a:outerShdw>
          </a:effectLst>
        </p:spPr>
      </p:pic>
      <p:sp>
        <p:nvSpPr>
          <p:cNvPr id="5" name="Title 1">
            <a:extLst>
              <a:ext uri="{FF2B5EF4-FFF2-40B4-BE49-F238E27FC236}">
                <a16:creationId xmlns:a16="http://schemas.microsoft.com/office/drawing/2014/main" id="{601D6B59-FD08-4283-83A2-D0E151D5B1EB}"/>
              </a:ext>
            </a:extLst>
          </p:cNvPr>
          <p:cNvSpPr txBox="1">
            <a:spLocks/>
          </p:cNvSpPr>
          <p:nvPr/>
        </p:nvSpPr>
        <p:spPr>
          <a:xfrm>
            <a:off x="245071" y="514245"/>
            <a:ext cx="8252753" cy="103757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000" b="1" kern="1200">
                <a:solidFill>
                  <a:srgbClr val="B12524"/>
                </a:solidFill>
                <a:latin typeface="+mn-lt"/>
                <a:ea typeface="+mj-ea"/>
                <a:cs typeface="+mj-cs"/>
              </a:defRPr>
            </a:lvl1pPr>
          </a:lstStyle>
          <a:p>
            <a:r>
              <a:rPr lang="en-US" dirty="0"/>
              <a:t>Food Buying Guide (FBG) Calculator: </a:t>
            </a:r>
            <a:r>
              <a:rPr lang="en-US" b="0" i="1" dirty="0">
                <a:solidFill>
                  <a:srgbClr val="064961"/>
                </a:solidFill>
              </a:rPr>
              <a:t>Instructions</a:t>
            </a:r>
          </a:p>
        </p:txBody>
      </p:sp>
      <p:pic>
        <p:nvPicPr>
          <p:cNvPr id="7" name="Picture 6">
            <a:extLst>
              <a:ext uri="{FF2B5EF4-FFF2-40B4-BE49-F238E27FC236}">
                <a16:creationId xmlns:a16="http://schemas.microsoft.com/office/drawing/2014/main" id="{B1E26A1B-DAA5-4EFB-A661-4EA0A91A46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5311" y="3443686"/>
            <a:ext cx="3803121" cy="29000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83990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9980" y="1589192"/>
            <a:ext cx="10436352" cy="5186362"/>
          </a:xfrm>
        </p:spPr>
        <p:txBody>
          <a:bodyPr>
            <a:normAutofit/>
          </a:bodyPr>
          <a:lstStyle/>
          <a:p>
            <a:r>
              <a:rPr lang="en-US" dirty="0">
                <a:cs typeface="Arial" panose="020B0604020202020204" pitchFamily="34" charset="0"/>
              </a:rPr>
              <a:t>Click on “Add Serving Size”</a:t>
            </a:r>
          </a:p>
          <a:p>
            <a:r>
              <a:rPr lang="en-US" dirty="0">
                <a:cs typeface="Arial" panose="020B0604020202020204" pitchFamily="34" charset="0"/>
              </a:rPr>
              <a:t>Select correct serving size</a:t>
            </a:r>
          </a:p>
          <a:p>
            <a:r>
              <a:rPr lang="en-US" dirty="0">
                <a:cs typeface="Arial" panose="020B0604020202020204" pitchFamily="34" charset="0"/>
              </a:rPr>
              <a:t>Type number of servings </a:t>
            </a:r>
            <a:r>
              <a:rPr lang="en-US" dirty="0">
                <a:cs typeface="Arial" panose="020B0604020202020204" pitchFamily="34" charset="0"/>
                <a:sym typeface="Wingdings" panose="05000000000000000000" pitchFamily="2" charset="2"/>
              </a:rPr>
              <a:t> </a:t>
            </a:r>
            <a:r>
              <a:rPr lang="en-US" dirty="0">
                <a:cs typeface="Arial" panose="020B0604020202020204" pitchFamily="34" charset="0"/>
              </a:rPr>
              <a:t>Enter</a:t>
            </a:r>
          </a:p>
          <a:p>
            <a:r>
              <a:rPr lang="en-US" dirty="0">
                <a:cs typeface="Arial" panose="020B0604020202020204" pitchFamily="34" charset="0"/>
              </a:rPr>
              <a:t>Click Save </a:t>
            </a:r>
            <a:r>
              <a:rPr lang="en-US" dirty="0">
                <a:cs typeface="Arial" panose="020B0604020202020204" pitchFamily="34" charset="0"/>
                <a:sym typeface="Wingdings" panose="05000000000000000000" pitchFamily="2" charset="2"/>
              </a:rPr>
              <a:t> Repeat with remaining components</a:t>
            </a:r>
            <a:r>
              <a:rPr lang="en-US" dirty="0">
                <a:cs typeface="Arial" panose="020B0604020202020204" pitchFamily="34" charset="0"/>
              </a:rPr>
              <a:t> </a:t>
            </a:r>
          </a:p>
          <a:p>
            <a:r>
              <a:rPr lang="en-US" dirty="0">
                <a:cs typeface="Arial" panose="020B0604020202020204" pitchFamily="34" charset="0"/>
              </a:rPr>
              <a:t>“Back to List” when done</a:t>
            </a:r>
          </a:p>
          <a:p>
            <a:r>
              <a:rPr lang="en-US" dirty="0">
                <a:cs typeface="Arial" panose="020B0604020202020204" pitchFamily="34" charset="0"/>
              </a:rPr>
              <a:t>“Edit” to review Shopping List</a:t>
            </a:r>
          </a:p>
          <a:p>
            <a:r>
              <a:rPr lang="en-US" dirty="0">
                <a:cs typeface="Arial" panose="020B0604020202020204" pitchFamily="34" charset="0"/>
              </a:rPr>
              <a:t>“PDF” to save / “Email” to send Shopping List</a:t>
            </a:r>
          </a:p>
          <a:p>
            <a:r>
              <a:rPr lang="en-US" dirty="0">
                <a:cs typeface="Arial" panose="020B0604020202020204" pitchFamily="34" charset="0"/>
              </a:rPr>
              <a:t>Rename PDF with menu name and # servings </a:t>
            </a:r>
          </a:p>
          <a:p>
            <a:pPr marL="228600" lvl="2">
              <a:spcBef>
                <a:spcPts val="1000"/>
              </a:spcBef>
              <a:buClr>
                <a:srgbClr val="E48126"/>
              </a:buClr>
            </a:pPr>
            <a:r>
              <a:rPr lang="en-US" sz="2400" dirty="0">
                <a:solidFill>
                  <a:srgbClr val="229787"/>
                </a:solidFill>
                <a:cs typeface="Arial" panose="020B0604020202020204" pitchFamily="34" charset="0"/>
              </a:rPr>
              <a:t>Ex: “SFSP Chicken Fajita Lunch Menu – 150 servings”</a:t>
            </a:r>
          </a:p>
          <a:p>
            <a:pPr marL="457200" lvl="1" indent="0">
              <a:buNone/>
            </a:pPr>
            <a:endParaRPr lang="en-US" sz="3200" b="1" dirty="0">
              <a:solidFill>
                <a:srgbClr val="7030A0"/>
              </a:solidFill>
              <a:latin typeface="Century Gothic" panose="020B0502020202020204" pitchFamily="34" charset="0"/>
              <a:cs typeface="Arial" panose="020B0604020202020204" pitchFamily="34" charset="0"/>
            </a:endParaRPr>
          </a:p>
          <a:p>
            <a:pPr marL="0" indent="0">
              <a:buNone/>
            </a:pPr>
            <a:endParaRPr lang="en-US" sz="3200" dirty="0">
              <a:latin typeface="Century Gothic" panose="020B0502020202020204" pitchFamily="34" charset="0"/>
              <a:cs typeface="Arial" panose="020B0604020202020204" pitchFamily="34" charset="0"/>
            </a:endParaRPr>
          </a:p>
          <a:p>
            <a:pPr marL="0" indent="0">
              <a:buNone/>
            </a:pPr>
            <a:endParaRPr lang="en-US" sz="3200" dirty="0">
              <a:latin typeface="Century Gothic" panose="020B0502020202020204" pitchFamily="34" charset="0"/>
              <a:cs typeface="Arial" panose="020B0604020202020204" pitchFamily="34" charset="0"/>
            </a:endParaRPr>
          </a:p>
          <a:p>
            <a:pPr marL="457200" lvl="1" indent="0">
              <a:buNone/>
            </a:pPr>
            <a:endParaRPr lang="en-US" sz="3200" dirty="0">
              <a:latin typeface="Arial" panose="020B0604020202020204" pitchFamily="34" charset="0"/>
              <a:cs typeface="Arial" panose="020B0604020202020204" pitchFamily="34" charset="0"/>
            </a:endParaRPr>
          </a:p>
          <a:p>
            <a:pPr marL="342900" lvl="1" indent="0">
              <a:buNone/>
            </a:pPr>
            <a:endParaRPr lang="en-US" sz="3200"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F942606B-8D06-46C6-91E1-FBFD2117A0DC}"/>
              </a:ext>
            </a:extLst>
          </p:cNvPr>
          <p:cNvSpPr txBox="1">
            <a:spLocks/>
          </p:cNvSpPr>
          <p:nvPr/>
        </p:nvSpPr>
        <p:spPr>
          <a:xfrm>
            <a:off x="373832" y="282999"/>
            <a:ext cx="8672631" cy="15628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B12524"/>
                </a:solidFill>
                <a:latin typeface="+mn-lt"/>
                <a:ea typeface="+mj-ea"/>
                <a:cs typeface="+mj-cs"/>
              </a:defRPr>
            </a:lvl1pPr>
          </a:lstStyle>
          <a:p>
            <a:r>
              <a:rPr lang="en-US" dirty="0"/>
              <a:t>FBG Calculator Instructions, </a:t>
            </a:r>
            <a:r>
              <a:rPr lang="en-US" b="0" i="1" dirty="0">
                <a:solidFill>
                  <a:srgbClr val="064961"/>
                </a:solidFill>
              </a:rPr>
              <a:t>continued</a:t>
            </a:r>
          </a:p>
        </p:txBody>
      </p:sp>
    </p:spTree>
    <p:extLst>
      <p:ext uri="{BB962C8B-B14F-4D97-AF65-F5344CB8AC3E}">
        <p14:creationId xmlns:p14="http://schemas.microsoft.com/office/powerpoint/2010/main" val="893968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75127" cy="6858000"/>
          </a:xfrm>
          <a:prstGeom prst="rect">
            <a:avLst/>
          </a:prstGeom>
        </p:spPr>
      </p:pic>
    </p:spTree>
    <p:extLst>
      <p:ext uri="{BB962C8B-B14F-4D97-AF65-F5344CB8AC3E}">
        <p14:creationId xmlns:p14="http://schemas.microsoft.com/office/powerpoint/2010/main" val="593682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254240"/>
          </a:xfrm>
          <a:prstGeom prst="rect">
            <a:avLst/>
          </a:prstGeom>
        </p:spPr>
      </p:pic>
      <p:sp>
        <p:nvSpPr>
          <p:cNvPr id="2" name="TextBox 1"/>
          <p:cNvSpPr txBox="1"/>
          <p:nvPr/>
        </p:nvSpPr>
        <p:spPr>
          <a:xfrm>
            <a:off x="3564610" y="2497042"/>
            <a:ext cx="1379349" cy="246221"/>
          </a:xfrm>
          <a:prstGeom prst="rect">
            <a:avLst/>
          </a:prstGeom>
          <a:noFill/>
        </p:spPr>
        <p:txBody>
          <a:bodyPr wrap="square" rtlCol="0">
            <a:spAutoFit/>
          </a:bodyPr>
          <a:lstStyle/>
          <a:p>
            <a:r>
              <a:rPr lang="en-US" sz="1000" dirty="0"/>
              <a:t>- 150 servings</a:t>
            </a:r>
          </a:p>
        </p:txBody>
      </p:sp>
    </p:spTree>
    <p:extLst>
      <p:ext uri="{BB962C8B-B14F-4D97-AF65-F5344CB8AC3E}">
        <p14:creationId xmlns:p14="http://schemas.microsoft.com/office/powerpoint/2010/main" val="2907480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64610" y="2448731"/>
            <a:ext cx="1379349" cy="246221"/>
          </a:xfrm>
          <a:prstGeom prst="rect">
            <a:avLst/>
          </a:prstGeom>
          <a:noFill/>
        </p:spPr>
        <p:txBody>
          <a:bodyPr wrap="square" rtlCol="0">
            <a:spAutoFit/>
          </a:bodyPr>
          <a:lstStyle/>
          <a:p>
            <a:r>
              <a:rPr lang="en-US" sz="1000" dirty="0"/>
              <a:t>- 150 servings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1232486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581" b="38171"/>
          <a:stretch/>
        </p:blipFill>
        <p:spPr>
          <a:xfrm>
            <a:off x="-113482" y="0"/>
            <a:ext cx="12563390" cy="6955692"/>
          </a:xfrm>
          <a:prstGeom prst="rect">
            <a:avLst/>
          </a:prstGeom>
        </p:spPr>
      </p:pic>
    </p:spTree>
    <p:extLst>
      <p:ext uri="{BB962C8B-B14F-4D97-AF65-F5344CB8AC3E}">
        <p14:creationId xmlns:p14="http://schemas.microsoft.com/office/powerpoint/2010/main" val="1016447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52542"/>
          <a:stretch/>
        </p:blipFill>
        <p:spPr>
          <a:xfrm>
            <a:off x="0" y="0"/>
            <a:ext cx="12192000" cy="6858000"/>
          </a:xfrm>
          <a:prstGeom prst="rect">
            <a:avLst/>
          </a:prstGeom>
        </p:spPr>
      </p:pic>
      <p:sp>
        <p:nvSpPr>
          <p:cNvPr id="5" name="Oval 4"/>
          <p:cNvSpPr/>
          <p:nvPr/>
        </p:nvSpPr>
        <p:spPr>
          <a:xfrm>
            <a:off x="472698" y="3006671"/>
            <a:ext cx="1108129" cy="480448"/>
          </a:xfrm>
          <a:prstGeom prst="ellipse">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Oval 5"/>
          <p:cNvSpPr/>
          <p:nvPr/>
        </p:nvSpPr>
        <p:spPr>
          <a:xfrm>
            <a:off x="472698" y="3748007"/>
            <a:ext cx="1108129" cy="480448"/>
          </a:xfrm>
          <a:prstGeom prst="ellipse">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Oval 6"/>
          <p:cNvSpPr/>
          <p:nvPr/>
        </p:nvSpPr>
        <p:spPr>
          <a:xfrm>
            <a:off x="472698" y="4383437"/>
            <a:ext cx="1108129" cy="480448"/>
          </a:xfrm>
          <a:prstGeom prst="ellipse">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Oval 7"/>
          <p:cNvSpPr/>
          <p:nvPr/>
        </p:nvSpPr>
        <p:spPr>
          <a:xfrm>
            <a:off x="472697" y="6119247"/>
            <a:ext cx="1108129" cy="480448"/>
          </a:xfrm>
          <a:prstGeom prst="ellipse">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1" name="Straight Arrow Connector 10"/>
          <p:cNvCxnSpPr/>
          <p:nvPr/>
        </p:nvCxnSpPr>
        <p:spPr>
          <a:xfrm flipH="1">
            <a:off x="1487837" y="1012556"/>
            <a:ext cx="3053166" cy="192953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9" name="TextBox 8"/>
          <p:cNvSpPr txBox="1"/>
          <p:nvPr/>
        </p:nvSpPr>
        <p:spPr>
          <a:xfrm>
            <a:off x="472697" y="426203"/>
            <a:ext cx="4533412" cy="646331"/>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solidFill>
                  <a:schemeClr val="accent6">
                    <a:lumMod val="50000"/>
                  </a:schemeClr>
                </a:solidFill>
              </a:rPr>
              <a:t>“Buy Purchase Units” </a:t>
            </a:r>
            <a:r>
              <a:rPr lang="en-US" b="1" u="sng" dirty="0">
                <a:solidFill>
                  <a:schemeClr val="accent6">
                    <a:lumMod val="50000"/>
                  </a:schemeClr>
                </a:solidFill>
              </a:rPr>
              <a:t>REDUCED</a:t>
            </a:r>
            <a:r>
              <a:rPr lang="en-US" b="1" dirty="0">
                <a:solidFill>
                  <a:schemeClr val="accent6">
                    <a:lumMod val="50000"/>
                  </a:schemeClr>
                </a:solidFill>
              </a:rPr>
              <a:t> by the entered “Number of Purchase Units on Hand”</a:t>
            </a:r>
          </a:p>
        </p:txBody>
      </p:sp>
    </p:spTree>
    <p:extLst>
      <p:ext uri="{BB962C8B-B14F-4D97-AF65-F5344CB8AC3E}">
        <p14:creationId xmlns:p14="http://schemas.microsoft.com/office/powerpoint/2010/main" val="2482670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12262757" cy="1843459"/>
          </a:xfrm>
          <a:solidFill>
            <a:schemeClr val="bg1"/>
          </a:solidFill>
        </p:spPr>
        <p:txBody>
          <a:bodyPr>
            <a:normAutofit/>
          </a:bodyPr>
          <a:lstStyle/>
          <a:p>
            <a:r>
              <a:rPr lang="en-US" sz="4000" b="1" dirty="0"/>
              <a:t>  </a:t>
            </a:r>
            <a:r>
              <a:rPr lang="en-US" sz="4000" b="1" dirty="0">
                <a:latin typeface="+mn-lt"/>
              </a:rPr>
              <a:t>Download the Food Buying Guide </a:t>
            </a:r>
            <a:br>
              <a:rPr lang="en-US" sz="4000" b="1" dirty="0">
                <a:latin typeface="+mn-lt"/>
              </a:rPr>
            </a:br>
            <a:r>
              <a:rPr lang="en-US" sz="4000" b="1" dirty="0">
                <a:latin typeface="+mn-lt"/>
              </a:rPr>
              <a:t>  Mobile App!</a:t>
            </a:r>
            <a:endParaRPr lang="en-US" sz="4000" dirty="0">
              <a:latin typeface="+mn-lt"/>
            </a:endParaRPr>
          </a:p>
        </p:txBody>
      </p:sp>
      <p:grpSp>
        <p:nvGrpSpPr>
          <p:cNvPr id="5" name="Group 4" title="Image of Google play and Apple App Store"/>
          <p:cNvGrpSpPr/>
          <p:nvPr/>
        </p:nvGrpSpPr>
        <p:grpSpPr>
          <a:xfrm>
            <a:off x="1696454" y="4791713"/>
            <a:ext cx="5721136" cy="792671"/>
            <a:chOff x="533400" y="3414026"/>
            <a:chExt cx="5105400" cy="811946"/>
          </a:xfrm>
        </p:grpSpPr>
        <p:pic>
          <p:nvPicPr>
            <p:cNvPr id="6" name="Picture 5" title="Image of Apple App Stor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3414026"/>
              <a:ext cx="2590800" cy="811946"/>
            </a:xfrm>
            <a:prstGeom prst="rect">
              <a:avLst/>
            </a:prstGeom>
          </p:spPr>
        </p:pic>
        <p:pic>
          <p:nvPicPr>
            <p:cNvPr id="7" name="Picture 6" title="Image of Google Play stor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 y="3468374"/>
              <a:ext cx="2150444" cy="706139"/>
            </a:xfrm>
            <a:prstGeom prst="rect">
              <a:avLst/>
            </a:prstGeom>
          </p:spPr>
        </p:pic>
      </p:grpSp>
      <p:sp>
        <p:nvSpPr>
          <p:cNvPr id="9" name="Content Placeholder 5">
            <a:extLst>
              <a:ext uri="{FF2B5EF4-FFF2-40B4-BE49-F238E27FC236}">
                <a16:creationId xmlns:a16="http://schemas.microsoft.com/office/drawing/2014/main" id="{FA6414D9-EDE8-4E4C-8EB3-BF3C59358DC4}"/>
              </a:ext>
            </a:extLst>
          </p:cNvPr>
          <p:cNvSpPr txBox="1">
            <a:spLocks/>
          </p:cNvSpPr>
          <p:nvPr/>
        </p:nvSpPr>
        <p:spPr>
          <a:xfrm>
            <a:off x="702128" y="1567540"/>
            <a:ext cx="7437668" cy="3033544"/>
          </a:xfrm>
          <a:prstGeom prst="rect">
            <a:avLst/>
          </a:prstGeom>
        </p:spPr>
        <p:txBody>
          <a:bodyPr>
            <a:normAutofit/>
          </a:bodyPr>
          <a:lst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Production information for foods typically served in Child Nutrition programs</a:t>
            </a:r>
          </a:p>
          <a:p>
            <a:r>
              <a:rPr lang="en-US" sz="2800" dirty="0"/>
              <a:t>Available for </a:t>
            </a:r>
            <a:r>
              <a:rPr lang="en-US" sz="2800" dirty="0" err="1">
                <a:solidFill>
                  <a:srgbClr val="229787"/>
                </a:solidFill>
              </a:rPr>
              <a:t>iOs</a:t>
            </a:r>
            <a:r>
              <a:rPr lang="en-US" sz="2800" dirty="0">
                <a:solidFill>
                  <a:srgbClr val="229787"/>
                </a:solidFill>
              </a:rPr>
              <a:t> &amp; Android  </a:t>
            </a:r>
          </a:p>
          <a:p>
            <a:endParaRPr lang="en-US" sz="2000" dirty="0">
              <a:solidFill>
                <a:srgbClr val="229787"/>
              </a:solidFill>
            </a:endParaRPr>
          </a:p>
          <a:p>
            <a:pPr marL="0" indent="0">
              <a:buNone/>
            </a:pPr>
            <a:r>
              <a:rPr lang="en-US" sz="3200" u="sng" dirty="0">
                <a:solidFill>
                  <a:srgbClr val="229787"/>
                </a:solidFill>
                <a:hlinkClick r:id="rId5"/>
              </a:rPr>
              <a:t>https://www.fns.usda.gov/tn/food-buying-guide-mobile-app</a:t>
            </a:r>
            <a:r>
              <a:rPr lang="en-US" sz="3200" u="sng" dirty="0">
                <a:solidFill>
                  <a:srgbClr val="229787"/>
                </a:solidFill>
              </a:rPr>
              <a:t>   </a:t>
            </a:r>
            <a:endParaRPr lang="en-US" dirty="0"/>
          </a:p>
          <a:p>
            <a:endParaRPr lang="en-US" dirty="0"/>
          </a:p>
        </p:txBody>
      </p:sp>
      <p:pic>
        <p:nvPicPr>
          <p:cNvPr id="11" name="Content Placeholder 3">
            <a:extLst>
              <a:ext uri="{FF2B5EF4-FFF2-40B4-BE49-F238E27FC236}">
                <a16:creationId xmlns:a16="http://schemas.microsoft.com/office/drawing/2014/main" id="{61C1E9B0-82BD-4211-AC2F-1F48660A7F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2501" y="235744"/>
            <a:ext cx="3257550" cy="6386511"/>
          </a:xfrm>
          <a:prstGeom prst="rect">
            <a:avLst/>
          </a:prstGeom>
        </p:spPr>
      </p:pic>
    </p:spTree>
    <p:extLst>
      <p:ext uri="{BB962C8B-B14F-4D97-AF65-F5344CB8AC3E}">
        <p14:creationId xmlns:p14="http://schemas.microsoft.com/office/powerpoint/2010/main" val="950619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AA142DC-8979-4B5C-A540-34005046C06B}"/>
              </a:ext>
            </a:extLst>
          </p:cNvPr>
          <p:cNvGrpSpPr/>
          <p:nvPr/>
        </p:nvGrpSpPr>
        <p:grpSpPr>
          <a:xfrm>
            <a:off x="0" y="-112977"/>
            <a:ext cx="12560968" cy="7083953"/>
            <a:chOff x="1828800" y="362000"/>
            <a:chExt cx="12297052" cy="7083953"/>
          </a:xfrm>
        </p:grpSpPr>
        <p:pic>
          <p:nvPicPr>
            <p:cNvPr id="4" name="Picture 3" descr="A picture containing person, child, indoor, young&#10;&#10;Description automatically generated">
              <a:extLst>
                <a:ext uri="{FF2B5EF4-FFF2-40B4-BE49-F238E27FC236}">
                  <a16:creationId xmlns:a16="http://schemas.microsoft.com/office/drawing/2014/main" id="{246ABF37-9962-4FAE-AC49-995A9021BCE3}"/>
                </a:ext>
              </a:extLst>
            </p:cNvPr>
            <p:cNvPicPr>
              <a:picLocks noChangeAspect="1"/>
            </p:cNvPicPr>
            <p:nvPr/>
          </p:nvPicPr>
          <p:blipFill rotWithShape="1">
            <a:blip r:embed="rId3"/>
            <a:srcRect l="43515"/>
            <a:stretch/>
          </p:blipFill>
          <p:spPr>
            <a:xfrm>
              <a:off x="1828800" y="436410"/>
              <a:ext cx="12297052" cy="7009543"/>
            </a:xfrm>
            <a:prstGeom prst="rect">
              <a:avLst/>
            </a:prstGeom>
          </p:spPr>
        </p:pic>
        <p:pic>
          <p:nvPicPr>
            <p:cNvPr id="6" name="Picture 2" descr="FNS Dietitians">
              <a:extLst>
                <a:ext uri="{FF2B5EF4-FFF2-40B4-BE49-F238E27FC236}">
                  <a16:creationId xmlns:a16="http://schemas.microsoft.com/office/drawing/2014/main" id="{3A25806A-7E95-4A62-B368-CFB696FB3824}"/>
                </a:ext>
              </a:extLst>
            </p:cNvPr>
            <p:cNvPicPr>
              <a:picLocks noChangeAspect="1" noChangeArrowheads="1"/>
            </p:cNvPicPr>
            <p:nvPr/>
          </p:nvPicPr>
          <p:blipFill rotWithShape="1">
            <a:blip r:embed="rId4">
              <a:alphaModFix amt="92000"/>
              <a:extLst>
                <a:ext uri="{28A0092B-C50C-407E-A947-70E740481C1C}">
                  <a14:useLocalDpi xmlns:a14="http://schemas.microsoft.com/office/drawing/2010/main" val="0"/>
                </a:ext>
              </a:extLst>
            </a:blip>
            <a:srcRect l="12383" t="-679" r="33053" b="679"/>
            <a:stretch/>
          </p:blipFill>
          <p:spPr bwMode="auto">
            <a:xfrm>
              <a:off x="1828800" y="362000"/>
              <a:ext cx="5727560" cy="6208410"/>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grpSp>
      <p:sp>
        <p:nvSpPr>
          <p:cNvPr id="8" name="Date Placeholder 3">
            <a:extLst>
              <a:ext uri="{FF2B5EF4-FFF2-40B4-BE49-F238E27FC236}">
                <a16:creationId xmlns:a16="http://schemas.microsoft.com/office/drawing/2014/main" id="{1B993AED-2554-40A8-9435-F196CF28B260}"/>
              </a:ext>
            </a:extLst>
          </p:cNvPr>
          <p:cNvSpPr>
            <a:spLocks noGrp="1"/>
          </p:cNvSpPr>
          <p:nvPr>
            <p:ph type="dt" sz="half" idx="10"/>
          </p:nvPr>
        </p:nvSpPr>
        <p:spPr>
          <a:xfrm>
            <a:off x="9049779" y="6234640"/>
            <a:ext cx="2679701" cy="365125"/>
          </a:xfrm>
        </p:spPr>
        <p:txBody>
          <a:bodyPr/>
          <a:lstStyle/>
          <a:p>
            <a:fld id="{8E0C5671-3B97-45E1-AA15-F88BAD78E5E7}" type="datetime1">
              <a:rPr lang="en-US" smtClean="0"/>
              <a:t>2/7/2023</a:t>
            </a:fld>
            <a:endParaRPr lang="en-US" dirty="0"/>
          </a:p>
        </p:txBody>
      </p:sp>
      <p:pic>
        <p:nvPicPr>
          <p:cNvPr id="11" name="Picture 10" descr="Text&#10;&#10;Description automatically generated">
            <a:extLst>
              <a:ext uri="{FF2B5EF4-FFF2-40B4-BE49-F238E27FC236}">
                <a16:creationId xmlns:a16="http://schemas.microsoft.com/office/drawing/2014/main" id="{5BBA38D9-74F3-4279-939C-C53E25203812}"/>
              </a:ext>
            </a:extLst>
          </p:cNvPr>
          <p:cNvPicPr>
            <a:picLocks noChangeAspect="1"/>
          </p:cNvPicPr>
          <p:nvPr/>
        </p:nvPicPr>
        <p:blipFill>
          <a:blip r:embed="rId5"/>
          <a:stretch>
            <a:fillRect/>
          </a:stretch>
        </p:blipFill>
        <p:spPr>
          <a:xfrm>
            <a:off x="6715733" y="4116409"/>
            <a:ext cx="5375349" cy="2533306"/>
          </a:xfrm>
          <a:prstGeom prst="rect">
            <a:avLst/>
          </a:prstGeom>
        </p:spPr>
      </p:pic>
      <p:sp>
        <p:nvSpPr>
          <p:cNvPr id="22" name="Title 1">
            <a:extLst>
              <a:ext uri="{FF2B5EF4-FFF2-40B4-BE49-F238E27FC236}">
                <a16:creationId xmlns:a16="http://schemas.microsoft.com/office/drawing/2014/main" id="{64611E6E-F17A-407A-BDDD-18119DC54AFC}"/>
              </a:ext>
            </a:extLst>
          </p:cNvPr>
          <p:cNvSpPr>
            <a:spLocks noGrp="1"/>
          </p:cNvSpPr>
          <p:nvPr>
            <p:ph type="ctrTitle"/>
          </p:nvPr>
        </p:nvSpPr>
        <p:spPr>
          <a:xfrm>
            <a:off x="5667606" y="-547754"/>
            <a:ext cx="6423476" cy="2298699"/>
          </a:xfrm>
        </p:spPr>
        <p:txBody>
          <a:bodyPr/>
          <a:lstStyle/>
          <a:p>
            <a:r>
              <a:rPr lang="en-US" dirty="0"/>
              <a:t>Early Childhood Education and Care Department </a:t>
            </a:r>
          </a:p>
        </p:txBody>
      </p:sp>
      <p:sp>
        <p:nvSpPr>
          <p:cNvPr id="23" name="Subtitle 2">
            <a:extLst>
              <a:ext uri="{FF2B5EF4-FFF2-40B4-BE49-F238E27FC236}">
                <a16:creationId xmlns:a16="http://schemas.microsoft.com/office/drawing/2014/main" id="{FA33A793-D416-45D9-A821-8B29DDAE7D2E}"/>
              </a:ext>
            </a:extLst>
          </p:cNvPr>
          <p:cNvSpPr txBox="1">
            <a:spLocks/>
          </p:cNvSpPr>
          <p:nvPr/>
        </p:nvSpPr>
        <p:spPr>
          <a:xfrm>
            <a:off x="5675887" y="1750945"/>
            <a:ext cx="6273800" cy="184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E48126"/>
              </a:buClr>
              <a:buFont typeface="Arial" panose="020B0604020202020204" pitchFamily="34" charset="0"/>
              <a:buNone/>
              <a:defRPr sz="2200" kern="1200">
                <a:solidFill>
                  <a:srgbClr val="229787"/>
                </a:solidFill>
                <a:latin typeface="+mn-lt"/>
                <a:ea typeface="+mn-ea"/>
                <a:cs typeface="+mn-cs"/>
              </a:defRPr>
            </a:lvl1pPr>
            <a:lvl2pPr marL="457200" indent="0" algn="ctr" defTabSz="914400" rtl="0" eaLnBrk="1" latinLnBrk="0" hangingPunct="1">
              <a:lnSpc>
                <a:spcPct val="90000"/>
              </a:lnSpc>
              <a:spcBef>
                <a:spcPts val="500"/>
              </a:spcBef>
              <a:buClr>
                <a:srgbClr val="4FC2C0"/>
              </a:buClr>
              <a:buSzPct val="60000"/>
              <a:buFont typeface=".Lucida Grande UI Regular"/>
              <a:buNone/>
              <a:defRPr sz="2000" kern="1200">
                <a:solidFill>
                  <a:srgbClr val="064961"/>
                </a:solidFill>
                <a:latin typeface="+mn-lt"/>
                <a:ea typeface="+mn-ea"/>
                <a:cs typeface="+mn-cs"/>
              </a:defRPr>
            </a:lvl2pPr>
            <a:lvl3pPr marL="914400" indent="0" algn="ctr" defTabSz="914400" rtl="0" eaLnBrk="1" latinLnBrk="0" hangingPunct="1">
              <a:lnSpc>
                <a:spcPct val="90000"/>
              </a:lnSpc>
              <a:spcBef>
                <a:spcPts val="500"/>
              </a:spcBef>
              <a:buClr>
                <a:srgbClr val="B12524"/>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4FC2C0"/>
              </a:buClr>
              <a:buFont typeface="System Font Regular"/>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b="1">
                <a:solidFill>
                  <a:srgbClr val="178AB2"/>
                </a:solidFill>
              </a:rPr>
              <a:t>Cabinet Secretary Elizabeth Groginsky</a:t>
            </a:r>
            <a:br>
              <a:rPr lang="en-US" i="1">
                <a:solidFill>
                  <a:srgbClr val="178AB2"/>
                </a:solidFill>
              </a:rPr>
            </a:br>
            <a:endParaRPr lang="en-US" dirty="0"/>
          </a:p>
        </p:txBody>
      </p:sp>
      <p:sp>
        <p:nvSpPr>
          <p:cNvPr id="24" name="TextBox 23">
            <a:extLst>
              <a:ext uri="{FF2B5EF4-FFF2-40B4-BE49-F238E27FC236}">
                <a16:creationId xmlns:a16="http://schemas.microsoft.com/office/drawing/2014/main" id="{6CD2D0C1-C1C6-4807-BB6B-1F2D1362E28E}"/>
              </a:ext>
            </a:extLst>
          </p:cNvPr>
          <p:cNvSpPr txBox="1"/>
          <p:nvPr/>
        </p:nvSpPr>
        <p:spPr>
          <a:xfrm>
            <a:off x="5675887" y="2137904"/>
            <a:ext cx="5482177" cy="2062103"/>
          </a:xfrm>
          <a:prstGeom prst="rect">
            <a:avLst/>
          </a:prstGeom>
          <a:noFill/>
        </p:spPr>
        <p:txBody>
          <a:bodyPr wrap="square" rtlCol="0">
            <a:spAutoFit/>
          </a:bodyPr>
          <a:lstStyle/>
          <a:p>
            <a:r>
              <a:rPr lang="en-US" sz="3200" b="1" dirty="0">
                <a:solidFill>
                  <a:srgbClr val="E48126"/>
                </a:solidFill>
              </a:rPr>
              <a:t>Summer Food Service Program for Children - 2023</a:t>
            </a:r>
          </a:p>
          <a:p>
            <a:endParaRPr lang="en-US" sz="3200" b="1" dirty="0">
              <a:solidFill>
                <a:srgbClr val="E48126"/>
              </a:solidFill>
            </a:endParaRPr>
          </a:p>
          <a:p>
            <a:r>
              <a:rPr lang="en-US" sz="3200" b="1" dirty="0">
                <a:solidFill>
                  <a:srgbClr val="E48126"/>
                </a:solidFill>
              </a:rPr>
              <a:t>Using the FBG Calculator </a:t>
            </a:r>
          </a:p>
        </p:txBody>
      </p:sp>
    </p:spTree>
    <p:extLst>
      <p:ext uri="{BB962C8B-B14F-4D97-AF65-F5344CB8AC3E}">
        <p14:creationId xmlns:p14="http://schemas.microsoft.com/office/powerpoint/2010/main" val="373511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79B29-BABB-4C1B-9190-B1E3A63C5116}"/>
              </a:ext>
            </a:extLst>
          </p:cNvPr>
          <p:cNvSpPr>
            <a:spLocks noGrp="1"/>
          </p:cNvSpPr>
          <p:nvPr>
            <p:ph type="title"/>
          </p:nvPr>
        </p:nvSpPr>
        <p:spPr>
          <a:xfrm>
            <a:off x="0" y="-1"/>
            <a:ext cx="12192000" cy="2281767"/>
          </a:xfrm>
          <a:solidFill>
            <a:schemeClr val="bg1"/>
          </a:solidFill>
        </p:spPr>
        <p:txBody>
          <a:bodyPr/>
          <a:lstStyle/>
          <a:p>
            <a:br>
              <a:rPr lang="en-US" b="1" dirty="0"/>
            </a:br>
            <a:r>
              <a:rPr lang="en-US" b="1" dirty="0"/>
              <a:t>	Mobile App Demo / </a:t>
            </a:r>
            <a:br>
              <a:rPr lang="en-US" b="1" dirty="0"/>
            </a:br>
            <a:r>
              <a:rPr lang="en-US" b="1" dirty="0"/>
              <a:t>	Recorded Webinar</a:t>
            </a:r>
          </a:p>
        </p:txBody>
      </p:sp>
      <p:sp>
        <p:nvSpPr>
          <p:cNvPr id="3" name="Content Placeholder 2">
            <a:extLst>
              <a:ext uri="{FF2B5EF4-FFF2-40B4-BE49-F238E27FC236}">
                <a16:creationId xmlns:a16="http://schemas.microsoft.com/office/drawing/2014/main" id="{3556D2F2-A8E2-4BAB-A641-317924F893AF}"/>
              </a:ext>
            </a:extLst>
          </p:cNvPr>
          <p:cNvSpPr>
            <a:spLocks noGrp="1"/>
          </p:cNvSpPr>
          <p:nvPr>
            <p:ph sz="quarter" idx="10"/>
          </p:nvPr>
        </p:nvSpPr>
        <p:spPr>
          <a:xfrm>
            <a:off x="1293259" y="2633270"/>
            <a:ext cx="6311503" cy="2153170"/>
          </a:xfrm>
        </p:spPr>
        <p:txBody>
          <a:bodyPr vert="horz" lIns="91440" tIns="45720" rIns="91440" bIns="45720" rtlCol="0" anchor="t">
            <a:normAutofit/>
          </a:bodyPr>
          <a:lstStyle/>
          <a:p>
            <a:r>
              <a:rPr lang="en-US" dirty="0">
                <a:latin typeface="Arial"/>
                <a:cs typeface="Arial"/>
                <a:hlinkClick r:id="rId2"/>
              </a:rPr>
              <a:t>Webinar: Food Buying Guide Goes Digital! Food and Nutrition Service (usda.gov)</a:t>
            </a:r>
            <a:endParaRPr lang="en-US" dirty="0">
              <a:latin typeface="Arial"/>
              <a:cs typeface="Arial"/>
            </a:endParaRPr>
          </a:p>
        </p:txBody>
      </p:sp>
      <p:pic>
        <p:nvPicPr>
          <p:cNvPr id="4" name="Content Placeholder 3">
            <a:extLst>
              <a:ext uri="{FF2B5EF4-FFF2-40B4-BE49-F238E27FC236}">
                <a16:creationId xmlns:a16="http://schemas.microsoft.com/office/drawing/2014/main" id="{0755568C-C50E-401B-8676-E2B4027B6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1" y="235744"/>
            <a:ext cx="3257550" cy="6386511"/>
          </a:xfrm>
          <a:prstGeom prst="rect">
            <a:avLst/>
          </a:prstGeom>
        </p:spPr>
      </p:pic>
      <p:pic>
        <p:nvPicPr>
          <p:cNvPr id="6" name="Picture 5" title="Image of sliced vegetables and fruits.">
            <a:extLst>
              <a:ext uri="{FF2B5EF4-FFF2-40B4-BE49-F238E27FC236}">
                <a16:creationId xmlns:a16="http://schemas.microsoft.com/office/drawing/2014/main" id="{7D73BA2A-32BC-4FD3-A3CC-60908C2619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9721" y="4052339"/>
            <a:ext cx="4558581" cy="684607"/>
          </a:xfrm>
          <a:prstGeom prst="rect">
            <a:avLst/>
          </a:prstGeom>
        </p:spPr>
      </p:pic>
    </p:spTree>
    <p:extLst>
      <p:ext uri="{BB962C8B-B14F-4D97-AF65-F5344CB8AC3E}">
        <p14:creationId xmlns:p14="http://schemas.microsoft.com/office/powerpoint/2010/main" val="128018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C5C5CC-90A6-4DF9-AA9F-B1B6F97A27F0}"/>
              </a:ext>
            </a:extLst>
          </p:cNvPr>
          <p:cNvSpPr>
            <a:spLocks noGrp="1"/>
          </p:cNvSpPr>
          <p:nvPr>
            <p:ph type="title"/>
          </p:nvPr>
        </p:nvSpPr>
        <p:spPr/>
        <p:txBody>
          <a:bodyPr/>
          <a:lstStyle/>
          <a:p>
            <a:r>
              <a:rPr lang="en-US" b="1" dirty="0"/>
              <a:t>Additional Resource</a:t>
            </a:r>
          </a:p>
        </p:txBody>
      </p:sp>
      <p:sp>
        <p:nvSpPr>
          <p:cNvPr id="3" name="Content Placeholder 2"/>
          <p:cNvSpPr>
            <a:spLocks noGrp="1"/>
          </p:cNvSpPr>
          <p:nvPr>
            <p:ph idx="4294967295"/>
          </p:nvPr>
        </p:nvSpPr>
        <p:spPr>
          <a:xfrm>
            <a:off x="838200" y="1436688"/>
            <a:ext cx="6224588" cy="4162425"/>
          </a:xfrm>
        </p:spPr>
        <p:txBody>
          <a:bodyPr>
            <a:noAutofit/>
          </a:bodyPr>
          <a:lstStyle/>
          <a:p>
            <a:pPr>
              <a:buFont typeface="Arial" panose="020B0604020202020204" pitchFamily="34" charset="0"/>
              <a:buChar char="•"/>
            </a:pPr>
            <a:r>
              <a:rPr lang="en-US" sz="3200" dirty="0">
                <a:cs typeface="Arial" panose="020B0604020202020204" pitchFamily="34" charset="0"/>
              </a:rPr>
              <a:t>FBG Training Resources</a:t>
            </a:r>
          </a:p>
          <a:p>
            <a:pPr marL="0" indent="0">
              <a:buNone/>
            </a:pPr>
            <a:r>
              <a:rPr lang="en-US" sz="2800" dirty="0">
                <a:hlinkClick r:id="rId3"/>
              </a:rPr>
              <a:t>https://www.fns.usda.gov/tn/food-buying-guide-training-resources</a:t>
            </a:r>
            <a:r>
              <a:rPr lang="en-US" sz="2800" dirty="0"/>
              <a:t> </a:t>
            </a:r>
            <a:endParaRPr lang="en-US" sz="2800" dirty="0">
              <a:cs typeface="Arial" panose="020B0604020202020204" pitchFamily="34" charset="0"/>
            </a:endParaRPr>
          </a:p>
          <a:p>
            <a:pPr>
              <a:buFont typeface="Arial" panose="020B0604020202020204" pitchFamily="34" charset="0"/>
              <a:buChar char="•"/>
            </a:pPr>
            <a:r>
              <a:rPr lang="en-US" sz="2800" dirty="0">
                <a:hlinkClick r:id="rId4"/>
              </a:rPr>
              <a:t>Webinar: Food Buying Guide Goes Digital! | Food and Nutrition Service (usda.gov)</a:t>
            </a:r>
            <a:endParaRPr lang="en-US" sz="3600" dirty="0">
              <a:cs typeface="Arial" panose="020B0604020202020204" pitchFamily="34" charset="0"/>
            </a:endParaRPr>
          </a:p>
          <a:p>
            <a:pPr>
              <a:buFont typeface="Arial" panose="020B0604020202020204" pitchFamily="34" charset="0"/>
              <a:buChar char="•"/>
            </a:pPr>
            <a:r>
              <a:rPr lang="en-US" sz="3200" dirty="0">
                <a:cs typeface="Arial" panose="020B0604020202020204" pitchFamily="34" charset="0"/>
              </a:rPr>
              <a:t>Crediting Handbook for Child Nutrition Programs (2019)</a:t>
            </a:r>
          </a:p>
          <a:p>
            <a:pPr marL="0" indent="0">
              <a:buNone/>
            </a:pPr>
            <a:r>
              <a:rPr lang="en-US" sz="2800" dirty="0">
                <a:solidFill>
                  <a:srgbClr val="0070C0"/>
                </a:solidFill>
                <a:cs typeface="Arial" panose="020B0604020202020204" pitchFamily="34" charset="0"/>
                <a:hlinkClick r:id="rId5"/>
              </a:rPr>
              <a:t>https://www.fns.usda.gov/tn/crediting-handbook-child-and-adult-care-food-program</a:t>
            </a:r>
            <a:r>
              <a:rPr lang="en-US" sz="2800" dirty="0">
                <a:solidFill>
                  <a:srgbClr val="0070C0"/>
                </a:solidFill>
                <a:cs typeface="Arial" panose="020B0604020202020204" pitchFamily="34" charset="0"/>
              </a:rPr>
              <a:t> </a:t>
            </a:r>
          </a:p>
          <a:p>
            <a:pPr marL="0" indent="0">
              <a:buNone/>
            </a:pPr>
            <a:endParaRPr lang="en-US" sz="3600" dirty="0">
              <a:cs typeface="Arial" panose="020B0604020202020204" pitchFamily="34" charset="0"/>
            </a:endParaRPr>
          </a:p>
        </p:txBody>
      </p:sp>
      <p:pic>
        <p:nvPicPr>
          <p:cNvPr id="3074" name="Picture 2" descr="test">
            <a:extLst>
              <a:ext uri="{FF2B5EF4-FFF2-40B4-BE49-F238E27FC236}">
                <a16:creationId xmlns:a16="http://schemas.microsoft.com/office/drawing/2014/main" id="{2E32DDC6-7834-4867-B708-6A180F0898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5383" y="482917"/>
            <a:ext cx="2065821" cy="25920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ood Buying Guide Goes Digital">
            <a:extLst>
              <a:ext uri="{FF2B5EF4-FFF2-40B4-BE49-F238E27FC236}">
                <a16:creationId xmlns:a16="http://schemas.microsoft.com/office/drawing/2014/main" id="{2074F40C-91EE-42C1-8774-1B5499CFD1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2788" y="2788097"/>
            <a:ext cx="4989031" cy="3337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309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086" y="1782957"/>
            <a:ext cx="5695654" cy="4132686"/>
          </a:xfrm>
          <a:prstGeom prst="rect">
            <a:avLst/>
          </a:prstGeom>
        </p:spPr>
      </p:pic>
      <p:sp>
        <p:nvSpPr>
          <p:cNvPr id="5" name="Title 7">
            <a:extLst>
              <a:ext uri="{FF2B5EF4-FFF2-40B4-BE49-F238E27FC236}">
                <a16:creationId xmlns:a16="http://schemas.microsoft.com/office/drawing/2014/main" id="{B2199F5B-3C67-49E0-A321-AAAA50D58A47}"/>
              </a:ext>
            </a:extLst>
          </p:cNvPr>
          <p:cNvSpPr txBox="1">
            <a:spLocks/>
          </p:cNvSpPr>
          <p:nvPr/>
        </p:nvSpPr>
        <p:spPr>
          <a:xfrm>
            <a:off x="3518807" y="365125"/>
            <a:ext cx="38617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B12524"/>
                </a:solidFill>
                <a:latin typeface="+mn-lt"/>
                <a:ea typeface="+mj-ea"/>
                <a:cs typeface="+mj-cs"/>
              </a:defRPr>
            </a:lvl1pPr>
          </a:lstStyle>
          <a:p>
            <a:r>
              <a:rPr lang="en-US" sz="6000" dirty="0"/>
              <a:t>Questions?</a:t>
            </a:r>
          </a:p>
        </p:txBody>
      </p:sp>
    </p:spTree>
    <p:extLst>
      <p:ext uri="{BB962C8B-B14F-4D97-AF65-F5344CB8AC3E}">
        <p14:creationId xmlns:p14="http://schemas.microsoft.com/office/powerpoint/2010/main" val="1329132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C1B2D260-4991-403E-B9F9-34BF1D3E76AB}"/>
              </a:ext>
            </a:extLst>
          </p:cNvPr>
          <p:cNvSpPr txBox="1">
            <a:spLocks/>
          </p:cNvSpPr>
          <p:nvPr/>
        </p:nvSpPr>
        <p:spPr>
          <a:xfrm>
            <a:off x="628650" y="612321"/>
            <a:ext cx="10725150" cy="10783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B12524"/>
                </a:solidFill>
                <a:latin typeface="+mn-lt"/>
                <a:ea typeface="+mj-ea"/>
                <a:cs typeface="+mj-cs"/>
              </a:defRPr>
            </a:lvl1pPr>
          </a:lstStyle>
          <a:p>
            <a:r>
              <a:rPr lang="en-US" dirty="0"/>
              <a:t>Nutrition Education &amp; Training Staff</a:t>
            </a:r>
          </a:p>
        </p:txBody>
      </p:sp>
      <p:sp>
        <p:nvSpPr>
          <p:cNvPr id="6" name="Content Placeholder 2">
            <a:extLst>
              <a:ext uri="{FF2B5EF4-FFF2-40B4-BE49-F238E27FC236}">
                <a16:creationId xmlns:a16="http://schemas.microsoft.com/office/drawing/2014/main" id="{0E4A68B4-8EF5-4A93-990A-E0AE09AA69DA}"/>
              </a:ext>
            </a:extLst>
          </p:cNvPr>
          <p:cNvSpPr txBox="1">
            <a:spLocks/>
          </p:cNvSpPr>
          <p:nvPr/>
        </p:nvSpPr>
        <p:spPr>
          <a:xfrm>
            <a:off x="744777" y="2059676"/>
            <a:ext cx="4673600" cy="40830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064961"/>
                </a:solidFill>
                <a:cs typeface="Arial" panose="020B0604020202020204" pitchFamily="34" charset="0"/>
              </a:rPr>
              <a:t>Questions about</a:t>
            </a:r>
          </a:p>
          <a:p>
            <a:r>
              <a:rPr lang="en-US" sz="3200" dirty="0">
                <a:cs typeface="Arial" panose="020B0604020202020204" pitchFamily="34" charset="0"/>
              </a:rPr>
              <a:t>FBG</a:t>
            </a:r>
          </a:p>
          <a:p>
            <a:r>
              <a:rPr lang="en-US" sz="3200" dirty="0">
                <a:cs typeface="Arial" panose="020B0604020202020204" pitchFamily="34" charset="0"/>
              </a:rPr>
              <a:t>Menus</a:t>
            </a:r>
          </a:p>
          <a:p>
            <a:r>
              <a:rPr lang="en-US" sz="3200" dirty="0">
                <a:cs typeface="Arial" panose="020B0604020202020204" pitchFamily="34" charset="0"/>
              </a:rPr>
              <a:t>CN Labels</a:t>
            </a:r>
          </a:p>
          <a:p>
            <a:r>
              <a:rPr lang="en-US" sz="3200" dirty="0">
                <a:cs typeface="Arial" panose="020B0604020202020204" pitchFamily="34" charset="0"/>
              </a:rPr>
              <a:t>Creditable Foods</a:t>
            </a:r>
          </a:p>
          <a:p>
            <a:pPr marL="0" indent="0" algn="ctr">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25BECC4B-7B0F-4D00-BED1-7CF120C1BE7D}"/>
              </a:ext>
            </a:extLst>
          </p:cNvPr>
          <p:cNvSpPr txBox="1">
            <a:spLocks/>
          </p:cNvSpPr>
          <p:nvPr/>
        </p:nvSpPr>
        <p:spPr>
          <a:xfrm>
            <a:off x="5932450" y="1806497"/>
            <a:ext cx="4761570" cy="386947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064961"/>
                </a:solidFill>
                <a:cs typeface="Arial" panose="020B0604020202020204" pitchFamily="34" charset="0"/>
              </a:rPr>
              <a:t>Contact</a:t>
            </a:r>
          </a:p>
          <a:p>
            <a:pPr marL="0" indent="0">
              <a:buNone/>
            </a:pPr>
            <a:r>
              <a:rPr lang="en-US" sz="2800" dirty="0">
                <a:cs typeface="Arial" panose="020B0604020202020204" pitchFamily="34" charset="0"/>
              </a:rPr>
              <a:t>Pam Mitchell, NET Manager</a:t>
            </a:r>
          </a:p>
          <a:p>
            <a:pPr marL="0" indent="0">
              <a:buNone/>
            </a:pPr>
            <a:r>
              <a:rPr lang="en-US" sz="2800" dirty="0">
                <a:cs typeface="Arial" panose="020B0604020202020204" pitchFamily="34" charset="0"/>
                <a:hlinkClick r:id="rId3"/>
              </a:rPr>
              <a:t>pam.mitchell@ececd.nm.gov</a:t>
            </a:r>
            <a:r>
              <a:rPr lang="en-US" sz="2800" dirty="0">
                <a:cs typeface="Arial" panose="020B0604020202020204" pitchFamily="34" charset="0"/>
              </a:rPr>
              <a:t>  </a:t>
            </a:r>
          </a:p>
          <a:p>
            <a:pPr marL="0" indent="0">
              <a:buNone/>
            </a:pPr>
            <a:r>
              <a:rPr lang="en-US" sz="2800" b="1" dirty="0">
                <a:cs typeface="Arial" panose="020B0604020202020204" pitchFamily="34" charset="0"/>
              </a:rPr>
              <a:t>505-699-2632</a:t>
            </a:r>
          </a:p>
          <a:p>
            <a:pPr marL="0" indent="0">
              <a:buNone/>
            </a:pPr>
            <a:endParaRPr lang="en-US" sz="2800" b="1" dirty="0">
              <a:cs typeface="Arial" panose="020B0604020202020204" pitchFamily="34" charset="0"/>
            </a:endParaRPr>
          </a:p>
          <a:p>
            <a:pPr marL="0" indent="0">
              <a:buNone/>
            </a:pPr>
            <a:r>
              <a:rPr lang="en-US" sz="2800" dirty="0">
                <a:cs typeface="Arial" panose="020B0604020202020204" pitchFamily="34" charset="0"/>
              </a:rPr>
              <a:t>Michelle </a:t>
            </a:r>
            <a:r>
              <a:rPr lang="en-US" sz="2800" dirty="0" err="1">
                <a:cs typeface="Arial" panose="020B0604020202020204" pitchFamily="34" charset="0"/>
              </a:rPr>
              <a:t>Gallarza</a:t>
            </a:r>
            <a:r>
              <a:rPr lang="en-US" sz="2800" dirty="0">
                <a:cs typeface="Arial" panose="020B0604020202020204" pitchFamily="34" charset="0"/>
              </a:rPr>
              <a:t> RD, Nutritionist</a:t>
            </a:r>
          </a:p>
          <a:p>
            <a:pPr marL="0" indent="0">
              <a:buNone/>
            </a:pPr>
            <a:r>
              <a:rPr lang="en-US" sz="2800" dirty="0">
                <a:cs typeface="Arial" panose="020B0604020202020204" pitchFamily="34" charset="0"/>
                <a:hlinkClick r:id="rId4"/>
              </a:rPr>
              <a:t>Michelle.gallarza@ececd.nm.gov</a:t>
            </a:r>
            <a:r>
              <a:rPr lang="en-US" sz="2800" dirty="0">
                <a:cs typeface="Arial" panose="020B0604020202020204" pitchFamily="34" charset="0"/>
              </a:rPr>
              <a:t>  </a:t>
            </a:r>
          </a:p>
          <a:p>
            <a:pPr marL="0" indent="0">
              <a:buNone/>
            </a:pPr>
            <a:r>
              <a:rPr lang="en-US" sz="2800" b="1" dirty="0">
                <a:cs typeface="Arial" panose="020B0604020202020204" pitchFamily="34" charset="0"/>
              </a:rPr>
              <a:t>505-XXX-XXXX</a:t>
            </a:r>
          </a:p>
          <a:p>
            <a:pPr marL="0" indent="0">
              <a:buNone/>
            </a:pPr>
            <a:endParaRPr lang="en-US" sz="2800" b="1" dirty="0">
              <a:cs typeface="Arial" panose="020B0604020202020204" pitchFamily="34" charset="0"/>
            </a:endParaRPr>
          </a:p>
          <a:p>
            <a:pPr marL="0" indent="0">
              <a:buNone/>
            </a:pPr>
            <a:r>
              <a:rPr lang="en-US" sz="2800" dirty="0">
                <a:cs typeface="Arial" panose="020B0604020202020204" pitchFamily="34" charset="0"/>
              </a:rPr>
              <a:t>Laura Spencer,  Nutritionist</a:t>
            </a:r>
          </a:p>
          <a:p>
            <a:pPr marL="0" indent="0">
              <a:buNone/>
            </a:pPr>
            <a:r>
              <a:rPr lang="en-US" sz="2800" dirty="0">
                <a:cs typeface="Arial" panose="020B0604020202020204" pitchFamily="34" charset="0"/>
                <a:hlinkClick r:id="rId5"/>
              </a:rPr>
              <a:t>laura.spencer2@ececd.nm.gov</a:t>
            </a:r>
            <a:r>
              <a:rPr lang="en-US" sz="2800" dirty="0">
                <a:cs typeface="Arial" panose="020B0604020202020204" pitchFamily="34" charset="0"/>
              </a:rPr>
              <a:t>  </a:t>
            </a:r>
          </a:p>
          <a:p>
            <a:pPr marL="0" indent="0">
              <a:buNone/>
            </a:pPr>
            <a:r>
              <a:rPr lang="en-US" sz="2800" b="1" dirty="0">
                <a:cs typeface="Arial" panose="020B0604020202020204" pitchFamily="34" charset="0"/>
              </a:rPr>
              <a:t>505-946-8558</a:t>
            </a:r>
          </a:p>
          <a:p>
            <a:pPr marL="0" indent="0" algn="ctr">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020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46EC7E4F-ED73-A840-A43F-1F28E95BD07B}"/>
              </a:ext>
            </a:extLst>
          </p:cNvPr>
          <p:cNvSpPr txBox="1">
            <a:spLocks/>
          </p:cNvSpPr>
          <p:nvPr/>
        </p:nvSpPr>
        <p:spPr>
          <a:xfrm>
            <a:off x="1126670" y="520489"/>
            <a:ext cx="7011489" cy="41868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E48126"/>
              </a:buClr>
              <a:buFont typeface="Arial" panose="020B0604020202020204" pitchFamily="34" charset="0"/>
              <a:buNone/>
              <a:defRPr sz="2200" kern="1200">
                <a:solidFill>
                  <a:srgbClr val="229787"/>
                </a:solidFill>
                <a:latin typeface="+mn-lt"/>
                <a:ea typeface="+mn-ea"/>
                <a:cs typeface="+mn-cs"/>
              </a:defRPr>
            </a:lvl1pPr>
            <a:lvl2pPr marL="457200" indent="0" algn="ctr" defTabSz="914400" rtl="0" eaLnBrk="1" latinLnBrk="0" hangingPunct="1">
              <a:lnSpc>
                <a:spcPct val="90000"/>
              </a:lnSpc>
              <a:spcBef>
                <a:spcPts val="500"/>
              </a:spcBef>
              <a:buClr>
                <a:srgbClr val="4FC2C0"/>
              </a:buClr>
              <a:buSzPct val="60000"/>
              <a:buFont typeface=".Lucida Grande UI Regular"/>
              <a:buNone/>
              <a:defRPr sz="2000" kern="1200">
                <a:solidFill>
                  <a:srgbClr val="064961"/>
                </a:solidFill>
                <a:latin typeface="+mn-lt"/>
                <a:ea typeface="+mn-ea"/>
                <a:cs typeface="+mn-cs"/>
              </a:defRPr>
            </a:lvl2pPr>
            <a:lvl3pPr marL="914400" indent="0" algn="ctr" defTabSz="914400" rtl="0" eaLnBrk="1" latinLnBrk="0" hangingPunct="1">
              <a:lnSpc>
                <a:spcPct val="90000"/>
              </a:lnSpc>
              <a:spcBef>
                <a:spcPts val="500"/>
              </a:spcBef>
              <a:buClr>
                <a:srgbClr val="B12524"/>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4FC2C0"/>
              </a:buClr>
              <a:buFont typeface="System Font Regular"/>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1" dirty="0">
                <a:solidFill>
                  <a:srgbClr val="064961"/>
                </a:solidFill>
              </a:rPr>
              <a:t>More information about the New Mexico </a:t>
            </a:r>
            <a:br>
              <a:rPr lang="en-US" sz="2400" b="1" dirty="0">
                <a:solidFill>
                  <a:srgbClr val="064961"/>
                </a:solidFill>
              </a:rPr>
            </a:br>
            <a:r>
              <a:rPr lang="en-US" sz="2400" b="1" dirty="0">
                <a:solidFill>
                  <a:srgbClr val="064961"/>
                </a:solidFill>
              </a:rPr>
              <a:t>Early Childhood Education and Care Department—</a:t>
            </a:r>
            <a:br>
              <a:rPr lang="en-US" sz="2400" dirty="0">
                <a:solidFill>
                  <a:srgbClr val="064961"/>
                </a:solidFill>
              </a:rPr>
            </a:br>
            <a:r>
              <a:rPr lang="en-US" sz="2400" i="1" dirty="0">
                <a:solidFill>
                  <a:srgbClr val="064961"/>
                </a:solidFill>
              </a:rPr>
              <a:t>Programs for Parents and Professionals:</a:t>
            </a:r>
            <a:br>
              <a:rPr lang="en-US" sz="2400" i="1" dirty="0">
                <a:solidFill>
                  <a:srgbClr val="064961"/>
                </a:solidFill>
              </a:rPr>
            </a:br>
            <a:r>
              <a:rPr lang="en-US" sz="2800" dirty="0" err="1">
                <a:solidFill>
                  <a:srgbClr val="E48126"/>
                </a:solidFill>
              </a:rPr>
              <a:t>nmececd.org</a:t>
            </a:r>
            <a:br>
              <a:rPr lang="en-US" sz="2400" i="1" dirty="0">
                <a:solidFill>
                  <a:srgbClr val="064961"/>
                </a:solidFill>
              </a:rPr>
            </a:br>
            <a:endParaRPr lang="en-US" sz="2400" dirty="0"/>
          </a:p>
          <a:p>
            <a:r>
              <a:rPr lang="en-US" sz="2400" b="1" dirty="0">
                <a:solidFill>
                  <a:srgbClr val="064961"/>
                </a:solidFill>
              </a:rPr>
              <a:t>More information about Summer Food Service Program for Children—</a:t>
            </a:r>
            <a:br>
              <a:rPr lang="en-US" sz="2400" dirty="0">
                <a:solidFill>
                  <a:srgbClr val="064961"/>
                </a:solidFill>
              </a:rPr>
            </a:br>
            <a:r>
              <a:rPr lang="en-US" sz="2400" i="1" dirty="0">
                <a:solidFill>
                  <a:srgbClr val="064961"/>
                </a:solidFill>
              </a:rPr>
              <a:t>For families and sponsors:	                </a:t>
            </a:r>
            <a:r>
              <a:rPr lang="en-US" sz="2800" dirty="0">
                <a:solidFill>
                  <a:srgbClr val="E48126"/>
                </a:solidFill>
              </a:rPr>
              <a:t>summerfoodnm.org </a:t>
            </a:r>
          </a:p>
        </p:txBody>
      </p:sp>
      <p:pic>
        <p:nvPicPr>
          <p:cNvPr id="3" name="Picture 2" descr="Text&#10;&#10;Description automatically generated">
            <a:extLst>
              <a:ext uri="{FF2B5EF4-FFF2-40B4-BE49-F238E27FC236}">
                <a16:creationId xmlns:a16="http://schemas.microsoft.com/office/drawing/2014/main" id="{9146E006-3AD2-40E6-8425-74DCEFCFC37A}"/>
              </a:ext>
            </a:extLst>
          </p:cNvPr>
          <p:cNvPicPr>
            <a:picLocks noChangeAspect="1"/>
          </p:cNvPicPr>
          <p:nvPr/>
        </p:nvPicPr>
        <p:blipFill>
          <a:blip r:embed="rId3"/>
          <a:stretch>
            <a:fillRect/>
          </a:stretch>
        </p:blipFill>
        <p:spPr>
          <a:xfrm>
            <a:off x="190139" y="4792579"/>
            <a:ext cx="4503782" cy="2122552"/>
          </a:xfrm>
          <a:prstGeom prst="rect">
            <a:avLst/>
          </a:prstGeom>
        </p:spPr>
      </p:pic>
    </p:spTree>
    <p:extLst>
      <p:ext uri="{BB962C8B-B14F-4D97-AF65-F5344CB8AC3E}">
        <p14:creationId xmlns:p14="http://schemas.microsoft.com/office/powerpoint/2010/main" val="251091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ew women looking at a computer&#10;&#10;Description automatically generated with low confidence">
            <a:extLst>
              <a:ext uri="{FF2B5EF4-FFF2-40B4-BE49-F238E27FC236}">
                <a16:creationId xmlns:a16="http://schemas.microsoft.com/office/drawing/2014/main" id="{A297212A-394F-4F36-8799-301AA0555D65}"/>
              </a:ext>
            </a:extLst>
          </p:cNvPr>
          <p:cNvPicPr>
            <a:picLocks noChangeAspect="1"/>
          </p:cNvPicPr>
          <p:nvPr/>
        </p:nvPicPr>
        <p:blipFill>
          <a:blip r:embed="rId3"/>
          <a:stretch>
            <a:fillRect/>
          </a:stretch>
        </p:blipFill>
        <p:spPr>
          <a:xfrm>
            <a:off x="762" y="428"/>
            <a:ext cx="12190476" cy="6857143"/>
          </a:xfrm>
          <a:prstGeom prst="rect">
            <a:avLst/>
          </a:prstGeom>
        </p:spPr>
      </p:pic>
      <p:sp>
        <p:nvSpPr>
          <p:cNvPr id="2" name="Title 1"/>
          <p:cNvSpPr>
            <a:spLocks noGrp="1"/>
          </p:cNvSpPr>
          <p:nvPr>
            <p:ph type="title"/>
          </p:nvPr>
        </p:nvSpPr>
        <p:spPr>
          <a:xfrm>
            <a:off x="679704" y="1450213"/>
            <a:ext cx="6086856" cy="1325563"/>
          </a:xfrm>
        </p:spPr>
        <p:txBody>
          <a:bodyPr>
            <a:normAutofit fontScale="90000"/>
          </a:bodyPr>
          <a:lstStyle/>
          <a:p>
            <a:br>
              <a:rPr lang="en-US" dirty="0"/>
            </a:br>
            <a:br>
              <a:rPr lang="en-US" dirty="0"/>
            </a:br>
            <a:r>
              <a:rPr lang="en-US" dirty="0"/>
              <a:t> </a:t>
            </a:r>
            <a:br>
              <a:rPr lang="en-US" dirty="0"/>
            </a:br>
            <a:r>
              <a:rPr lang="en-US" sz="6000" b="1" dirty="0"/>
              <a:t>Using the Online Food Buying Guide Calculator and Mobile App</a:t>
            </a:r>
            <a:br>
              <a:rPr lang="en-US" sz="6000" dirty="0"/>
            </a:br>
            <a:endParaRPr lang="en-US" dirty="0"/>
          </a:p>
        </p:txBody>
      </p:sp>
    </p:spTree>
    <p:extLst>
      <p:ext uri="{BB962C8B-B14F-4D97-AF65-F5344CB8AC3E}">
        <p14:creationId xmlns:p14="http://schemas.microsoft.com/office/powerpoint/2010/main" val="263802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1BD46F4-9295-4B1A-856C-68AF90CC6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8085" y="1577767"/>
            <a:ext cx="2132295" cy="2771984"/>
          </a:xfrm>
          <a:prstGeom prst="rect">
            <a:avLst/>
          </a:prstGeom>
        </p:spPr>
      </p:pic>
      <p:sp>
        <p:nvSpPr>
          <p:cNvPr id="7" name="Title 6"/>
          <p:cNvSpPr>
            <a:spLocks noGrp="1"/>
          </p:cNvSpPr>
          <p:nvPr>
            <p:ph type="title"/>
          </p:nvPr>
        </p:nvSpPr>
        <p:spPr>
          <a:xfrm>
            <a:off x="2845308" y="401514"/>
            <a:ext cx="9163812" cy="1325563"/>
          </a:xfrm>
        </p:spPr>
        <p:txBody>
          <a:bodyPr>
            <a:normAutofit fontScale="90000"/>
          </a:bodyPr>
          <a:lstStyle/>
          <a:p>
            <a:r>
              <a:rPr lang="en-US" sz="4000" b="1" dirty="0">
                <a:cs typeface="Arial"/>
              </a:rPr>
              <a:t>Food Buying Guide - Then &amp; Now</a:t>
            </a:r>
            <a:br>
              <a:rPr lang="en-US" sz="4000" b="1" dirty="0">
                <a:cs typeface="Arial"/>
              </a:rPr>
            </a:br>
            <a:r>
              <a:rPr kumimoji="0" lang="en-US" sz="2700" b="1" i="1" u="none" strike="noStrike" kern="1200" cap="none" spc="0" normalizeH="0" baseline="0" noProof="0" dirty="0">
                <a:ln>
                  <a:noFill/>
                </a:ln>
                <a:solidFill>
                  <a:srgbClr val="064961"/>
                </a:solidFill>
                <a:effectLst/>
                <a:uLnTx/>
                <a:uFillTx/>
                <a:cs typeface="Arial" panose="020B0604020202020204" pitchFamily="34" charset="0"/>
                <a:hlinkClick r:id="rId4">
                  <a:extLst>
                    <a:ext uri="{A12FA001-AC4F-418D-AE19-62706E023703}">
                      <ahyp:hlinkClr xmlns:ahyp="http://schemas.microsoft.com/office/drawing/2018/hyperlinkcolor" val="tx"/>
                    </a:ext>
                  </a:extLst>
                </a:hlinkClick>
              </a:rPr>
              <a:t>fns.usda.gov/</a:t>
            </a:r>
            <a:r>
              <a:rPr kumimoji="0" lang="en-US" sz="2700" b="1" i="1" u="none" strike="noStrike" kern="1200" cap="none" spc="0" normalizeH="0" baseline="0" noProof="0" dirty="0" err="1">
                <a:ln>
                  <a:noFill/>
                </a:ln>
                <a:solidFill>
                  <a:srgbClr val="064961"/>
                </a:solidFill>
                <a:effectLst/>
                <a:uLnTx/>
                <a:uFillTx/>
                <a:cs typeface="Arial" panose="020B0604020202020204" pitchFamily="34" charset="0"/>
                <a:hlinkClick r:id="rId4">
                  <a:extLst>
                    <a:ext uri="{A12FA001-AC4F-418D-AE19-62706E023703}">
                      <ahyp:hlinkClr xmlns:ahyp="http://schemas.microsoft.com/office/drawing/2018/hyperlinkcolor" val="tx"/>
                    </a:ext>
                  </a:extLst>
                </a:hlinkClick>
              </a:rPr>
              <a:t>tn</a:t>
            </a:r>
            <a:r>
              <a:rPr kumimoji="0" lang="en-US" sz="2700" b="1" i="1" u="none" strike="noStrike" kern="1200" cap="none" spc="0" normalizeH="0" baseline="0" noProof="0" dirty="0">
                <a:ln>
                  <a:noFill/>
                </a:ln>
                <a:solidFill>
                  <a:srgbClr val="064961"/>
                </a:solidFill>
                <a:effectLst/>
                <a:uLnTx/>
                <a:uFillTx/>
                <a:cs typeface="Arial" panose="020B0604020202020204" pitchFamily="34" charset="0"/>
                <a:hlinkClick r:id="rId4">
                  <a:extLst>
                    <a:ext uri="{A12FA001-AC4F-418D-AE19-62706E023703}">
                      <ahyp:hlinkClr xmlns:ahyp="http://schemas.microsoft.com/office/drawing/2018/hyperlinkcolor" val="tx"/>
                    </a:ext>
                  </a:extLst>
                </a:hlinkClick>
              </a:rPr>
              <a:t>/food-buying-guide-for-child-nutrition-programs</a:t>
            </a:r>
            <a:br>
              <a:rPr kumimoji="0" lang="en-US" sz="4000" b="1" i="0" u="none" strike="noStrike" kern="1200" cap="none" spc="0" normalizeH="0" baseline="0" noProof="0" dirty="0">
                <a:ln>
                  <a:noFill/>
                </a:ln>
                <a:solidFill>
                  <a:srgbClr val="005DAA"/>
                </a:solidFill>
                <a:effectLst/>
                <a:uLnTx/>
                <a:uFillTx/>
                <a:cs typeface="Arial" panose="020B0604020202020204" pitchFamily="34" charset="0"/>
              </a:rPr>
            </a:br>
            <a:endParaRPr lang="en-US" sz="4000" dirty="0"/>
          </a:p>
        </p:txBody>
      </p:sp>
      <p:grpSp>
        <p:nvGrpSpPr>
          <p:cNvPr id="22" name="Group 21" descr="Image of historical Food Buying Guide compared to the modern version shown on computer and mobile device screens."/>
          <p:cNvGrpSpPr/>
          <p:nvPr/>
        </p:nvGrpSpPr>
        <p:grpSpPr>
          <a:xfrm>
            <a:off x="508635" y="1995651"/>
            <a:ext cx="11174730" cy="4201391"/>
            <a:chOff x="786067" y="1724004"/>
            <a:chExt cx="10742676" cy="4201391"/>
          </a:xfrm>
        </p:grpSpPr>
        <p:pic>
          <p:nvPicPr>
            <p:cNvPr id="23" name="Picture 22" descr="Original Food Buying Guide version"/>
            <p:cNvPicPr>
              <a:picLocks noChangeAspect="1"/>
            </p:cNvPicPr>
            <p:nvPr/>
          </p:nvPicPr>
          <p:blipFill rotWithShape="1">
            <a:blip r:embed="rId5"/>
            <a:srcRect l="1307" r="2448" b="2187"/>
            <a:stretch/>
          </p:blipFill>
          <p:spPr>
            <a:xfrm>
              <a:off x="786067" y="1724004"/>
              <a:ext cx="2681378" cy="3560500"/>
            </a:xfrm>
            <a:prstGeom prst="rect">
              <a:avLst/>
            </a:prstGeom>
          </p:spPr>
        </p:pic>
        <p:sp>
          <p:nvSpPr>
            <p:cNvPr id="24" name="TextBox 23"/>
            <p:cNvSpPr txBox="1"/>
            <p:nvPr/>
          </p:nvSpPr>
          <p:spPr>
            <a:xfrm>
              <a:off x="1509311" y="5402175"/>
              <a:ext cx="928459" cy="523220"/>
            </a:xfrm>
            <a:prstGeom prst="rect">
              <a:avLst/>
            </a:prstGeom>
            <a:noFill/>
          </p:spPr>
          <p:txBody>
            <a:bodyPr wrap="none" rtlCol="0">
              <a:spAutoFit/>
            </a:bodyPr>
            <a:lstStyle/>
            <a:p>
              <a:r>
                <a:rPr lang="en-US" sz="2800" b="1" dirty="0">
                  <a:solidFill>
                    <a:srgbClr val="229787"/>
                  </a:solidFill>
                  <a:cs typeface="Arial"/>
                </a:rPr>
                <a:t>Then</a:t>
              </a:r>
              <a:endParaRPr lang="en-US" sz="2800" dirty="0">
                <a:solidFill>
                  <a:srgbClr val="229787"/>
                </a:solidFill>
              </a:endParaRPr>
            </a:p>
          </p:txBody>
        </p:sp>
        <p:sp>
          <p:nvSpPr>
            <p:cNvPr id="25" name="Arrow: Right 2">
              <a:extLst>
                <a:ext uri="{FF2B5EF4-FFF2-40B4-BE49-F238E27FC236}">
                  <a16:creationId xmlns:a16="http://schemas.microsoft.com/office/drawing/2014/main" id="{8031A247-BB88-4022-B7B4-9D9C74A20EC8}"/>
                </a:ext>
              </a:extLst>
            </p:cNvPr>
            <p:cNvSpPr/>
            <p:nvPr/>
          </p:nvSpPr>
          <p:spPr>
            <a:xfrm>
              <a:off x="3963900" y="3081902"/>
              <a:ext cx="702609" cy="62864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732004" y="5382886"/>
              <a:ext cx="881267" cy="523220"/>
            </a:xfrm>
            <a:prstGeom prst="rect">
              <a:avLst/>
            </a:prstGeom>
            <a:noFill/>
          </p:spPr>
          <p:txBody>
            <a:bodyPr wrap="none" rtlCol="0">
              <a:spAutoFit/>
            </a:bodyPr>
            <a:lstStyle/>
            <a:p>
              <a:r>
                <a:rPr lang="en-US" sz="2800" b="1" dirty="0">
                  <a:solidFill>
                    <a:srgbClr val="229787"/>
                  </a:solidFill>
                  <a:cs typeface="Arial"/>
                </a:rPr>
                <a:t>Now</a:t>
              </a:r>
              <a:endParaRPr lang="en-US" sz="2800" dirty="0">
                <a:solidFill>
                  <a:srgbClr val="229787"/>
                </a:solidFill>
              </a:endParaRPr>
            </a:p>
          </p:txBody>
        </p:sp>
        <p:grpSp>
          <p:nvGrpSpPr>
            <p:cNvPr id="27" name="Group 26"/>
            <p:cNvGrpSpPr/>
            <p:nvPr/>
          </p:nvGrpSpPr>
          <p:grpSpPr>
            <a:xfrm>
              <a:off x="4315204" y="1871670"/>
              <a:ext cx="7213539" cy="3772826"/>
              <a:chOff x="4315204" y="1871670"/>
              <a:chExt cx="7213539" cy="3772826"/>
            </a:xfrm>
          </p:grpSpPr>
          <p:pic>
            <p:nvPicPr>
              <p:cNvPr id="28" name="Picture 27" descr="Food Buying Guide shown on multiple electronic devices "/>
              <p:cNvPicPr>
                <a:picLocks noChangeAspect="1"/>
              </p:cNvPicPr>
              <p:nvPr/>
            </p:nvPicPr>
            <p:blipFill rotWithShape="1">
              <a:blip r:embed="rId6" cstate="screen">
                <a:extLst>
                  <a:ext uri="{28A0092B-C50C-407E-A947-70E740481C1C}">
                    <a14:useLocalDpi xmlns:a14="http://schemas.microsoft.com/office/drawing/2010/main"/>
                  </a:ext>
                </a:extLst>
              </a:blip>
              <a:srcRect b="22837"/>
              <a:stretch/>
            </p:blipFill>
            <p:spPr>
              <a:xfrm>
                <a:off x="4315204" y="1871670"/>
                <a:ext cx="5603455" cy="3530505"/>
              </a:xfrm>
              <a:prstGeom prst="rect">
                <a:avLst/>
              </a:prstGeom>
            </p:spPr>
          </p:pic>
          <p:pic>
            <p:nvPicPr>
              <p:cNvPr id="29" name="Picture 28" descr="Food Buying Guide shown on a smart phone">
                <a:extLst>
                  <a:ext uri="{FF2B5EF4-FFF2-40B4-BE49-F238E27FC236}">
                    <a16:creationId xmlns:a16="http://schemas.microsoft.com/office/drawing/2014/main" id="{53982B32-603D-4686-B1F2-4E25CA1592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27467" y="2060546"/>
                <a:ext cx="1501276" cy="3583950"/>
              </a:xfrm>
              <a:prstGeom prst="rect">
                <a:avLst/>
              </a:prstGeom>
            </p:spPr>
          </p:pic>
        </p:grpSp>
      </p:grpSp>
      <p:pic>
        <p:nvPicPr>
          <p:cNvPr id="21" name="Picture 20" title="Image Art of the Food Buying Guid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0686" y="461790"/>
            <a:ext cx="1951826" cy="864167"/>
          </a:xfrm>
          <a:prstGeom prst="rect">
            <a:avLst/>
          </a:prstGeom>
        </p:spPr>
      </p:pic>
    </p:spTree>
    <p:extLst>
      <p:ext uri="{BB962C8B-B14F-4D97-AF65-F5344CB8AC3E}">
        <p14:creationId xmlns:p14="http://schemas.microsoft.com/office/powerpoint/2010/main" val="1678904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6679" y="2528723"/>
            <a:ext cx="6273800" cy="4255798"/>
          </a:xfrm>
        </p:spPr>
        <p:txBody>
          <a:bodyPr>
            <a:normAutofit/>
          </a:bodyPr>
          <a:lstStyle/>
          <a:p>
            <a:r>
              <a:rPr lang="en-US" b="1" dirty="0">
                <a:latin typeface="Calibri" panose="020F0502020204030204" pitchFamily="34" charset="0"/>
                <a:cs typeface="Calibri" panose="020F0502020204030204" pitchFamily="34" charset="0"/>
              </a:rPr>
              <a:t>Small quantity food production</a:t>
            </a:r>
          </a:p>
          <a:p>
            <a:pPr lvl="1"/>
            <a:r>
              <a:rPr lang="en-US" dirty="0">
                <a:latin typeface="Calibri" panose="020F0502020204030204" pitchFamily="34" charset="0"/>
                <a:cs typeface="Calibri" panose="020F0502020204030204" pitchFamily="34" charset="0"/>
              </a:rPr>
              <a:t>5-100 servings</a:t>
            </a:r>
          </a:p>
          <a:p>
            <a:r>
              <a:rPr lang="en-US" b="1" dirty="0">
                <a:latin typeface="Calibri" panose="020F0502020204030204" pitchFamily="34" charset="0"/>
                <a:cs typeface="Calibri" panose="020F0502020204030204" pitchFamily="34" charset="0"/>
              </a:rPr>
              <a:t>Meat/Meat Alternate Section</a:t>
            </a:r>
          </a:p>
          <a:p>
            <a:pPr lvl="1"/>
            <a:r>
              <a:rPr lang="en-US" dirty="0">
                <a:latin typeface="Calibri" panose="020F0502020204030204" pitchFamily="34" charset="0"/>
                <a:cs typeface="Calibri" panose="020F0502020204030204" pitchFamily="34" charset="0"/>
              </a:rPr>
              <a:t>2 ounce serving size</a:t>
            </a:r>
          </a:p>
          <a:p>
            <a:pPr lvl="1"/>
            <a:r>
              <a:rPr lang="en-US" dirty="0">
                <a:latin typeface="Calibri" panose="020F0502020204030204" pitchFamily="34" charset="0"/>
                <a:cs typeface="Calibri" panose="020F0502020204030204" pitchFamily="34" charset="0"/>
              </a:rPr>
              <a:t>1 ½ ounce serving size</a:t>
            </a:r>
          </a:p>
          <a:p>
            <a:r>
              <a:rPr lang="en-US" b="1" dirty="0">
                <a:latin typeface="Calibri" panose="020F0502020204030204" pitchFamily="34" charset="0"/>
                <a:cs typeface="Calibri" panose="020F0502020204030204" pitchFamily="34" charset="0"/>
              </a:rPr>
              <a:t>Grains Section</a:t>
            </a:r>
          </a:p>
          <a:p>
            <a:pPr lvl="1"/>
            <a:r>
              <a:rPr lang="en-US" dirty="0">
                <a:latin typeface="Calibri" panose="020F0502020204030204" pitchFamily="34" charset="0"/>
                <a:cs typeface="Calibri" panose="020F0502020204030204" pitchFamily="34" charset="0"/>
              </a:rPr>
              <a:t>“Exhibit A” grain chart  </a:t>
            </a:r>
          </a:p>
          <a:p>
            <a:r>
              <a:rPr lang="en-US" b="1" dirty="0">
                <a:latin typeface="Calibri" panose="020F0502020204030204" pitchFamily="34" charset="0"/>
                <a:cs typeface="Calibri" panose="020F0502020204030204" pitchFamily="34" charset="0"/>
              </a:rPr>
              <a:t>Fruit and Vegetable Sections</a:t>
            </a:r>
          </a:p>
          <a:p>
            <a:pPr lvl="1"/>
            <a:r>
              <a:rPr lang="en-US" dirty="0">
                <a:latin typeface="Calibri" panose="020F0502020204030204" pitchFamily="34" charset="0"/>
                <a:cs typeface="Calibri" panose="020F0502020204030204" pitchFamily="34" charset="0"/>
              </a:rPr>
              <a:t>½ cup serving size</a:t>
            </a:r>
          </a:p>
          <a:p>
            <a:endParaRPr lang="en-US"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4512" y="-22109"/>
            <a:ext cx="5101977" cy="6880109"/>
          </a:xfrm>
          <a:prstGeom prst="rect">
            <a:avLst/>
          </a:prstGeom>
          <a:ln>
            <a:solidFill>
              <a:schemeClr val="tx1"/>
            </a:solidFill>
          </a:ln>
        </p:spPr>
      </p:pic>
      <p:sp>
        <p:nvSpPr>
          <p:cNvPr id="2" name="Rectangle 1">
            <a:extLst>
              <a:ext uri="{FF2B5EF4-FFF2-40B4-BE49-F238E27FC236}">
                <a16:creationId xmlns:a16="http://schemas.microsoft.com/office/drawing/2014/main" id="{71CCE7BB-7BC2-4F4D-A922-ACB0B12C3D62}"/>
              </a:ext>
            </a:extLst>
          </p:cNvPr>
          <p:cNvSpPr/>
          <p:nvPr/>
        </p:nvSpPr>
        <p:spPr>
          <a:xfrm>
            <a:off x="9282793" y="5772150"/>
            <a:ext cx="1183822" cy="857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291E198-35E6-4870-9A48-36DFF866F510}"/>
              </a:ext>
            </a:extLst>
          </p:cNvPr>
          <p:cNvSpPr txBox="1">
            <a:spLocks/>
          </p:cNvSpPr>
          <p:nvPr/>
        </p:nvSpPr>
        <p:spPr>
          <a:xfrm>
            <a:off x="656679" y="332016"/>
            <a:ext cx="6273800" cy="22986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B12524"/>
                </a:solidFill>
                <a:latin typeface="+mn-lt"/>
                <a:ea typeface="+mj-ea"/>
                <a:cs typeface="+mj-cs"/>
              </a:defRPr>
            </a:lvl1pPr>
          </a:lstStyle>
          <a:p>
            <a:r>
              <a:rPr lang="en-US" dirty="0"/>
              <a:t>The Old Reliable – </a:t>
            </a:r>
          </a:p>
          <a:p>
            <a:r>
              <a:rPr lang="en-US" i="1" dirty="0">
                <a:solidFill>
                  <a:srgbClr val="064961"/>
                </a:solidFill>
              </a:rPr>
              <a:t>NM Food Purchasing and Production Guide </a:t>
            </a:r>
          </a:p>
        </p:txBody>
      </p:sp>
    </p:spTree>
    <p:extLst>
      <p:ext uri="{BB962C8B-B14F-4D97-AF65-F5344CB8AC3E}">
        <p14:creationId xmlns:p14="http://schemas.microsoft.com/office/powerpoint/2010/main" val="402090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5592" y="62356"/>
            <a:ext cx="10515600" cy="1325563"/>
          </a:xfrm>
          <a:solidFill>
            <a:schemeClr val="bg1"/>
          </a:solidFill>
        </p:spPr>
        <p:txBody>
          <a:bodyPr>
            <a:normAutofit/>
          </a:bodyPr>
          <a:lstStyle/>
          <a:p>
            <a:r>
              <a:rPr lang="en-US" sz="4000" b="1" dirty="0"/>
              <a:t>  Food Buying Guide Digital Resources</a:t>
            </a:r>
          </a:p>
        </p:txBody>
      </p:sp>
      <p:graphicFrame>
        <p:nvGraphicFramePr>
          <p:cNvPr id="10" name="Diagram 9" descr="Diagram listing the following functions:&#10;Easy search &amp; navigation;&#10;Compare;&#10;Favorite list; and&#10;Select serving size&#10;">
            <a:extLst>
              <a:ext uri="{FF2B5EF4-FFF2-40B4-BE49-F238E27FC236}">
                <a16:creationId xmlns:a16="http://schemas.microsoft.com/office/drawing/2014/main" id="{FEABA992-147A-43EF-AB44-D1667D668331}"/>
              </a:ext>
            </a:extLst>
          </p:cNvPr>
          <p:cNvGraphicFramePr/>
          <p:nvPr>
            <p:extLst>
              <p:ext uri="{D42A27DB-BD31-4B8C-83A1-F6EECF244321}">
                <p14:modId xmlns:p14="http://schemas.microsoft.com/office/powerpoint/2010/main" val="1827374975"/>
              </p:ext>
            </p:extLst>
          </p:nvPr>
        </p:nvGraphicFramePr>
        <p:xfrm>
          <a:off x="2261507" y="1249137"/>
          <a:ext cx="10553454" cy="5604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14" descr="Image of Food Buying modern version shown on computer and mobile device screens."/>
          <p:cNvGrpSpPr/>
          <p:nvPr/>
        </p:nvGrpSpPr>
        <p:grpSpPr>
          <a:xfrm>
            <a:off x="932253" y="2094625"/>
            <a:ext cx="5639235" cy="3363352"/>
            <a:chOff x="111504" y="2013523"/>
            <a:chExt cx="7213539" cy="4461671"/>
          </a:xfrm>
        </p:grpSpPr>
        <p:pic>
          <p:nvPicPr>
            <p:cNvPr id="9" name="Picture 8" descr="row of sliced fruits and vegetables">
              <a:extLst>
                <a:ext uri="{FF2B5EF4-FFF2-40B4-BE49-F238E27FC236}">
                  <a16:creationId xmlns:a16="http://schemas.microsoft.com/office/drawing/2014/main" id="{CD28DCFE-8B64-4AA5-BF2A-C299A521AB2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31396" y="5956413"/>
              <a:ext cx="3454400" cy="518781"/>
            </a:xfrm>
            <a:prstGeom prst="rect">
              <a:avLst/>
            </a:prstGeom>
          </p:spPr>
        </p:pic>
        <p:grpSp>
          <p:nvGrpSpPr>
            <p:cNvPr id="12" name="Group 11"/>
            <p:cNvGrpSpPr/>
            <p:nvPr/>
          </p:nvGrpSpPr>
          <p:grpSpPr>
            <a:xfrm>
              <a:off x="111504" y="2013523"/>
              <a:ext cx="7213539" cy="3772826"/>
              <a:chOff x="4315204" y="1871670"/>
              <a:chExt cx="7213539" cy="3772826"/>
            </a:xfrm>
          </p:grpSpPr>
          <p:pic>
            <p:nvPicPr>
              <p:cNvPr id="13" name="Picture 12" descr="The Food Buying Guide on a smart phone">
                <a:extLst>
                  <a:ext uri="{FF2B5EF4-FFF2-40B4-BE49-F238E27FC236}">
                    <a16:creationId xmlns:a16="http://schemas.microsoft.com/office/drawing/2014/main" id="{53982B32-603D-4686-B1F2-4E25CA15926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27467" y="2060546"/>
                <a:ext cx="1501276" cy="3583950"/>
              </a:xfrm>
              <a:prstGeom prst="rect">
                <a:avLst/>
              </a:prstGeom>
            </p:spPr>
          </p:pic>
          <p:pic>
            <p:nvPicPr>
              <p:cNvPr id="14" name="Picture 13" descr="The Food Buying Guide shown on multiple electronic devices"/>
              <p:cNvPicPr>
                <a:picLocks noChangeAspect="1"/>
              </p:cNvPicPr>
              <p:nvPr/>
            </p:nvPicPr>
            <p:blipFill rotWithShape="1">
              <a:blip r:embed="rId10" cstate="screen">
                <a:extLst>
                  <a:ext uri="{28A0092B-C50C-407E-A947-70E740481C1C}">
                    <a14:useLocalDpi xmlns:a14="http://schemas.microsoft.com/office/drawing/2010/main"/>
                  </a:ext>
                </a:extLst>
              </a:blip>
              <a:srcRect b="22837"/>
              <a:stretch/>
            </p:blipFill>
            <p:spPr>
              <a:xfrm>
                <a:off x="4315204" y="1871670"/>
                <a:ext cx="5603455" cy="3530505"/>
              </a:xfrm>
              <a:prstGeom prst="rect">
                <a:avLst/>
              </a:prstGeom>
            </p:spPr>
          </p:pic>
        </p:grpSp>
      </p:grpSp>
    </p:spTree>
    <p:extLst>
      <p:ext uri="{BB962C8B-B14F-4D97-AF65-F5344CB8AC3E}">
        <p14:creationId xmlns:p14="http://schemas.microsoft.com/office/powerpoint/2010/main" val="3687324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843459"/>
          </a:xfrm>
          <a:solidFill>
            <a:schemeClr val="bg1"/>
          </a:solidFill>
        </p:spPr>
        <p:txBody>
          <a:bodyPr>
            <a:normAutofit/>
          </a:bodyPr>
          <a:lstStyle/>
          <a:p>
            <a:r>
              <a:rPr lang="en-US" sz="4000" b="1" dirty="0"/>
              <a:t>   Food Buying Guide Features</a:t>
            </a:r>
          </a:p>
        </p:txBody>
      </p:sp>
      <p:sp>
        <p:nvSpPr>
          <p:cNvPr id="6" name="Text Placeholder 6"/>
          <p:cNvSpPr txBox="1">
            <a:spLocks/>
          </p:cNvSpPr>
          <p:nvPr/>
        </p:nvSpPr>
        <p:spPr>
          <a:xfrm>
            <a:off x="424783" y="487006"/>
            <a:ext cx="5825938" cy="3965563"/>
          </a:xfrm>
          <a:prstGeom prst="rect">
            <a:avLst/>
          </a:prstGeom>
        </p:spPr>
        <p:txBody>
          <a:bodyPr vert="horz" lIns="91440" tIns="45720" rIns="91440" bIns="45720" rtlCol="0" anchor="ctr">
            <a:noAutofit/>
          </a:bodyPr>
          <a:lstStyle>
            <a:defPPr>
              <a:defRPr lang="es-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Clr>
                <a:srgbClr val="008000"/>
              </a:buClr>
              <a:buFont typeface="Arial" panose="020B0604020202020204" pitchFamily="34" charset="0"/>
              <a:buChar char="•"/>
            </a:pPr>
            <a:r>
              <a:rPr lang="en-US" sz="2800" dirty="0">
                <a:solidFill>
                  <a:srgbClr val="229787"/>
                </a:solidFill>
                <a:cs typeface="Arial" panose="020B0604020202020204" pitchFamily="34" charset="0"/>
              </a:rPr>
              <a:t>Recipe Analysis Workbook</a:t>
            </a:r>
          </a:p>
          <a:p>
            <a:pPr marL="457200" indent="-457200">
              <a:buClr>
                <a:srgbClr val="008000"/>
              </a:buClr>
              <a:buFont typeface="Arial" panose="020B0604020202020204" pitchFamily="34" charset="0"/>
              <a:buChar char="•"/>
            </a:pPr>
            <a:r>
              <a:rPr lang="en-US" sz="2800" dirty="0">
                <a:solidFill>
                  <a:srgbClr val="229787"/>
                </a:solidFill>
                <a:cs typeface="Arial" panose="020B0604020202020204" pitchFamily="34" charset="0"/>
              </a:rPr>
              <a:t>Product Formulation Statement Workbook</a:t>
            </a:r>
          </a:p>
          <a:p>
            <a:pPr marL="457200" indent="-457200">
              <a:buClr>
                <a:srgbClr val="008000"/>
              </a:buClr>
              <a:buFont typeface="Arial" panose="020B0604020202020204" pitchFamily="34" charset="0"/>
              <a:buChar char="•"/>
            </a:pPr>
            <a:r>
              <a:rPr lang="en-US" sz="2800" dirty="0">
                <a:solidFill>
                  <a:srgbClr val="229787"/>
                </a:solidFill>
                <a:cs typeface="Arial" panose="020B0604020202020204" pitchFamily="34" charset="0"/>
              </a:rPr>
              <a:t>Food Buying Guide Calculator</a:t>
            </a:r>
          </a:p>
          <a:p>
            <a:pPr marL="457200" indent="-457200">
              <a:buClr>
                <a:srgbClr val="008000"/>
              </a:buClr>
              <a:buFont typeface="Arial" panose="020B0604020202020204" pitchFamily="34" charset="0"/>
              <a:buChar char="•"/>
            </a:pPr>
            <a:r>
              <a:rPr lang="en-US" sz="2800" dirty="0">
                <a:solidFill>
                  <a:srgbClr val="229787"/>
                </a:solidFill>
                <a:cs typeface="Arial" panose="020B0604020202020204" pitchFamily="34" charset="0"/>
              </a:rPr>
              <a:t>Exhibit A Grains Tool</a:t>
            </a:r>
            <a:endParaRPr lang="en-US" sz="2400" dirty="0">
              <a:solidFill>
                <a:srgbClr val="229787"/>
              </a:solidFill>
              <a:cs typeface="Arial" panose="020B0604020202020204" pitchFamily="34" charset="0"/>
            </a:endParaRPr>
          </a:p>
        </p:txBody>
      </p:sp>
      <p:pic>
        <p:nvPicPr>
          <p:cNvPr id="9" name="Picture 3" descr="Food Buying Guide screen shot on a mobile device.">
            <a:extLst>
              <a:ext uri="{FF2B5EF4-FFF2-40B4-BE49-F238E27FC236}">
                <a16:creationId xmlns:a16="http://schemas.microsoft.com/office/drawing/2014/main" id="{D2C8FE72-6E03-4AA1-8286-155DFACC8239}"/>
              </a:ext>
            </a:extLst>
          </p:cNvPr>
          <p:cNvPicPr>
            <a:picLocks noChangeAspect="1"/>
          </p:cNvPicPr>
          <p:nvPr/>
        </p:nvPicPr>
        <p:blipFill>
          <a:blip r:embed="rId3"/>
          <a:stretch>
            <a:fillRect/>
          </a:stretch>
        </p:blipFill>
        <p:spPr>
          <a:xfrm>
            <a:off x="7894453" y="1074642"/>
            <a:ext cx="3899338" cy="3047551"/>
          </a:xfrm>
          <a:prstGeom prst="rect">
            <a:avLst/>
          </a:prstGeom>
        </p:spPr>
      </p:pic>
      <p:pic>
        <p:nvPicPr>
          <p:cNvPr id="8" name="Picture 7" title="Image of a banner with vegetable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510643"/>
            <a:ext cx="12192000" cy="3347358"/>
          </a:xfrm>
          <a:prstGeom prst="rect">
            <a:avLst/>
          </a:prstGeom>
        </p:spPr>
      </p:pic>
    </p:spTree>
    <p:extLst>
      <p:ext uri="{BB962C8B-B14F-4D97-AF65-F5344CB8AC3E}">
        <p14:creationId xmlns:p14="http://schemas.microsoft.com/office/powerpoint/2010/main" val="2190601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0"/>
            <a:ext cx="12192000" cy="1582202"/>
          </a:xfrm>
          <a:solidFill>
            <a:schemeClr val="bg1"/>
          </a:solidFill>
        </p:spPr>
        <p:txBody>
          <a:bodyPr>
            <a:normAutofit/>
          </a:bodyPr>
          <a:lstStyle/>
          <a:p>
            <a:r>
              <a:rPr lang="en-US" sz="4000" b="1" dirty="0"/>
              <a:t>   Recipe Analysis Workbook (RAW)</a:t>
            </a:r>
          </a:p>
        </p:txBody>
      </p:sp>
      <p:pic>
        <p:nvPicPr>
          <p:cNvPr id="10" name="Picture 3" descr="RAW meal pattern contribution">
            <a:extLst>
              <a:ext uri="{FF2B5EF4-FFF2-40B4-BE49-F238E27FC236}">
                <a16:creationId xmlns:a16="http://schemas.microsoft.com/office/drawing/2014/main" id="{7074724E-1875-437D-875F-AC51B9DC30EC}"/>
              </a:ext>
            </a:extLst>
          </p:cNvPr>
          <p:cNvPicPr>
            <a:picLocks noChangeAspect="1"/>
          </p:cNvPicPr>
          <p:nvPr/>
        </p:nvPicPr>
        <p:blipFill>
          <a:blip r:embed="rId3"/>
          <a:stretch>
            <a:fillRect/>
          </a:stretch>
        </p:blipFill>
        <p:spPr>
          <a:xfrm>
            <a:off x="1" y="1481111"/>
            <a:ext cx="12277816" cy="5376889"/>
          </a:xfrm>
          <a:prstGeom prst="rect">
            <a:avLst/>
          </a:prstGeom>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91564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3E8C0-9EF2-465F-8913-DCE97F053AE2}"/>
              </a:ext>
            </a:extLst>
          </p:cNvPr>
          <p:cNvSpPr>
            <a:spLocks noGrp="1"/>
          </p:cNvSpPr>
          <p:nvPr>
            <p:ph type="title"/>
          </p:nvPr>
        </p:nvSpPr>
        <p:spPr>
          <a:xfrm>
            <a:off x="308467" y="399320"/>
            <a:ext cx="5788033" cy="644843"/>
          </a:xfrm>
          <a:solidFill>
            <a:schemeClr val="bg1"/>
          </a:solidFill>
        </p:spPr>
        <p:txBody>
          <a:bodyPr>
            <a:normAutofit/>
          </a:bodyPr>
          <a:lstStyle/>
          <a:p>
            <a:r>
              <a:rPr lang="en-US" sz="4000" b="1" dirty="0"/>
              <a:t>   Exhibit A Grains Tool </a:t>
            </a:r>
          </a:p>
        </p:txBody>
      </p:sp>
      <p:grpSp>
        <p:nvGrpSpPr>
          <p:cNvPr id="9" name="Group 8" descr="The Food Buying Guide interactive version displayed on a computer monitor with a circle around Exhibit A Grains Tool"/>
          <p:cNvGrpSpPr/>
          <p:nvPr/>
        </p:nvGrpSpPr>
        <p:grpSpPr>
          <a:xfrm>
            <a:off x="5767712" y="1009905"/>
            <a:ext cx="6042272" cy="5608954"/>
            <a:chOff x="3657599" y="867820"/>
            <a:chExt cx="4949687" cy="4298113"/>
          </a:xfrm>
        </p:grpSpPr>
        <p:pic>
          <p:nvPicPr>
            <p:cNvPr id="10" name="Picture 9" descr="The Food Buying Guide shown on a computer monitor and a circle around the Exhibit A Grains Tool">
              <a:extLst>
                <a:ext uri="{FF2B5EF4-FFF2-40B4-BE49-F238E27FC236}">
                  <a16:creationId xmlns:a16="http://schemas.microsoft.com/office/drawing/2014/main" id="{20D18FDE-9E30-4FCF-B1E4-E95A7E3DC1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599" y="867820"/>
              <a:ext cx="4949687" cy="4298113"/>
            </a:xfrm>
            <a:prstGeom prst="rect">
              <a:avLst/>
            </a:prstGeom>
          </p:spPr>
        </p:pic>
        <p:pic>
          <p:nvPicPr>
            <p:cNvPr id="11" name="Picture 10" descr="The Food Buying Guide interactive version displayed on a computer monitor with a circle around Exhibit A Grains Tool"/>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7835" y="1116970"/>
              <a:ext cx="4489214" cy="2628894"/>
            </a:xfrm>
            <a:prstGeom prst="rect">
              <a:avLst/>
            </a:prstGeom>
          </p:spPr>
        </p:pic>
        <p:sp>
          <p:nvSpPr>
            <p:cNvPr id="12" name="Oval 11">
              <a:extLst>
                <a:ext uri="{FF2B5EF4-FFF2-40B4-BE49-F238E27FC236}">
                  <a16:creationId xmlns:a16="http://schemas.microsoft.com/office/drawing/2014/main" id="{1419576F-23EF-4E5D-BDE1-1A3782799AEA}"/>
                </a:ext>
              </a:extLst>
            </p:cNvPr>
            <p:cNvSpPr/>
            <p:nvPr/>
          </p:nvSpPr>
          <p:spPr>
            <a:xfrm>
              <a:off x="4090604" y="2533377"/>
              <a:ext cx="810691" cy="1512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34826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ECD_Presentation_template" id="{A59C2A28-A54F-E841-916C-2206BAC504D2}" vid="{1AF73A36-E511-7245-A020-3B69A73EEA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A1E017B6EC3F4397DA8617428230A5" ma:contentTypeVersion="15" ma:contentTypeDescription="Create a new document." ma:contentTypeScope="" ma:versionID="fcaeabe1bf7efec3b2243a841ebca727">
  <xsd:schema xmlns:xsd="http://www.w3.org/2001/XMLSchema" xmlns:xs="http://www.w3.org/2001/XMLSchema" xmlns:p="http://schemas.microsoft.com/office/2006/metadata/properties" xmlns:ns2="2c38b65d-5a07-491d-a170-02292b3b8e60" xmlns:ns3="1d4c4705-e3fc-4088-bba0-4b35d52be7d4" targetNamespace="http://schemas.microsoft.com/office/2006/metadata/properties" ma:root="true" ma:fieldsID="dbcb55b3ac1cba6a73954514dbe30205" ns2:_="" ns3:_="">
    <xsd:import namespace="2c38b65d-5a07-491d-a170-02292b3b8e60"/>
    <xsd:import namespace="1d4c4705-e3fc-4088-bba0-4b35d52be7d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Note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38b65d-5a07-491d-a170-02292b3b8e6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10bbf41-8424-4f7f-988f-2ddf88b5ee04}" ma:internalName="TaxCatchAll" ma:showField="CatchAllData" ma:web="2c38b65d-5a07-491d-a170-02292b3b8e6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d4c4705-e3fc-4088-bba0-4b35d52be7d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dcca1d-aa7a-4aa4-88bd-88f0d812d4a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c38b65d-5a07-491d-a170-02292b3b8e60" xsi:nil="true"/>
    <Notes xmlns="1d4c4705-e3fc-4088-bba0-4b35d52be7d4" xsi:nil="true"/>
    <lcf76f155ced4ddcb4097134ff3c332f xmlns="1d4c4705-e3fc-4088-bba0-4b35d52be7d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CB79B02-31CA-4E15-B011-B9E05B713B8E}">
  <ds:schemaRefs>
    <ds:schemaRef ds:uri="http://schemas.microsoft.com/sharepoint/v3/contenttype/forms"/>
  </ds:schemaRefs>
</ds:datastoreItem>
</file>

<file path=customXml/itemProps2.xml><?xml version="1.0" encoding="utf-8"?>
<ds:datastoreItem xmlns:ds="http://schemas.openxmlformats.org/officeDocument/2006/customXml" ds:itemID="{9D6475C3-D1F2-4D82-B277-4629F4EBC7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38b65d-5a07-491d-a170-02292b3b8e60"/>
    <ds:schemaRef ds:uri="1d4c4705-e3fc-4088-bba0-4b35d52be7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FB434F-13C4-4C93-A920-A373A1F3A0F6}">
  <ds:schemaRefs>
    <ds:schemaRef ds:uri="http://schemas.microsoft.com/office/2006/documentManagement/types"/>
    <ds:schemaRef ds:uri="http://purl.org/dc/dcmitype/"/>
    <ds:schemaRef ds:uri="http://www.w3.org/XML/1998/namespace"/>
    <ds:schemaRef ds:uri="http://schemas.microsoft.com/office/2006/metadata/properties"/>
    <ds:schemaRef ds:uri="http://purl.org/dc/elements/1.1/"/>
    <ds:schemaRef ds:uri="http://purl.org/dc/terms/"/>
    <ds:schemaRef ds:uri="2d7f9b49-f91d-442a-acdb-34fc3339f852"/>
    <ds:schemaRef ds:uri="http://schemas.microsoft.com/office/infopath/2007/PartnerControls"/>
    <ds:schemaRef ds:uri="http://schemas.openxmlformats.org/package/2006/metadata/core-properties"/>
    <ds:schemaRef ds:uri="e9b792a8-ef08-44af-abcc-f7f1654f7a49"/>
    <ds:schemaRef ds:uri="2c38b65d-5a07-491d-a170-02292b3b8e60"/>
    <ds:schemaRef ds:uri="1d4c4705-e3fc-4088-bba0-4b35d52be7d4"/>
  </ds:schemaRefs>
</ds:datastoreItem>
</file>

<file path=docProps/app.xml><?xml version="1.0" encoding="utf-8"?>
<Properties xmlns="http://schemas.openxmlformats.org/officeDocument/2006/extended-properties" xmlns:vt="http://schemas.openxmlformats.org/officeDocument/2006/docPropsVTypes">
  <Template/>
  <TotalTime>1359</TotalTime>
  <Words>1631</Words>
  <Application>Microsoft Office PowerPoint</Application>
  <PresentationFormat>Widescreen</PresentationFormat>
  <Paragraphs>161</Paragraphs>
  <Slides>24</Slides>
  <Notes>15</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.Lucida Grande UI Regular</vt:lpstr>
      <vt:lpstr>Arial</vt:lpstr>
      <vt:lpstr>Calibri</vt:lpstr>
      <vt:lpstr>Century Gothic</vt:lpstr>
      <vt:lpstr>System Font Regular</vt:lpstr>
      <vt:lpstr>Wingdings</vt:lpstr>
      <vt:lpstr>Office Theme</vt:lpstr>
      <vt:lpstr>Early Childhood Education and Care Department </vt:lpstr>
      <vt:lpstr>Early Childhood Education and Care Department </vt:lpstr>
      <vt:lpstr>    Using the Online Food Buying Guide Calculator and Mobile App </vt:lpstr>
      <vt:lpstr>Food Buying Guide - Then &amp; Now fns.usda.gov/tn/food-buying-guide-for-child-nutrition-programs </vt:lpstr>
      <vt:lpstr>PowerPoint Presentation</vt:lpstr>
      <vt:lpstr>  Food Buying Guide Digital Resources</vt:lpstr>
      <vt:lpstr>   Food Buying Guide Features</vt:lpstr>
      <vt:lpstr>   Recipe Analysis Workbook (RAW)</vt:lpstr>
      <vt:lpstr>   Exhibit A Grains Tool </vt:lpstr>
      <vt:lpstr>PowerPoint Presentation</vt:lpstr>
      <vt:lpstr>Food Buying Guide Calculator fns.usda.gov/tn/food-buying-guide-for-child-nutrition-programs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Download the Food Buying Guide    Mobile App!</vt:lpstr>
      <vt:lpstr>  Mobile App Demo /   Recorded Webinar</vt:lpstr>
      <vt:lpstr>Additional Resource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Spencer, Laura, ECECD</dc:creator>
  <cp:lastModifiedBy>Mitchell, Pam, ECECD</cp:lastModifiedBy>
  <cp:revision>123</cp:revision>
  <dcterms:created xsi:type="dcterms:W3CDTF">2020-09-09T17:51:13Z</dcterms:created>
  <dcterms:modified xsi:type="dcterms:W3CDTF">2023-02-07T23:04:08Z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0x010100BDA1E017B6EC3F4397DA8617428230A5</vt:lpwstr>
  </property>
</Properties>
</file>