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134" r:id="rId5"/>
    <p:sldId id="350" r:id="rId6"/>
    <p:sldId id="1147" r:id="rId7"/>
    <p:sldId id="1148" r:id="rId8"/>
    <p:sldId id="1143" r:id="rId9"/>
    <p:sldId id="1144" r:id="rId10"/>
    <p:sldId id="114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EAC0"/>
    <a:srgbClr val="84D2CB"/>
    <a:srgbClr val="80C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9B2BB-7AFE-4FAC-9E92-C5990ABE0F70}" v="2" dt="2025-03-10T22:13:53.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4244" autoAdjust="0"/>
  </p:normalViewPr>
  <p:slideViewPr>
    <p:cSldViewPr snapToGrid="0">
      <p:cViewPr varScale="1">
        <p:scale>
          <a:sx n="71" d="100"/>
          <a:sy n="71" d="100"/>
        </p:scale>
        <p:origin x="140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E0400C-39B9-4BB9-8126-A70C0CCCBAD7}"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FE86F3-7B5A-470B-A5DE-0A25305B4B91}" type="slidenum">
              <a:rPr lang="en-US" smtClean="0"/>
              <a:t>‹#›</a:t>
            </a:fld>
            <a:endParaRPr lang="en-US"/>
          </a:p>
        </p:txBody>
      </p:sp>
    </p:spTree>
    <p:extLst>
      <p:ext uri="{BB962C8B-B14F-4D97-AF65-F5344CB8AC3E}">
        <p14:creationId xmlns:p14="http://schemas.microsoft.com/office/powerpoint/2010/main" val="313180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7FE86F3-7B5A-470B-A5DE-0A25305B4B91}" type="slidenum">
              <a:rPr lang="en-US" smtClean="0"/>
              <a:t>2</a:t>
            </a:fld>
            <a:endParaRPr lang="en-US"/>
          </a:p>
        </p:txBody>
      </p:sp>
    </p:spTree>
    <p:extLst>
      <p:ext uri="{BB962C8B-B14F-4D97-AF65-F5344CB8AC3E}">
        <p14:creationId xmlns:p14="http://schemas.microsoft.com/office/powerpoint/2010/main" val="154448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  is not financially viable; sponsor is seriously deficient, and a site is not eligible </a:t>
            </a:r>
          </a:p>
          <a:p>
            <a:endParaRPr lang="en-US" dirty="0"/>
          </a:p>
          <a:p>
            <a:r>
              <a:rPr lang="en-US" dirty="0"/>
              <a:t>Advance Payment-Sponsor has been declared seriously deficient, corrective action not completed and the sponsor is on a payment hold</a:t>
            </a:r>
          </a:p>
          <a:p>
            <a:endParaRPr lang="en-US" dirty="0"/>
          </a:p>
          <a:p>
            <a:r>
              <a:rPr lang="en-US" dirty="0"/>
              <a:t>Refusal to forward to FNS-Reasons include- operational issued that are deemed preventable and not outside of the agency's control.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Upward adjustment same-operational issued that are deemed preventable and not outside of the agency's control.</a:t>
            </a:r>
          </a:p>
          <a:p>
            <a:endParaRPr lang="en-US" dirty="0"/>
          </a:p>
          <a:p>
            <a:r>
              <a:rPr lang="en-US" dirty="0"/>
              <a:t>Advance payments </a:t>
            </a:r>
          </a:p>
          <a:p>
            <a:endParaRPr lang="en-US" dirty="0"/>
          </a:p>
        </p:txBody>
      </p:sp>
      <p:sp>
        <p:nvSpPr>
          <p:cNvPr id="4" name="Slide Number Placeholder 3"/>
          <p:cNvSpPr>
            <a:spLocks noGrp="1"/>
          </p:cNvSpPr>
          <p:nvPr>
            <p:ph type="sldNum" sz="quarter" idx="5"/>
          </p:nvPr>
        </p:nvSpPr>
        <p:spPr/>
        <p:txBody>
          <a:bodyPr/>
          <a:lstStyle/>
          <a:p>
            <a:fld id="{B7FE86F3-7B5A-470B-A5DE-0A25305B4B91}" type="slidenum">
              <a:rPr lang="en-US" smtClean="0"/>
              <a:t>3</a:t>
            </a:fld>
            <a:endParaRPr lang="en-US"/>
          </a:p>
        </p:txBody>
      </p:sp>
    </p:spTree>
    <p:extLst>
      <p:ext uri="{BB962C8B-B14F-4D97-AF65-F5344CB8AC3E}">
        <p14:creationId xmlns:p14="http://schemas.microsoft.com/office/powerpoint/2010/main" val="62002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FSMC will be advised in writing of the grounds upon which the SA based the action. The notice shall be sent  by certified mail, return receipt requested, the FSMC has the right to appeal the state action.</a:t>
            </a:r>
          </a:p>
        </p:txBody>
      </p:sp>
      <p:sp>
        <p:nvSpPr>
          <p:cNvPr id="4" name="Slide Number Placeholder 3"/>
          <p:cNvSpPr>
            <a:spLocks noGrp="1"/>
          </p:cNvSpPr>
          <p:nvPr>
            <p:ph type="sldNum" sz="quarter" idx="5"/>
          </p:nvPr>
        </p:nvSpPr>
        <p:spPr/>
        <p:txBody>
          <a:bodyPr/>
          <a:lstStyle/>
          <a:p>
            <a:fld id="{B7FE86F3-7B5A-470B-A5DE-0A25305B4B91}" type="slidenum">
              <a:rPr lang="en-US" smtClean="0"/>
              <a:t>4</a:t>
            </a:fld>
            <a:endParaRPr lang="en-US"/>
          </a:p>
        </p:txBody>
      </p:sp>
    </p:spTree>
    <p:extLst>
      <p:ext uri="{BB962C8B-B14F-4D97-AF65-F5344CB8AC3E}">
        <p14:creationId xmlns:p14="http://schemas.microsoft.com/office/powerpoint/2010/main" val="264211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sponsor is not financially viable, corrective action not completed, serious health and safety violations.</a:t>
            </a:r>
          </a:p>
        </p:txBody>
      </p:sp>
      <p:sp>
        <p:nvSpPr>
          <p:cNvPr id="4" name="Slide Number Placeholder 3"/>
          <p:cNvSpPr>
            <a:spLocks noGrp="1"/>
          </p:cNvSpPr>
          <p:nvPr>
            <p:ph type="sldNum" sz="quarter" idx="5"/>
          </p:nvPr>
        </p:nvSpPr>
        <p:spPr/>
        <p:txBody>
          <a:bodyPr/>
          <a:lstStyle/>
          <a:p>
            <a:fld id="{B7FE86F3-7B5A-470B-A5DE-0A25305B4B91}" type="slidenum">
              <a:rPr lang="en-US" smtClean="0"/>
              <a:t>5</a:t>
            </a:fld>
            <a:endParaRPr lang="en-US"/>
          </a:p>
        </p:txBody>
      </p:sp>
    </p:spTree>
    <p:extLst>
      <p:ext uri="{BB962C8B-B14F-4D97-AF65-F5344CB8AC3E}">
        <p14:creationId xmlns:p14="http://schemas.microsoft.com/office/powerpoint/2010/main" val="166728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7FE86F3-7B5A-470B-A5DE-0A25305B4B91}" type="slidenum">
              <a:rPr lang="en-US" smtClean="0"/>
              <a:t>6</a:t>
            </a:fld>
            <a:endParaRPr lang="en-US"/>
          </a:p>
        </p:txBody>
      </p:sp>
    </p:spTree>
    <p:extLst>
      <p:ext uri="{BB962C8B-B14F-4D97-AF65-F5344CB8AC3E}">
        <p14:creationId xmlns:p14="http://schemas.microsoft.com/office/powerpoint/2010/main" val="48821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EE9A-3F24-F274-DF52-B3A3B77E1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2A610-8332-BE8D-5D51-214D2C333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CF655-DDA1-FA38-FE0C-E21AD0B446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51F62A-7897-A763-854E-C9F1B056F604}"/>
              </a:ext>
            </a:extLst>
          </p:cNvPr>
          <p:cNvSpPr>
            <a:spLocks noGrp="1"/>
          </p:cNvSpPr>
          <p:nvPr>
            <p:ph type="sldNum" sz="quarter" idx="5"/>
          </p:nvPr>
        </p:nvSpPr>
        <p:spPr/>
        <p:txBody>
          <a:bodyPr/>
          <a:lstStyle/>
          <a:p>
            <a:fld id="{B7FE86F3-7B5A-470B-A5DE-0A25305B4B91}" type="slidenum">
              <a:rPr lang="en-US" smtClean="0"/>
              <a:t>7</a:t>
            </a:fld>
            <a:endParaRPr lang="en-US"/>
          </a:p>
        </p:txBody>
      </p:sp>
    </p:spTree>
    <p:extLst>
      <p:ext uri="{BB962C8B-B14F-4D97-AF65-F5344CB8AC3E}">
        <p14:creationId xmlns:p14="http://schemas.microsoft.com/office/powerpoint/2010/main" val="150601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295D1B76-B8D0-41E9-9A91-1AC0A20E53AA}" type="datetime1">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23967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38F73112-ABBF-45C2-8040-3317F0C3CE2B}" type="datetime1">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8913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1AE3901-8A80-4347-9363-E14AB39AAD82}" type="datetime1">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280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C268AA5D-738D-4BA2-9AFD-291AEDA3F5D2}" type="datetime1">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8880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185AC116-9BE7-4972-AA67-37F65CF1CC6A}" type="datetime1">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41997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04F36FC4-B984-4AF4-9D26-B3EAF5B4EA7C}" type="datetime1">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7531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150525C0-F477-4615-BA2A-56B7BF47DA10}" type="datetime1">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83902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F8B95FF6-9B81-4630-B087-7DA4269BD8A1}" type="datetime1">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976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B1D33BF1-AE59-4D0B-B4EC-16E391135C1D}" type="datetime1">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6888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2CE87154-E1BA-40F5-BA3C-E9FC31EB0BF9}" type="datetime1">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54998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FFE32322-43C4-40C1-B32E-4C5F0E437F07}" type="datetime1">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76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28C73-B8A0-4E98-81AD-14F9AA1E6AFF}" type="datetime1">
              <a:rPr lang="en-US" smtClean="0"/>
              <a:t>3/11/2025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336883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child drinking from a cup&#10;&#10;Description automatically generated with medium confidence">
            <a:extLst>
              <a:ext uri="{FF2B5EF4-FFF2-40B4-BE49-F238E27FC236}">
                <a16:creationId xmlns:a16="http://schemas.microsoft.com/office/drawing/2014/main" id="{478B5CA8-88B4-4545-9C45-724FFAE9B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58"/>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fld id="{9F2CC3EB-7102-40AA-B7E0-6308F8666B10}" type="datetime1">
              <a:rPr lang="en-US" smtClean="0"/>
              <a:t>3/11/2025</a:t>
            </a:fld>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367468" y="-513129"/>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429190" y="1880153"/>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05390" y="2548769"/>
            <a:ext cx="4708867" cy="1077218"/>
          </a:xfrm>
          <a:prstGeom prst="rect">
            <a:avLst/>
          </a:prstGeom>
          <a:noFill/>
        </p:spPr>
        <p:txBody>
          <a:bodyPr wrap="square" rtlCol="0">
            <a:spAutoFit/>
          </a:bodyPr>
          <a:lstStyle/>
          <a:p>
            <a:r>
              <a:rPr lang="en-US" sz="3200" b="1" dirty="0">
                <a:solidFill>
                  <a:srgbClr val="E48126"/>
                </a:solidFill>
              </a:rPr>
              <a:t>SFSP Appeal Rights and Procedures</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214522" y="4451506"/>
            <a:ext cx="5375349" cy="2533306"/>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b="1" dirty="0">
                <a:solidFill>
                  <a:srgbClr val="C00000"/>
                </a:solidFill>
              </a:rPr>
            </a:br>
            <a:r>
              <a:rPr lang="en-US" b="1" dirty="0">
                <a:solidFill>
                  <a:srgbClr val="C00000"/>
                </a:solidFill>
              </a:rPr>
              <a:t>SFSP Appeal Rights and Procedures</a:t>
            </a:r>
            <a:br>
              <a:rPr lang="en-US" b="1" dirty="0">
                <a:solidFill>
                  <a:srgbClr val="C00000"/>
                </a:solidFill>
              </a:rPr>
            </a:br>
            <a:r>
              <a:rPr lang="en-US" dirty="0"/>
              <a:t>7 CFR, Part 225.13(a)</a:t>
            </a:r>
            <a:br>
              <a:rPr lang="en-US" dirty="0"/>
            </a:br>
            <a:endParaRPr lang="en-US" b="1" dirty="0">
              <a:solidFill>
                <a:srgbClr val="C00000"/>
              </a:solidFill>
            </a:endParaRPr>
          </a:p>
        </p:txBody>
      </p:sp>
      <p:sp>
        <p:nvSpPr>
          <p:cNvPr id="3" name="Content Placeholder 2">
            <a:extLst>
              <a:ext uri="{FF2B5EF4-FFF2-40B4-BE49-F238E27FC236}">
                <a16:creationId xmlns:a16="http://schemas.microsoft.com/office/drawing/2014/main" id="{3E66AE33-2B3D-B5EA-8204-622871F79DFE}"/>
              </a:ext>
            </a:extLst>
          </p:cNvPr>
          <p:cNvSpPr>
            <a:spLocks noGrp="1"/>
          </p:cNvSpPr>
          <p:nvPr>
            <p:ph idx="1"/>
          </p:nvPr>
        </p:nvSpPr>
        <p:spPr>
          <a:xfrm>
            <a:off x="929640" y="2351405"/>
            <a:ext cx="10515600" cy="1077595"/>
          </a:xfrm>
        </p:spPr>
        <p:txBody>
          <a:bodyPr/>
          <a:lstStyle/>
          <a:p>
            <a:pPr marL="0" indent="0">
              <a:buNone/>
            </a:pPr>
            <a:r>
              <a:rPr lang="en-US" dirty="0"/>
              <a:t>Each State agency shall establish a procedure to be followed by an applicant sponsor or approved sponsor appealing State agency imposed adverse actions. </a:t>
            </a:r>
          </a:p>
          <a:p>
            <a:endParaRPr lang="en-US" dirty="0"/>
          </a:p>
          <a:p>
            <a:endParaRPr lang="en-US" dirty="0"/>
          </a:p>
          <a:p>
            <a:pPr lvl="1"/>
            <a:endParaRPr lang="en-US" dirty="0"/>
          </a:p>
          <a:p>
            <a:pPr lvl="1"/>
            <a:endParaRPr lang="en-US" dirty="0"/>
          </a:p>
        </p:txBody>
      </p:sp>
      <p:sp>
        <p:nvSpPr>
          <p:cNvPr id="6" name="Date Placeholder 5">
            <a:extLst>
              <a:ext uri="{FF2B5EF4-FFF2-40B4-BE49-F238E27FC236}">
                <a16:creationId xmlns:a16="http://schemas.microsoft.com/office/drawing/2014/main" id="{23BD4444-890D-4740-B4C7-D62F0211F292}"/>
              </a:ext>
            </a:extLst>
          </p:cNvPr>
          <p:cNvSpPr>
            <a:spLocks noGrp="1"/>
          </p:cNvSpPr>
          <p:nvPr>
            <p:ph type="dt" sz="half" idx="10"/>
          </p:nvPr>
        </p:nvSpPr>
        <p:spPr/>
        <p:txBody>
          <a:bodyPr/>
          <a:lstStyle/>
          <a:p>
            <a:fld id="{3C53BBD8-641E-460F-A121-1F5B1478DFE4}" type="datetime1">
              <a:rPr lang="en-US" smtClean="0"/>
              <a:t>3/11/2025</a:t>
            </a:fld>
            <a:endParaRPr lang="en-US"/>
          </a:p>
        </p:txBody>
      </p:sp>
      <p:sp>
        <p:nvSpPr>
          <p:cNvPr id="8" name="Slide Number Placeholder 7">
            <a:extLst>
              <a:ext uri="{FF2B5EF4-FFF2-40B4-BE49-F238E27FC236}">
                <a16:creationId xmlns:a16="http://schemas.microsoft.com/office/drawing/2014/main" id="{9E79CBDD-F7A6-4A75-85F9-49170DC03E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52057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2FA2-C06F-07D8-2FC2-F15DD3F29D15}"/>
              </a:ext>
            </a:extLst>
          </p:cNvPr>
          <p:cNvSpPr>
            <a:spLocks noGrp="1"/>
          </p:cNvSpPr>
          <p:nvPr>
            <p:ph type="title"/>
          </p:nvPr>
        </p:nvSpPr>
        <p:spPr/>
        <p:txBody>
          <a:bodyPr/>
          <a:lstStyle/>
          <a:p>
            <a:pPr algn="ctr"/>
            <a:r>
              <a:rPr lang="en-US" b="1" dirty="0">
                <a:solidFill>
                  <a:srgbClr val="C00000"/>
                </a:solidFill>
              </a:rPr>
              <a:t>Adverse Action</a:t>
            </a:r>
            <a:endParaRPr lang="en-US" dirty="0"/>
          </a:p>
        </p:txBody>
      </p:sp>
      <p:sp>
        <p:nvSpPr>
          <p:cNvPr id="3" name="Content Placeholder 2">
            <a:extLst>
              <a:ext uri="{FF2B5EF4-FFF2-40B4-BE49-F238E27FC236}">
                <a16:creationId xmlns:a16="http://schemas.microsoft.com/office/drawing/2014/main" id="{63892D7F-0C4C-11D2-09A2-D24B55653B2D}"/>
              </a:ext>
            </a:extLst>
          </p:cNvPr>
          <p:cNvSpPr>
            <a:spLocks noGrp="1"/>
          </p:cNvSpPr>
          <p:nvPr>
            <p:ph idx="1"/>
          </p:nvPr>
        </p:nvSpPr>
        <p:spPr>
          <a:xfrm>
            <a:off x="838200" y="1500554"/>
            <a:ext cx="10515600" cy="5111261"/>
          </a:xfrm>
        </p:spPr>
        <p:txBody>
          <a:bodyPr/>
          <a:lstStyle/>
          <a:p>
            <a:r>
              <a:rPr lang="en-US" dirty="0"/>
              <a:t>State agency denial of a SFSP application for participation</a:t>
            </a:r>
          </a:p>
          <a:p>
            <a:r>
              <a:rPr lang="en-US" dirty="0"/>
              <a:t>State agency denial of a sponsor’s request for an advance payment</a:t>
            </a:r>
          </a:p>
          <a:p>
            <a:pPr marL="457200" lvl="1" indent="0">
              <a:buNone/>
            </a:pPr>
            <a:r>
              <a:rPr lang="en-US" dirty="0"/>
              <a:t>State agency denial of a sponsor’s claim for reimbursement </a:t>
            </a:r>
          </a:p>
          <a:p>
            <a:pPr marL="457200" lvl="1" indent="0">
              <a:buNone/>
            </a:pPr>
            <a:r>
              <a:rPr lang="en-US" dirty="0"/>
              <a:t>(except for claims submitted past the Federal deadline)</a:t>
            </a:r>
          </a:p>
          <a:p>
            <a:r>
              <a:rPr lang="en-US" dirty="0"/>
              <a:t>State agency refusal to forward to FNS an exception request by the sponsor for payment of a late claim</a:t>
            </a:r>
          </a:p>
          <a:p>
            <a:r>
              <a:rPr lang="en-US" dirty="0"/>
              <a:t>State agency refusal of a sponsor’s request for an upward adjustment to a claim for reimbursement</a:t>
            </a:r>
          </a:p>
          <a:p>
            <a:r>
              <a:rPr lang="en-US" dirty="0"/>
              <a:t>State agency claim against a sponsor for remittance of payment back to the state agency</a:t>
            </a:r>
          </a:p>
          <a:p>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AF744C3E-98B7-92E6-290F-B3640C16F44A}"/>
              </a:ext>
            </a:extLst>
          </p:cNvPr>
          <p:cNvSpPr>
            <a:spLocks noGrp="1"/>
          </p:cNvSpPr>
          <p:nvPr>
            <p:ph type="dt" sz="half" idx="10"/>
          </p:nvPr>
        </p:nvSpPr>
        <p:spPr/>
        <p:txBody>
          <a:bodyPr/>
          <a:lstStyle/>
          <a:p>
            <a:fld id="{04F36FC4-B984-4AF4-9D26-B3EAF5B4EA7C}" type="datetime1">
              <a:rPr lang="en-US" smtClean="0"/>
              <a:t>3/11/2025</a:t>
            </a:fld>
            <a:endParaRPr lang="en-US"/>
          </a:p>
        </p:txBody>
      </p:sp>
      <p:sp>
        <p:nvSpPr>
          <p:cNvPr id="5" name="Slide Number Placeholder 4">
            <a:extLst>
              <a:ext uri="{FF2B5EF4-FFF2-40B4-BE49-F238E27FC236}">
                <a16:creationId xmlns:a16="http://schemas.microsoft.com/office/drawing/2014/main" id="{E8C36E4F-5C03-EBF6-19FD-38B3AD757C0F}"/>
              </a:ext>
            </a:extLst>
          </p:cNvPr>
          <p:cNvSpPr>
            <a:spLocks noGrp="1"/>
          </p:cNvSpPr>
          <p:nvPr>
            <p:ph type="sldNum" sz="quarter" idx="12"/>
          </p:nvPr>
        </p:nvSpPr>
        <p:spPr/>
        <p:txBody>
          <a:bodyPr/>
          <a:lstStyle/>
          <a:p>
            <a:fld id="{6070CD8A-B08E-024A-ABDE-9439F4030BF1}" type="slidenum">
              <a:rPr lang="en-US" smtClean="0"/>
              <a:t>3</a:t>
            </a:fld>
            <a:endParaRPr lang="en-US"/>
          </a:p>
        </p:txBody>
      </p:sp>
    </p:spTree>
    <p:extLst>
      <p:ext uri="{BB962C8B-B14F-4D97-AF65-F5344CB8AC3E}">
        <p14:creationId xmlns:p14="http://schemas.microsoft.com/office/powerpoint/2010/main" val="57082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30654-7BA9-A39E-3B69-87409F9D6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0EFD9-DC6C-D515-45AF-B8CD7697D959}"/>
              </a:ext>
            </a:extLst>
          </p:cNvPr>
          <p:cNvSpPr>
            <a:spLocks noGrp="1"/>
          </p:cNvSpPr>
          <p:nvPr>
            <p:ph type="title"/>
          </p:nvPr>
        </p:nvSpPr>
        <p:spPr/>
        <p:txBody>
          <a:bodyPr/>
          <a:lstStyle/>
          <a:p>
            <a:pPr algn="ctr"/>
            <a:r>
              <a:rPr lang="en-US" b="1" dirty="0">
                <a:solidFill>
                  <a:srgbClr val="C00000"/>
                </a:solidFill>
              </a:rPr>
              <a:t>Continue Adverse Action</a:t>
            </a:r>
            <a:endParaRPr lang="en-US" dirty="0"/>
          </a:p>
        </p:txBody>
      </p:sp>
      <p:sp>
        <p:nvSpPr>
          <p:cNvPr id="3" name="Content Placeholder 2">
            <a:extLst>
              <a:ext uri="{FF2B5EF4-FFF2-40B4-BE49-F238E27FC236}">
                <a16:creationId xmlns:a16="http://schemas.microsoft.com/office/drawing/2014/main" id="{EDE5BD7F-3DB1-AB1E-C18C-99BF68899863}"/>
              </a:ext>
            </a:extLst>
          </p:cNvPr>
          <p:cNvSpPr>
            <a:spLocks noGrp="1"/>
          </p:cNvSpPr>
          <p:nvPr>
            <p:ph idx="1"/>
          </p:nvPr>
        </p:nvSpPr>
        <p:spPr>
          <a:xfrm>
            <a:off x="838200" y="1500554"/>
            <a:ext cx="10515600" cy="5111261"/>
          </a:xfrm>
        </p:spPr>
        <p:txBody>
          <a:bodyPr/>
          <a:lstStyle/>
          <a:p>
            <a:r>
              <a:rPr lang="en-US" dirty="0"/>
              <a:t>State agency denial of a sponsor’s application for a meal site</a:t>
            </a:r>
          </a:p>
          <a:p>
            <a:r>
              <a:rPr lang="en-US" dirty="0"/>
              <a:t>State agency denial of a food service management company’s (FSMC) application for registration, or revocation of existing FSMC registration</a:t>
            </a:r>
          </a:p>
          <a:p>
            <a:endParaRPr lang="en-US" dirty="0"/>
          </a:p>
          <a:p>
            <a:r>
              <a:rPr lang="en-US" dirty="0"/>
              <a:t> </a:t>
            </a:r>
          </a:p>
          <a:p>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1947EE26-F66D-10A0-52F4-1EC26C2FAB95}"/>
              </a:ext>
            </a:extLst>
          </p:cNvPr>
          <p:cNvSpPr>
            <a:spLocks noGrp="1"/>
          </p:cNvSpPr>
          <p:nvPr>
            <p:ph type="dt" sz="half" idx="10"/>
          </p:nvPr>
        </p:nvSpPr>
        <p:spPr/>
        <p:txBody>
          <a:bodyPr/>
          <a:lstStyle/>
          <a:p>
            <a:fld id="{04F36FC4-B984-4AF4-9D26-B3EAF5B4EA7C}" type="datetime1">
              <a:rPr lang="en-US" smtClean="0"/>
              <a:t>3/11/2025</a:t>
            </a:fld>
            <a:endParaRPr lang="en-US"/>
          </a:p>
        </p:txBody>
      </p:sp>
      <p:sp>
        <p:nvSpPr>
          <p:cNvPr id="5" name="Slide Number Placeholder 4">
            <a:extLst>
              <a:ext uri="{FF2B5EF4-FFF2-40B4-BE49-F238E27FC236}">
                <a16:creationId xmlns:a16="http://schemas.microsoft.com/office/drawing/2014/main" id="{0C28309B-16FB-CECD-1A45-9E1A44AB0D1A}"/>
              </a:ext>
            </a:extLst>
          </p:cNvPr>
          <p:cNvSpPr>
            <a:spLocks noGrp="1"/>
          </p:cNvSpPr>
          <p:nvPr>
            <p:ph type="sldNum" sz="quarter" idx="12"/>
          </p:nvPr>
        </p:nvSpPr>
        <p:spPr/>
        <p:txBody>
          <a:bodyPr/>
          <a:lstStyle/>
          <a:p>
            <a:fld id="{6070CD8A-B08E-024A-ABDE-9439F4030BF1}" type="slidenum">
              <a:rPr lang="en-US" smtClean="0"/>
              <a:t>4</a:t>
            </a:fld>
            <a:endParaRPr lang="en-US"/>
          </a:p>
        </p:txBody>
      </p:sp>
    </p:spTree>
    <p:extLst>
      <p:ext uri="{BB962C8B-B14F-4D97-AF65-F5344CB8AC3E}">
        <p14:creationId xmlns:p14="http://schemas.microsoft.com/office/powerpoint/2010/main" val="207682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589"/>
            <a:ext cx="10515600" cy="1018541"/>
          </a:xfrm>
        </p:spPr>
        <p:txBody>
          <a:bodyPr>
            <a:normAutofit fontScale="90000"/>
          </a:bodyPr>
          <a:lstStyle/>
          <a:p>
            <a:pPr algn="ctr"/>
            <a:br>
              <a:rPr lang="en-US" b="1" dirty="0">
                <a:solidFill>
                  <a:srgbClr val="C00000"/>
                </a:solidFill>
              </a:rPr>
            </a:br>
            <a:r>
              <a:rPr lang="en-US" b="1" u="sng" dirty="0">
                <a:solidFill>
                  <a:srgbClr val="C00000"/>
                </a:solidFill>
              </a:rPr>
              <a:t>Non-appealable</a:t>
            </a:r>
            <a:r>
              <a:rPr lang="en-US" b="1" dirty="0">
                <a:solidFill>
                  <a:srgbClr val="C00000"/>
                </a:solidFill>
              </a:rPr>
              <a:t> State Action</a:t>
            </a:r>
          </a:p>
        </p:txBody>
      </p:sp>
      <p:sp>
        <p:nvSpPr>
          <p:cNvPr id="3" name="Content Placeholder 2">
            <a:extLst>
              <a:ext uri="{FF2B5EF4-FFF2-40B4-BE49-F238E27FC236}">
                <a16:creationId xmlns:a16="http://schemas.microsoft.com/office/drawing/2014/main" id="{3E66AE33-2B3D-B5EA-8204-622871F79DFE}"/>
              </a:ext>
            </a:extLst>
          </p:cNvPr>
          <p:cNvSpPr>
            <a:spLocks noGrp="1"/>
          </p:cNvSpPr>
          <p:nvPr>
            <p:ph idx="1"/>
          </p:nvPr>
        </p:nvSpPr>
        <p:spPr>
          <a:xfrm>
            <a:off x="929640" y="1417320"/>
            <a:ext cx="10515600" cy="4229100"/>
          </a:xfrm>
        </p:spPr>
        <p:txBody>
          <a:bodyPr vert="horz" lIns="91440" tIns="45720" rIns="91440" bIns="45720" rtlCol="0" anchor="t">
            <a:normAutofit/>
          </a:bodyPr>
          <a:lstStyle/>
          <a:p>
            <a:pPr marL="0" indent="0" algn="ctr">
              <a:buNone/>
            </a:pPr>
            <a:r>
              <a:rPr lang="en-US" dirty="0"/>
              <a:t>State agency declaration of a sponsor as </a:t>
            </a:r>
            <a:r>
              <a:rPr lang="en-US"/>
              <a:t>being seriously deficient</a:t>
            </a:r>
          </a:p>
          <a:p>
            <a:endParaRPr lang="en-US" dirty="0"/>
          </a:p>
          <a:p>
            <a:endParaRPr lang="en-US" dirty="0"/>
          </a:p>
          <a:p>
            <a:endParaRPr lang="en-US" dirty="0"/>
          </a:p>
          <a:p>
            <a:endParaRPr lang="en-US" dirty="0"/>
          </a:p>
          <a:p>
            <a:pPr lvl="1"/>
            <a:endParaRPr lang="en-US" dirty="0"/>
          </a:p>
          <a:p>
            <a:pPr lvl="1"/>
            <a:endParaRPr lang="en-US" dirty="0"/>
          </a:p>
        </p:txBody>
      </p:sp>
      <p:sp>
        <p:nvSpPr>
          <p:cNvPr id="6" name="Date Placeholder 5">
            <a:extLst>
              <a:ext uri="{FF2B5EF4-FFF2-40B4-BE49-F238E27FC236}">
                <a16:creationId xmlns:a16="http://schemas.microsoft.com/office/drawing/2014/main" id="{23BD4444-890D-4740-B4C7-D62F0211F292}"/>
              </a:ext>
            </a:extLst>
          </p:cNvPr>
          <p:cNvSpPr>
            <a:spLocks noGrp="1"/>
          </p:cNvSpPr>
          <p:nvPr>
            <p:ph type="dt" sz="half" idx="10"/>
          </p:nvPr>
        </p:nvSpPr>
        <p:spPr/>
        <p:txBody>
          <a:bodyPr/>
          <a:lstStyle/>
          <a:p>
            <a:fld id="{3C53BBD8-641E-460F-A121-1F5B1478DFE4}" type="datetime1">
              <a:rPr lang="en-US" smtClean="0"/>
              <a:t>3/11/2025</a:t>
            </a:fld>
            <a:endParaRPr lang="en-US"/>
          </a:p>
        </p:txBody>
      </p:sp>
      <p:sp>
        <p:nvSpPr>
          <p:cNvPr id="8" name="Slide Number Placeholder 7">
            <a:extLst>
              <a:ext uri="{FF2B5EF4-FFF2-40B4-BE49-F238E27FC236}">
                <a16:creationId xmlns:a16="http://schemas.microsoft.com/office/drawing/2014/main" id="{9E79CBDD-F7A6-4A75-85F9-49170DC03E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87312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589"/>
            <a:ext cx="10515600" cy="1018541"/>
          </a:xfrm>
        </p:spPr>
        <p:txBody>
          <a:bodyPr>
            <a:normAutofit fontScale="90000"/>
          </a:bodyPr>
          <a:lstStyle/>
          <a:p>
            <a:pPr algn="ctr"/>
            <a:br>
              <a:rPr lang="en-US" b="1" dirty="0">
                <a:solidFill>
                  <a:srgbClr val="C00000"/>
                </a:solidFill>
              </a:rPr>
            </a:br>
            <a:r>
              <a:rPr lang="en-US" b="1" dirty="0">
                <a:solidFill>
                  <a:srgbClr val="C00000"/>
                </a:solidFill>
              </a:rPr>
              <a:t>Overview of Process</a:t>
            </a:r>
          </a:p>
        </p:txBody>
      </p:sp>
      <p:sp>
        <p:nvSpPr>
          <p:cNvPr id="3" name="Content Placeholder 2">
            <a:extLst>
              <a:ext uri="{FF2B5EF4-FFF2-40B4-BE49-F238E27FC236}">
                <a16:creationId xmlns:a16="http://schemas.microsoft.com/office/drawing/2014/main" id="{3E66AE33-2B3D-B5EA-8204-622871F79DFE}"/>
              </a:ext>
            </a:extLst>
          </p:cNvPr>
          <p:cNvSpPr>
            <a:spLocks noGrp="1"/>
          </p:cNvSpPr>
          <p:nvPr>
            <p:ph idx="1"/>
          </p:nvPr>
        </p:nvSpPr>
        <p:spPr>
          <a:xfrm>
            <a:off x="929640" y="1120140"/>
            <a:ext cx="10626090" cy="4526280"/>
          </a:xfrm>
        </p:spPr>
        <p:txBody>
          <a:bodyPr>
            <a:normAutofit lnSpcReduction="10000"/>
          </a:bodyPr>
          <a:lstStyle/>
          <a:p>
            <a:pPr marL="457200" indent="-457200">
              <a:buFont typeface="+mj-lt"/>
              <a:buAutoNum type="arabicPeriod"/>
            </a:pPr>
            <a:r>
              <a:rPr lang="en-US" dirty="0"/>
              <a:t>State agency provides notice of adverse action</a:t>
            </a:r>
          </a:p>
          <a:p>
            <a:pPr marL="457200" indent="-457200">
              <a:buFont typeface="+mj-lt"/>
              <a:buAutoNum type="arabicPeriod"/>
            </a:pPr>
            <a:r>
              <a:rPr lang="en-US" dirty="0"/>
              <a:t>Sponsor has 14 days from the date of adverse action notification to request and appeal</a:t>
            </a:r>
          </a:p>
          <a:p>
            <a:pPr marL="457200" indent="-457200">
              <a:buFont typeface="+mj-lt"/>
              <a:buAutoNum type="arabicPeriod"/>
            </a:pPr>
            <a:r>
              <a:rPr lang="en-US" dirty="0"/>
              <a:t>Appellant may review any information upon which the adverse action was based</a:t>
            </a:r>
          </a:p>
          <a:p>
            <a:pPr marL="457200" indent="-457200">
              <a:buFont typeface="+mj-lt"/>
              <a:buAutoNum type="arabicPeriod"/>
            </a:pPr>
            <a:r>
              <a:rPr lang="en-US" dirty="0"/>
              <a:t>The appellant may refute the adverse action in person or by filing written documentation to the review official</a:t>
            </a:r>
          </a:p>
          <a:p>
            <a:pPr marL="457200" indent="-457200">
              <a:buFont typeface="+mj-lt"/>
              <a:buAutoNum type="arabicPeriod"/>
            </a:pPr>
            <a:r>
              <a:rPr lang="en-US" dirty="0"/>
              <a:t>If hearing is requested by appellant both State and appellant must be given 5 days notice of the time and place of hearing</a:t>
            </a:r>
          </a:p>
          <a:p>
            <a:pPr marL="457200" indent="-457200">
              <a:buFont typeface="+mj-lt"/>
              <a:buAutoNum type="arabicPeriod"/>
            </a:pPr>
            <a:r>
              <a:rPr lang="en-US" dirty="0"/>
              <a:t>Hearing will be held 14 days from the receipt of request for review, but not before documentation is received when applicable</a:t>
            </a:r>
          </a:p>
          <a:p>
            <a:pPr marL="0" indent="0">
              <a:buNone/>
            </a:pPr>
            <a:r>
              <a:rPr lang="en-US" dirty="0"/>
              <a:t>Review official must make a determination within 5 days after the hearing  or 5 days after documentation is received if no hearing is held</a:t>
            </a:r>
          </a:p>
          <a:p>
            <a:endParaRPr lang="en-US" dirty="0"/>
          </a:p>
          <a:p>
            <a:endParaRPr lang="en-US" dirty="0"/>
          </a:p>
          <a:p>
            <a:endParaRPr lang="en-US" dirty="0"/>
          </a:p>
          <a:p>
            <a:pPr lvl="1"/>
            <a:endParaRPr lang="en-US" dirty="0"/>
          </a:p>
          <a:p>
            <a:pPr lvl="1"/>
            <a:endParaRPr lang="en-US" dirty="0"/>
          </a:p>
        </p:txBody>
      </p:sp>
      <p:sp>
        <p:nvSpPr>
          <p:cNvPr id="6" name="Date Placeholder 5">
            <a:extLst>
              <a:ext uri="{FF2B5EF4-FFF2-40B4-BE49-F238E27FC236}">
                <a16:creationId xmlns:a16="http://schemas.microsoft.com/office/drawing/2014/main" id="{23BD4444-890D-4740-B4C7-D62F0211F292}"/>
              </a:ext>
            </a:extLst>
          </p:cNvPr>
          <p:cNvSpPr>
            <a:spLocks noGrp="1"/>
          </p:cNvSpPr>
          <p:nvPr>
            <p:ph type="dt" sz="half" idx="10"/>
          </p:nvPr>
        </p:nvSpPr>
        <p:spPr/>
        <p:txBody>
          <a:bodyPr/>
          <a:lstStyle/>
          <a:p>
            <a:fld id="{3C53BBD8-641E-460F-A121-1F5B1478DFE4}" type="datetime1">
              <a:rPr lang="en-US" smtClean="0"/>
              <a:t>3/11/2025</a:t>
            </a:fld>
            <a:endParaRPr lang="en-US"/>
          </a:p>
        </p:txBody>
      </p:sp>
      <p:sp>
        <p:nvSpPr>
          <p:cNvPr id="8" name="Slide Number Placeholder 7">
            <a:extLst>
              <a:ext uri="{FF2B5EF4-FFF2-40B4-BE49-F238E27FC236}">
                <a16:creationId xmlns:a16="http://schemas.microsoft.com/office/drawing/2014/main" id="{9E79CBDD-F7A6-4A75-85F9-49170DC03E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34906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1BA74-6387-8402-2BCA-ABAD1411D3A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170C29E-FD12-75B0-F71B-E52AB6F943D4}"/>
              </a:ext>
            </a:extLst>
          </p:cNvPr>
          <p:cNvSpPr>
            <a:spLocks noGrp="1"/>
          </p:cNvSpPr>
          <p:nvPr>
            <p:ph type="dt" sz="half" idx="10"/>
          </p:nvPr>
        </p:nvSpPr>
        <p:spPr/>
        <p:txBody>
          <a:bodyPr/>
          <a:lstStyle/>
          <a:p>
            <a:fld id="{04F36FC4-B984-4AF4-9D26-B3EAF5B4EA7C}" type="datetime1">
              <a:rPr lang="en-US" smtClean="0"/>
              <a:t>3/11/2025</a:t>
            </a:fld>
            <a:endParaRPr lang="en-US"/>
          </a:p>
        </p:txBody>
      </p:sp>
      <p:sp>
        <p:nvSpPr>
          <p:cNvPr id="5" name="Slide Number Placeholder 4">
            <a:extLst>
              <a:ext uri="{FF2B5EF4-FFF2-40B4-BE49-F238E27FC236}">
                <a16:creationId xmlns:a16="http://schemas.microsoft.com/office/drawing/2014/main" id="{8EEEEA6D-F6EB-7426-38CA-C0A59F276DFE}"/>
              </a:ext>
            </a:extLst>
          </p:cNvPr>
          <p:cNvSpPr>
            <a:spLocks noGrp="1"/>
          </p:cNvSpPr>
          <p:nvPr>
            <p:ph type="sldNum" sz="quarter" idx="12"/>
          </p:nvPr>
        </p:nvSpPr>
        <p:spPr/>
        <p:txBody>
          <a:bodyPr/>
          <a:lstStyle/>
          <a:p>
            <a:fld id="{6070CD8A-B08E-024A-ABDE-9439F4030BF1}" type="slidenum">
              <a:rPr lang="en-US" smtClean="0"/>
              <a:t>7</a:t>
            </a:fld>
            <a:endParaRPr lang="en-US"/>
          </a:p>
        </p:txBody>
      </p:sp>
      <p:pic>
        <p:nvPicPr>
          <p:cNvPr id="6" name="Picture 5">
            <a:extLst>
              <a:ext uri="{FF2B5EF4-FFF2-40B4-BE49-F238E27FC236}">
                <a16:creationId xmlns:a16="http://schemas.microsoft.com/office/drawing/2014/main" id="{3AD1369F-AFA1-EA3F-C771-5409850AD022}"/>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C0235B6-80B5-D4FA-0E12-9D1649C6E8C5}"/>
              </a:ext>
            </a:extLst>
          </p:cNvPr>
          <p:cNvPicPr>
            <a:picLocks noChangeAspect="1"/>
          </p:cNvPicPr>
          <p:nvPr/>
        </p:nvPicPr>
        <p:blipFill>
          <a:blip r:embed="rId4"/>
          <a:stretch>
            <a:fillRect/>
          </a:stretch>
        </p:blipFill>
        <p:spPr>
          <a:xfrm>
            <a:off x="0" y="-89681"/>
            <a:ext cx="12192000" cy="6836195"/>
          </a:xfrm>
          <a:prstGeom prst="rect">
            <a:avLst/>
          </a:prstGeom>
        </p:spPr>
      </p:pic>
    </p:spTree>
    <p:extLst>
      <p:ext uri="{BB962C8B-B14F-4D97-AF65-F5344CB8AC3E}">
        <p14:creationId xmlns:p14="http://schemas.microsoft.com/office/powerpoint/2010/main" val="22712144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SharedWithUsers xmlns="2c38b65d-5a07-491d-a170-02292b3b8e60">
      <UserInfo>
        <DisplayName/>
        <AccountId xsi:nil="true"/>
        <AccountType/>
      </UserInfo>
    </SharedWithUsers>
    <MediaLengthInSeconds xmlns="1d4c4705-e3fc-4088-bba0-4b35d52be7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BF7E52-71A3-4EEA-83D5-31A4905B6B03}">
  <ds:schemaRefs>
    <ds:schemaRef ds:uri="http://schemas.microsoft.com/office/2006/documentManagement/types"/>
    <ds:schemaRef ds:uri="2c38b65d-5a07-491d-a170-02292b3b8e60"/>
    <ds:schemaRef ds:uri="http://purl.org/dc/dcmitype/"/>
    <ds:schemaRef ds:uri="http://purl.org/dc/elements/1.1/"/>
    <ds:schemaRef ds:uri="http://www.w3.org/XML/1998/namespace"/>
    <ds:schemaRef ds:uri="http://schemas.openxmlformats.org/package/2006/metadata/core-properties"/>
    <ds:schemaRef ds:uri="1d4c4705-e3fc-4088-bba0-4b35d52be7d4"/>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CD941B2-C843-4AEF-9126-969A979D5902}">
  <ds:schemaRefs>
    <ds:schemaRef ds:uri="http://schemas.microsoft.com/sharepoint/v3/contenttype/forms"/>
  </ds:schemaRefs>
</ds:datastoreItem>
</file>

<file path=customXml/itemProps3.xml><?xml version="1.0" encoding="utf-8"?>
<ds:datastoreItem xmlns:ds="http://schemas.openxmlformats.org/officeDocument/2006/customXml" ds:itemID="{5F376053-D336-435D-9A33-0513B48A9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956</TotalTime>
  <Words>480</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.Lucida Grande UI Regular</vt:lpstr>
      <vt:lpstr>Arial</vt:lpstr>
      <vt:lpstr>Calibri</vt:lpstr>
      <vt:lpstr>System Font Regular</vt:lpstr>
      <vt:lpstr>1_Office Theme</vt:lpstr>
      <vt:lpstr>Early Childhood Education and Care Department </vt:lpstr>
      <vt:lpstr> SFSP Appeal Rights and Procedures 7 CFR, Part 225.13(a) </vt:lpstr>
      <vt:lpstr>Adverse Action</vt:lpstr>
      <vt:lpstr>Continue Adverse Action</vt:lpstr>
      <vt:lpstr> Non-appealable State Action</vt:lpstr>
      <vt:lpstr> Overview of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Education and Care Department</dc:title>
  <dc:creator>Cogar, Sarah, ECECD</dc:creator>
  <cp:lastModifiedBy>Martinez, Cassie, ECECD</cp:lastModifiedBy>
  <cp:revision>51</cp:revision>
  <cp:lastPrinted>2024-03-12T14:07:20Z</cp:lastPrinted>
  <dcterms:created xsi:type="dcterms:W3CDTF">2021-03-26T17:51:54Z</dcterms:created>
  <dcterms:modified xsi:type="dcterms:W3CDTF">2025-03-11T22:15:35Z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y fmtid="{D5CDD505-2E9C-101B-9397-08002B2CF9AE}" pid="4" name="Order">
    <vt:r8>898900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