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258_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1134" r:id="rId5"/>
    <p:sldId id="638" r:id="rId6"/>
    <p:sldId id="695" r:id="rId7"/>
    <p:sldId id="715" r:id="rId8"/>
    <p:sldId id="707" r:id="rId9"/>
    <p:sldId id="680" r:id="rId10"/>
    <p:sldId id="719" r:id="rId11"/>
    <p:sldId id="698" r:id="rId12"/>
    <p:sldId id="697" r:id="rId13"/>
    <p:sldId id="696" r:id="rId14"/>
    <p:sldId id="700" r:id="rId15"/>
    <p:sldId id="666" r:id="rId16"/>
    <p:sldId id="600" r:id="rId17"/>
    <p:sldId id="650" r:id="rId18"/>
    <p:sldId id="713" r:id="rId19"/>
    <p:sldId id="716" r:id="rId20"/>
    <p:sldId id="670" r:id="rId21"/>
    <p:sldId id="672" r:id="rId22"/>
    <p:sldId id="706" r:id="rId23"/>
    <p:sldId id="714" r:id="rId24"/>
    <p:sldId id="641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08D87-FB72-68DF-2803-EA8EFFC184F1}" name="Martinez, Sonya, ECECD" initials="MSE" userId="S::Sonya.Martinez@ececd.nm.gov::e6b95576-380d-47ff-b4cf-e474876bf9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2000" autoAdjust="0"/>
  </p:normalViewPr>
  <p:slideViewPr>
    <p:cSldViewPr snapToGrid="0">
      <p:cViewPr varScale="1">
        <p:scale>
          <a:sx n="69" d="100"/>
          <a:sy n="69" d="100"/>
        </p:scale>
        <p:origin x="165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25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853217-9338-4253-82B5-A43B77207825}" authorId="{21A08D87-FB72-68DF-2803-EA8EFFC184F1}" created="2023-03-05T19:21:25.0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600"/>
      <ac:spMk id="53251" creationId="{00000000-0000-0000-0000-000000000000}"/>
      <ac:txMk cp="57">
        <ac:context len="290" hash="4079491496"/>
      </ac:txMk>
    </ac:txMkLst>
    <p188:pos x="6192385" y="568062"/>
    <p188:txBody>
      <a:bodyPr/>
      <a:lstStyle/>
      <a:p>
        <a:r>
          <a:rPr lang="en-US"/>
          <a:t>Which number is it? Six, seven or nine?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23A6-4647-480C-B67A-E5C7FDF6FEE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09515-A7F7-4BC5-91C0-F13E3664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endParaRPr lang="en-US" dirty="0"/>
          </a:p>
          <a:p>
            <a:r>
              <a:rPr lang="en-US" sz="1600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61559"/>
          </a:xfrm>
        </p:spPr>
        <p:txBody>
          <a:bodyPr/>
          <a:lstStyle/>
          <a:p>
            <a:r>
              <a:rPr lang="en-US" sz="1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0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4692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78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29694"/>
          </a:xfrm>
        </p:spPr>
        <p:txBody>
          <a:bodyPr/>
          <a:lstStyle/>
          <a:p>
            <a:r>
              <a:rPr lang="en-US" sz="1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9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05299"/>
          </a:xfrm>
        </p:spPr>
        <p:txBody>
          <a:bodyPr/>
          <a:lstStyle/>
          <a:p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55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37808"/>
          </a:xfrm>
        </p:spPr>
        <p:txBody>
          <a:bodyPr/>
          <a:lstStyle/>
          <a:p>
            <a:r>
              <a:rPr lang="en-US" sz="1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00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4"/>
          </a:xfrm>
        </p:spPr>
        <p:txBody>
          <a:bodyPr/>
          <a:lstStyle/>
          <a:p>
            <a:r>
              <a:rPr lang="en-US" sz="1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75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763" indent="-2902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174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64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11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58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05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352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799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A406B-6317-4613-85F5-078A97632B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7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91490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5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1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17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82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29100"/>
            <a:ext cx="5486400" cy="491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/>
              <a:t> </a:t>
            </a:r>
            <a:endParaRPr lang="en-US" sz="14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763" indent="-2902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174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64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11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58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05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352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799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BD0C0-AD82-403A-9E5D-5C6F1566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43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34495"/>
            <a:ext cx="5486400" cy="43507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086" indent="-28545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60" indent="-22900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678" indent="-22900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4309" indent="-22900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778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3248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7717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2187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DB4F1-5486-4D96-B0DC-A356703879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8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0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9 protected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3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9515-A7F7-4BC5-91C0-F13E366430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86" indent="-2854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660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78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309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77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24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771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18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B40FD-1C59-47FE-8038-1ED24F4E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2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144489"/>
            <a:ext cx="5486400" cy="5118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86" indent="-2854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660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78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309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77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24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771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18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37909-DB04-4B28-9DE2-6479333B6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5482" y="6356350"/>
            <a:ext cx="1460500" cy="365125"/>
          </a:xfrm>
        </p:spPr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2982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7FDC2-E66B-0843-B6E2-3E9C59CE2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101"/>
            <a:ext cx="13023400" cy="6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8DA-D947-AD47-BD6F-D92E354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9B7-900C-7041-BF02-2FCD0EF4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0ED-9D3F-4449-B698-A31457E3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9071-47E3-814E-B3C0-AEBF61C8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4A0-9AE6-EA41-A83C-15C0850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78BD-01AB-D542-B38A-881C5F0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3CD-1AA8-F345-B5E6-E0D6557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C9C2-95B5-DF49-9A5D-1BBC6B23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332C-A386-EB44-84A7-27AEDA1E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EA2B-F300-A74D-B9C1-345BA52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60A6-5601-1346-8DCA-791B691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CA09-C410-614A-BD36-B69EB77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07A6-FE93-452B-A684-FF71628E1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51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25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230"/>
            <a:ext cx="12192000" cy="68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7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C87080-19E0-D24F-BEBF-F183FFBFB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814"/>
            <a:ext cx="12447725" cy="622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76334-885E-374E-849F-1F0830B73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42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7DE-B839-F54D-8197-3A6FAED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DC69-34CB-9843-B6C0-FD5F123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8126"/>
              </a:buClr>
              <a:defRPr sz="2400">
                <a:solidFill>
                  <a:srgbClr val="229787"/>
                </a:solidFill>
              </a:defRPr>
            </a:lvl1pPr>
            <a:lvl2pPr marL="685800" indent="-228600">
              <a:buClr>
                <a:srgbClr val="4FC2C0"/>
              </a:buClr>
              <a:buSzPct val="50000"/>
              <a:buFont typeface=".Lucida Grande UI Regular"/>
              <a:buChar char="◆"/>
              <a:defRPr sz="2000">
                <a:solidFill>
                  <a:srgbClr val="064961"/>
                </a:solidFill>
              </a:defRPr>
            </a:lvl2pPr>
            <a:lvl3pPr>
              <a:buClr>
                <a:srgbClr val="B12524"/>
              </a:buClr>
              <a:defRPr sz="1800"/>
            </a:lvl3pPr>
            <a:lvl4pPr marL="1600200" indent="-228600">
              <a:buClr>
                <a:srgbClr val="4FC2C0"/>
              </a:buClr>
              <a:buFont typeface="System Font Regular"/>
              <a:buChar char="⁃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27E4-8C60-8D45-8ECF-59A2D21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21FF-FE13-F94A-9F4F-9CE5D7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AF41-0EC7-784D-99CF-8B9EBFD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7DB-D7D4-CB43-8A61-F33DD279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1"/>
          </a:xfrm>
        </p:spPr>
        <p:txBody>
          <a:bodyPr anchor="b"/>
          <a:lstStyle>
            <a:lvl1pPr>
              <a:defRPr sz="6000">
                <a:solidFill>
                  <a:srgbClr val="064961"/>
                </a:solidFill>
              </a:defRPr>
            </a:lvl1pPr>
          </a:lstStyle>
          <a:p>
            <a:r>
              <a:rPr lang="en-US" dirty="0"/>
              <a:t>Section 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4536-D7B2-724B-AB1D-DF33A5B8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4901"/>
            <a:ext cx="10515600" cy="244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29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40F-11D1-D94E-8727-DD340A1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456B-2592-E846-940F-C09E5B7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DA2C-52D4-754F-8C63-D29E6A7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C9B2-8194-DE48-A28D-4A15B614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E0F4-9CF6-8145-9487-AE7552EB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B9C7-52BC-FE49-B32B-6544B329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4A21-D4D2-E64D-804A-9DBBA13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2107-47FC-414E-8D81-CBAED2B9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6E8D-0B54-3844-A38E-0BEFF82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C4A-1DA0-1C42-814C-71C77F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2BC-71FF-BB48-B94E-3816665F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3AA-6D0F-5D41-AE8B-D01D29E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0230-2A88-754C-BB34-9502A4C7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4102-3683-E243-AC8E-4EF4BC57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A85-05DB-1E46-A4EF-4B130D02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0AFEB-A46B-5E49-AFFD-19C495A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C6632-549C-404F-9221-9D6C570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7741-438B-A94D-BF99-92070A94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CD82A-C2A2-1145-89AD-D93E883A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9CCEF-8617-5C45-9C7B-8080324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F174-5EDE-A24A-AB7D-DFE1E092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7E5D-7CAD-9643-A3F5-B7157CB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D4F4C-E5DD-EC4B-8494-A200FE5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E0874-9265-D049-8F24-8518A06C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74C32A-58A4-894F-AD36-DA6C76C1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0534" cy="68670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F15B-CD00-B844-A2D3-7101B9C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3799-8B82-E940-A966-75FBADF3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2BD6-1FC8-4F48-86FF-E07EA46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1C11-00C0-284F-ACD8-31D64473CC21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860-08B2-994B-B23D-7A81986E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A69E-F6E7-0B47-A0F1-BA1D8106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B125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126"/>
        </a:buClr>
        <a:buFont typeface="Arial" panose="020B0604020202020204" pitchFamily="34" charset="0"/>
        <a:buChar char="•"/>
        <a:defRPr sz="2400" kern="1200">
          <a:solidFill>
            <a:srgbClr val="229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SzPct val="60000"/>
        <a:buFont typeface=".Lucida Grande UI Regular"/>
        <a:buChar char="◆"/>
        <a:defRPr sz="2000" kern="1200">
          <a:solidFill>
            <a:srgbClr val="064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25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Font typeface="System Font Regular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58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merfoodnm.org/sponso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eating an orange&#10;&#10;Description automatically generated with low confidence">
            <a:extLst>
              <a:ext uri="{FF2B5EF4-FFF2-40B4-BE49-F238E27FC236}">
                <a16:creationId xmlns:a16="http://schemas.microsoft.com/office/drawing/2014/main" id="{CAF27233-DF7F-46A7-87A1-6AA94DBAE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E35-020E-B24F-86C9-0E9656CB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4219" y="6103802"/>
            <a:ext cx="26797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781C-0354-1346-ADB2-3E4C021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68" y="-513129"/>
            <a:ext cx="6273800" cy="2298699"/>
          </a:xfrm>
        </p:spPr>
        <p:txBody>
          <a:bodyPr/>
          <a:lstStyle/>
          <a:p>
            <a:r>
              <a:rPr lang="en-US" dirty="0"/>
              <a:t>Early Childhood Education and Care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F3BC-7C95-F346-9AE1-90BABCE2A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90" y="1880153"/>
            <a:ext cx="6273800" cy="1841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78AB2"/>
                </a:solidFill>
              </a:rPr>
              <a:t>Cabinet Secretary Elizabeth Groginsky</a:t>
            </a:r>
            <a:br>
              <a:rPr lang="en-US" i="1" dirty="0">
                <a:solidFill>
                  <a:srgbClr val="178AB2"/>
                </a:solidFill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7DDC-BB29-4CA8-B431-F36F9B19C35A}"/>
              </a:ext>
            </a:extLst>
          </p:cNvPr>
          <p:cNvSpPr txBox="1"/>
          <p:nvPr/>
        </p:nvSpPr>
        <p:spPr>
          <a:xfrm>
            <a:off x="505390" y="2548769"/>
            <a:ext cx="470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48126"/>
                </a:solidFill>
              </a:rPr>
              <a:t>Civil Rights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6150B42-3C76-43BB-9265-12160388C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2" y="4451506"/>
            <a:ext cx="5375349" cy="2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Data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699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Data is used to determine how effectively USDA Food and Nutrition Service (FNS) Programs are:</a:t>
            </a:r>
          </a:p>
          <a:p>
            <a:pPr lvl="2"/>
            <a:r>
              <a:rPr lang="en-US" sz="2400" dirty="0"/>
              <a:t>Reaching potential eligible persons and beneficiaries;</a:t>
            </a:r>
          </a:p>
          <a:p>
            <a:pPr lvl="2"/>
            <a:r>
              <a:rPr lang="en-US" sz="2400" dirty="0"/>
              <a:t>Identifying areas where additional outreach is needed;</a:t>
            </a:r>
          </a:p>
          <a:p>
            <a:pPr lvl="2"/>
            <a:r>
              <a:rPr lang="en-US" sz="2400" dirty="0"/>
              <a:t>Assisting in the selection of locations for compliance reviews, and completing reports as required </a:t>
            </a:r>
            <a:endParaRPr lang="en-US" sz="2400" dirty="0">
              <a:cs typeface="Calibri"/>
            </a:endParaRPr>
          </a:p>
          <a:p>
            <a:pPr lvl="2"/>
            <a:endParaRPr lang="en-US" sz="2400" dirty="0"/>
          </a:p>
          <a:p>
            <a:pPr marL="457200" lvl="1" indent="0">
              <a:buNone/>
            </a:pPr>
            <a:r>
              <a:rPr lang="en-US" sz="2800" b="1" dirty="0"/>
              <a:t>USDA requires data to be collected yearly.</a:t>
            </a:r>
            <a:endParaRPr lang="en-US" sz="2800" b="1" dirty="0">
              <a:cs typeface="Calibri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Public Notification System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4294967295"/>
          </p:nvPr>
        </p:nvSpPr>
        <p:spPr>
          <a:xfrm>
            <a:off x="838200" y="15970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Basic Components:</a:t>
            </a:r>
          </a:p>
          <a:p>
            <a:pPr lvl="1"/>
            <a:r>
              <a:rPr lang="en-US" sz="2400" dirty="0"/>
              <a:t>Program Availability</a:t>
            </a:r>
          </a:p>
          <a:p>
            <a:pPr lvl="2"/>
            <a:r>
              <a:rPr lang="en-US" sz="2000" dirty="0"/>
              <a:t>Announce Program availability, sponsorship and participant rights and responsibilities</a:t>
            </a:r>
          </a:p>
          <a:p>
            <a:pPr lvl="2"/>
            <a:r>
              <a:rPr lang="en-US" sz="2000" dirty="0"/>
              <a:t>May use different types of media</a:t>
            </a:r>
          </a:p>
          <a:p>
            <a:pPr lvl="2"/>
            <a:endParaRPr lang="en-US" sz="2000" dirty="0"/>
          </a:p>
          <a:p>
            <a:r>
              <a:rPr lang="en-US" sz="2800" dirty="0"/>
              <a:t>Complaint Information</a:t>
            </a:r>
          </a:p>
          <a:p>
            <a:pPr lvl="2"/>
            <a:r>
              <a:rPr lang="en-US" sz="2000" dirty="0"/>
              <a:t>Announce the right to file a complaint</a:t>
            </a:r>
          </a:p>
          <a:p>
            <a:pPr lvl="2"/>
            <a:r>
              <a:rPr lang="en-US" sz="2000" dirty="0"/>
              <a:t>How and where to file and the complaint</a:t>
            </a:r>
          </a:p>
          <a:p>
            <a:pPr lvl="2"/>
            <a:r>
              <a:rPr lang="en-US" sz="2000" dirty="0"/>
              <a:t>Available at the service delivery point</a:t>
            </a:r>
          </a:p>
          <a:p>
            <a:r>
              <a:rPr lang="en-US" sz="2800" dirty="0"/>
              <a:t>Non-discrimination statement</a:t>
            </a:r>
          </a:p>
          <a:p>
            <a:pPr lvl="2"/>
            <a:r>
              <a:rPr lang="en-US" sz="2000" dirty="0"/>
              <a:t>Provide the full statement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CR Complaint Procedures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66876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Right to File: It is the basic right of any individual alleging discrimination to file a complaint of discrimination.</a:t>
            </a:r>
          </a:p>
          <a:p>
            <a:r>
              <a:rPr lang="en-US" sz="2800" dirty="0"/>
              <a:t>Acceptance: All complaints, written, verbal, and anonymous shall be accepted and forwarded to the State Agency and to the Civil Rights Division of the USDA Food and Nutrition Service. </a:t>
            </a:r>
          </a:p>
          <a:p>
            <a:r>
              <a:rPr lang="en-US" sz="2800" dirty="0"/>
              <a:t>Sponsor must provide “due process.”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 Complaint Procedures 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CR complaints must be:</a:t>
            </a:r>
            <a:endParaRPr lang="en-US" sz="2400" dirty="0"/>
          </a:p>
          <a:p>
            <a:pPr lvl="1"/>
            <a:r>
              <a:rPr lang="en-US" sz="2400" dirty="0"/>
              <a:t>Based on one or more of the nine SFSP protected classes</a:t>
            </a:r>
          </a:p>
          <a:p>
            <a:pPr lvl="1"/>
            <a:r>
              <a:rPr lang="en-US" sz="2400" dirty="0"/>
              <a:t>Documented regardless of how it was received</a:t>
            </a:r>
          </a:p>
          <a:p>
            <a:pPr lvl="2"/>
            <a:r>
              <a:rPr lang="en-US" sz="2000" dirty="0"/>
              <a:t>If complainant wishes to be anonymous, handle as any other complaint of discrimination</a:t>
            </a:r>
            <a:endParaRPr lang="en-US" sz="2400" dirty="0"/>
          </a:p>
          <a:p>
            <a:pPr lvl="1"/>
            <a:r>
              <a:rPr lang="en-US" sz="2400" dirty="0"/>
              <a:t>Filed within 180 days of the occurrence or notice of the discriminatory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 Complaint Procedures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en-US" dirty="0"/>
              <a:t>SFSP form # 6.2 on </a:t>
            </a:r>
            <a:r>
              <a:rPr lang="en-US" dirty="0">
                <a:hlinkClick r:id="rId3"/>
              </a:rPr>
              <a:t>www.summerfoodnm.org/sponsors</a:t>
            </a:r>
            <a:r>
              <a:rPr lang="en-US" dirty="0"/>
              <a:t> </a:t>
            </a:r>
          </a:p>
          <a:p>
            <a:r>
              <a:rPr lang="en-US" dirty="0"/>
              <a:t>If necessary, Sponsor staff must assist complainant</a:t>
            </a:r>
          </a:p>
          <a:p>
            <a:r>
              <a:rPr lang="en-US" dirty="0"/>
              <a:t>Be detailed</a:t>
            </a:r>
          </a:p>
          <a:p>
            <a:r>
              <a:rPr lang="en-US" dirty="0"/>
              <a:t>SFSP Director calls the State Agency</a:t>
            </a:r>
          </a:p>
          <a:p>
            <a:r>
              <a:rPr lang="en-US" dirty="0"/>
              <a:t>SA contacts USDA </a:t>
            </a:r>
          </a:p>
          <a:p>
            <a:r>
              <a:rPr lang="en-US" dirty="0"/>
              <a:t>Follow ups are conducted and outcome is documented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27100" y="784225"/>
            <a:ext cx="10515600" cy="1325563"/>
          </a:xfrm>
        </p:spPr>
        <p:txBody>
          <a:bodyPr/>
          <a:lstStyle/>
          <a:p>
            <a:r>
              <a:rPr lang="en-US" b="1" dirty="0"/>
              <a:t>IV: Reasonable Accommodations: </a:t>
            </a:r>
            <a:br>
              <a:rPr lang="en-US" b="1" dirty="0"/>
            </a:br>
            <a:r>
              <a:rPr lang="en-US" b="1" dirty="0"/>
              <a:t>Hearing or Sight Disability 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976745" y="218254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Sponsor obligation to ensure reasonable accommodations are made to allow the public to access Program benefits, information, and materials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Braille, large print, audio tape, and American Sign Language (ASL) interpretation may be needed to adequately communicate with people with hearing or site disabilities</a:t>
            </a:r>
            <a:endParaRPr lang="en-US" sz="2400" dirty="0"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Reasonable Accommodations: </a:t>
            </a:r>
            <a:br>
              <a:rPr lang="en-US" b="1" dirty="0"/>
            </a:br>
            <a:r>
              <a:rPr lang="en-US" b="1" dirty="0"/>
              <a:t>Access Program Benefits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383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Requests for special accommodation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If request is reasonable, sponsor is obligated</a:t>
            </a:r>
            <a:endParaRPr lang="en-US" sz="2400" dirty="0">
              <a:cs typeface="Calibri"/>
            </a:endParaRPr>
          </a:p>
          <a:p>
            <a:pPr lvl="2"/>
            <a:r>
              <a:rPr lang="en-US" sz="2000" dirty="0"/>
              <a:t>Reasonable: Does not fundamentally alter the nature of the Program</a:t>
            </a:r>
            <a:endParaRPr lang="en-US" sz="2000" dirty="0">
              <a:cs typeface="Calibri"/>
            </a:endParaRPr>
          </a:p>
          <a:p>
            <a:r>
              <a:rPr lang="en-US" sz="2800" dirty="0"/>
              <a:t>Examples of a reasonable accommodation: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Providing table and chairs to eat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Meal site relocation to more accessible place</a:t>
            </a:r>
            <a:endParaRPr lang="en-US" sz="2400" dirty="0">
              <a:cs typeface="Calibri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Reasonable Accommodations:</a:t>
            </a:r>
            <a:br>
              <a:rPr lang="en-US" b="1" dirty="0"/>
            </a:br>
            <a:r>
              <a:rPr lang="en-US" b="1" dirty="0"/>
              <a:t>Limited English Proficiency (LEP)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en-US" dirty="0"/>
              <a:t>Definition of LEP: </a:t>
            </a:r>
          </a:p>
          <a:p>
            <a:pPr lvl="1"/>
            <a:r>
              <a:rPr lang="en-US" dirty="0"/>
              <a:t>Individuals whose primary language is not English and who have a limited ability to read, speak, write, or understand the English language.</a:t>
            </a:r>
          </a:p>
          <a:p>
            <a:r>
              <a:rPr lang="en-US" dirty="0"/>
              <a:t>Sponsor requirement: </a:t>
            </a:r>
          </a:p>
          <a:p>
            <a:pPr lvl="1"/>
            <a:r>
              <a:rPr lang="en-US" dirty="0"/>
              <a:t>Sub-recipients of Federal funds have the responsibility to provide reasonable accommodations to ensure meaningful access to their programs and activities by person(s) with LEP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English Proficiency (LEP)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53331"/>
            <a:ext cx="7861300" cy="4351338"/>
          </a:xfrm>
        </p:spPr>
        <p:txBody>
          <a:bodyPr/>
          <a:lstStyle/>
          <a:p>
            <a:r>
              <a:rPr lang="en-US" dirty="0"/>
              <a:t>Factors to consider with addressing LEP:</a:t>
            </a:r>
          </a:p>
          <a:p>
            <a:pPr lvl="1"/>
            <a:r>
              <a:rPr lang="en-US" dirty="0"/>
              <a:t>Number of LEP individuals participating in the Program</a:t>
            </a:r>
          </a:p>
          <a:p>
            <a:pPr lvl="1"/>
            <a:r>
              <a:rPr lang="en-US" dirty="0"/>
              <a:t>Frequency of contact with the Program</a:t>
            </a:r>
          </a:p>
          <a:p>
            <a:pPr lvl="1"/>
            <a:r>
              <a:rPr lang="en-US" dirty="0"/>
              <a:t>Nature of the request</a:t>
            </a:r>
          </a:p>
          <a:p>
            <a:pPr lvl="1"/>
            <a:r>
              <a:rPr lang="en-US" dirty="0"/>
              <a:t>Resource availability </a:t>
            </a:r>
          </a:p>
          <a:p>
            <a:pPr lvl="1"/>
            <a:endParaRPr lang="en-US" dirty="0"/>
          </a:p>
          <a:p>
            <a:r>
              <a:rPr lang="en-US" dirty="0"/>
              <a:t>Failure to comply may result in a complaint of discrimination based on national origin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V. Conflict Resolution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Advise clients of their rights to file a complaint</a:t>
            </a:r>
          </a:p>
          <a:p>
            <a:r>
              <a:rPr lang="en-US" dirty="0"/>
              <a:t>Obtain detailed information from all that were present</a:t>
            </a:r>
          </a:p>
          <a:p>
            <a:r>
              <a:rPr lang="en-US" dirty="0"/>
              <a:t>Attempt to resolve the complaint at the lowest possible level</a:t>
            </a:r>
          </a:p>
          <a:p>
            <a:r>
              <a:rPr lang="en-US" dirty="0"/>
              <a:t>Train staff to disregard personal views of their own</a:t>
            </a:r>
          </a:p>
          <a:p>
            <a:r>
              <a:rPr lang="en-US" dirty="0"/>
              <a:t>Document all discussions, follow ups and outcomes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51873" y="734218"/>
            <a:ext cx="10515600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/>
              <a:t>CIVIL RIGHTS</a:t>
            </a:r>
            <a:br>
              <a:rPr lang="en-US" sz="6000" b="1" dirty="0"/>
            </a:br>
            <a:r>
              <a:rPr lang="en-US" sz="6000" b="1" dirty="0"/>
              <a:t>IN THE SFSP</a:t>
            </a:r>
          </a:p>
        </p:txBody>
      </p:sp>
      <p:pic>
        <p:nvPicPr>
          <p:cNvPr id="8195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2690091"/>
            <a:ext cx="2667000" cy="1981200"/>
          </a:xfrm>
        </p:spPr>
      </p:pic>
      <p:pic>
        <p:nvPicPr>
          <p:cNvPr id="8196" name="Picture 6" descr="C:\Users\ETCastillo\AppData\Local\Microsoft\Windows\Temporary Internet Files\Content.IE5\Y3XDE2R4\MC9001743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73" y="284711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VI. Customer Service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749300" y="1558925"/>
            <a:ext cx="10515600" cy="4351338"/>
          </a:xfrm>
        </p:spPr>
        <p:txBody>
          <a:bodyPr/>
          <a:lstStyle/>
          <a:p>
            <a:r>
              <a:rPr lang="en-US" dirty="0"/>
              <a:t>Customer service is essential for good relations and crucial when attempting to resolve conflicts.</a:t>
            </a:r>
          </a:p>
          <a:p>
            <a:r>
              <a:rPr lang="en-US" dirty="0"/>
              <a:t>Arm your staff with the tools to properly handle conflicting views, and adverse situations when they arise. </a:t>
            </a:r>
          </a:p>
          <a:p>
            <a:r>
              <a:rPr lang="en-US" dirty="0"/>
              <a:t>Remain focused on resolution. Do not worsen the situation or make yourself part of a conflict. </a:t>
            </a:r>
          </a:p>
          <a:p>
            <a:r>
              <a:rPr lang="en-US" dirty="0"/>
              <a:t>Train staff to effectively resolve situations with courtesy and professionalism.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Meal Site Requirements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46225"/>
            <a:ext cx="10515600" cy="4351338"/>
          </a:xfrm>
        </p:spPr>
        <p:txBody>
          <a:bodyPr/>
          <a:lstStyle/>
          <a:p>
            <a:r>
              <a:rPr lang="en-US" dirty="0"/>
              <a:t>Display the “And Justice for All” poster (must also be posted in Sponsor office)</a:t>
            </a:r>
          </a:p>
          <a:p>
            <a:r>
              <a:rPr lang="en-US" dirty="0"/>
              <a:t>Serve meals first-come, first-served</a:t>
            </a:r>
          </a:p>
          <a:p>
            <a:r>
              <a:rPr lang="en-US" dirty="0"/>
              <a:t>Provide free meals to all children</a:t>
            </a:r>
          </a:p>
          <a:p>
            <a:r>
              <a:rPr lang="en-US" dirty="0"/>
              <a:t>Serve meals without any type of discrimination- based on protected classes or otherwise</a:t>
            </a:r>
          </a:p>
          <a:p>
            <a:r>
              <a:rPr lang="en-US" dirty="0"/>
              <a:t>Provide same meals to all at no charge</a:t>
            </a:r>
          </a:p>
          <a:p>
            <a:r>
              <a:rPr lang="en-US" dirty="0"/>
              <a:t>Provide equal opportunity to services and facilities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6EC7E4F-ED73-A840-A43F-1F28E95BD07B}"/>
              </a:ext>
            </a:extLst>
          </p:cNvPr>
          <p:cNvSpPr txBox="1">
            <a:spLocks/>
          </p:cNvSpPr>
          <p:nvPr/>
        </p:nvSpPr>
        <p:spPr>
          <a:xfrm>
            <a:off x="1126670" y="520489"/>
            <a:ext cx="7279143" cy="4186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48126"/>
              </a:buClr>
              <a:buFont typeface="Arial" panose="020B0604020202020204" pitchFamily="34" charset="0"/>
              <a:buNone/>
              <a:defRPr sz="2200" kern="1200">
                <a:solidFill>
                  <a:srgbClr val="22978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C2C0"/>
              </a:buClr>
              <a:buSzPct val="60000"/>
              <a:buFont typeface=".Lucida Grande UI Regular"/>
              <a:buNone/>
              <a:defRPr sz="2000" kern="1200">
                <a:solidFill>
                  <a:srgbClr val="0649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2524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C2C0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64961"/>
                </a:solidFill>
              </a:rPr>
              <a:t>More information about the New Mexico </a:t>
            </a:r>
            <a:br>
              <a:rPr lang="en-US" sz="2400" b="1" dirty="0">
                <a:solidFill>
                  <a:srgbClr val="064961"/>
                </a:solidFill>
              </a:rPr>
            </a:br>
            <a:r>
              <a:rPr lang="en-US" sz="2400" b="1" dirty="0">
                <a:solidFill>
                  <a:srgbClr val="064961"/>
                </a:solidFill>
              </a:rPr>
              <a:t>Early Childhood Education and Care Department—</a:t>
            </a:r>
            <a:br>
              <a:rPr lang="en-US" sz="2400" b="1" dirty="0">
                <a:solidFill>
                  <a:srgbClr val="064961"/>
                </a:solidFill>
              </a:rPr>
            </a:br>
            <a:r>
              <a:rPr lang="en-US" sz="2400" b="1" i="1" dirty="0">
                <a:solidFill>
                  <a:srgbClr val="064961"/>
                </a:solidFill>
              </a:rPr>
              <a:t>Programs for Parents and Professionals:</a:t>
            </a:r>
          </a:p>
          <a:p>
            <a:r>
              <a:rPr lang="en-US" sz="2800" b="1" dirty="0">
                <a:solidFill>
                  <a:srgbClr val="E48126"/>
                </a:solidFill>
              </a:rPr>
              <a:t>https://nmececd.org</a:t>
            </a:r>
            <a:br>
              <a:rPr lang="en-US" sz="2400" b="1" i="1" dirty="0">
                <a:solidFill>
                  <a:srgbClr val="064961"/>
                </a:solidFill>
              </a:rPr>
            </a:br>
            <a:endParaRPr lang="en-US" sz="2400" b="1" dirty="0"/>
          </a:p>
          <a:p>
            <a:r>
              <a:rPr lang="en-US" sz="2400" b="1" dirty="0">
                <a:solidFill>
                  <a:srgbClr val="064961"/>
                </a:solidFill>
              </a:rPr>
              <a:t>More information about Family, Friend, </a:t>
            </a:r>
            <a:br>
              <a:rPr lang="en-US" sz="2400" b="1" dirty="0">
                <a:solidFill>
                  <a:srgbClr val="064961"/>
                </a:solidFill>
              </a:rPr>
            </a:br>
            <a:r>
              <a:rPr lang="en-US" sz="2400" b="1" dirty="0">
                <a:solidFill>
                  <a:srgbClr val="064961"/>
                </a:solidFill>
              </a:rPr>
              <a:t>and Neighbor program—</a:t>
            </a:r>
            <a:r>
              <a:rPr lang="en-US" sz="2400" b="1" i="1" dirty="0">
                <a:solidFill>
                  <a:srgbClr val="064961"/>
                </a:solidFill>
              </a:rPr>
              <a:t>in-home child care registration and reimbursement:</a:t>
            </a:r>
            <a:br>
              <a:rPr lang="en-US" sz="2400" b="1" i="1" dirty="0">
                <a:solidFill>
                  <a:srgbClr val="064961"/>
                </a:solidFill>
              </a:rPr>
            </a:br>
            <a:r>
              <a:rPr lang="en-US" sz="2800" b="1" dirty="0">
                <a:solidFill>
                  <a:srgbClr val="E48126"/>
                </a:solidFill>
              </a:rPr>
              <a:t>https://newmexicokids.org </a:t>
            </a:r>
          </a:p>
          <a:p>
            <a:endParaRPr lang="en-US" sz="2800" b="1" dirty="0">
              <a:solidFill>
                <a:srgbClr val="E48126"/>
              </a:solidFill>
            </a:endParaRPr>
          </a:p>
          <a:p>
            <a:r>
              <a:rPr lang="en-US" sz="2400" b="1" dirty="0">
                <a:solidFill>
                  <a:srgbClr val="064961"/>
                </a:solidFill>
              </a:rPr>
              <a:t>Program Resources for SFSP Sponsors–</a:t>
            </a:r>
          </a:p>
          <a:p>
            <a:r>
              <a:rPr lang="en-US" sz="2800" b="1" dirty="0">
                <a:solidFill>
                  <a:srgbClr val="E48126"/>
                </a:solidFill>
              </a:rPr>
              <a:t>https://summerfoodnm.org/sponsors/program-resources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12C1728-D8AE-4F05-8EB0-3B2C28E9E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41" y="4707347"/>
            <a:ext cx="4619360" cy="21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Civil Rights (CR) Training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985982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REQUIREMENTS:</a:t>
            </a:r>
          </a:p>
          <a:p>
            <a:pPr marL="228600" lvl="1">
              <a:spcBef>
                <a:spcPts val="1000"/>
              </a:spcBef>
              <a:buClr>
                <a:srgbClr val="E4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Provide CR training to all Program staff, new employees and volunteers</a:t>
            </a:r>
          </a:p>
          <a:p>
            <a:pPr lvl="2"/>
            <a:r>
              <a:rPr lang="en-US" sz="2400" dirty="0"/>
              <a:t>Annually </a:t>
            </a:r>
          </a:p>
          <a:p>
            <a:pPr marL="228600" lvl="1">
              <a:spcBef>
                <a:spcPts val="1000"/>
              </a:spcBef>
              <a:buClr>
                <a:srgbClr val="E4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Maintain documentation: </a:t>
            </a:r>
          </a:p>
          <a:p>
            <a:pPr lvl="2"/>
            <a:r>
              <a:rPr lang="en-US" sz="2400" dirty="0"/>
              <a:t>Agenda</a:t>
            </a:r>
          </a:p>
          <a:p>
            <a:pPr lvl="2"/>
            <a:r>
              <a:rPr lang="en-US" sz="2400" dirty="0"/>
              <a:t>Sign-in sheets/On-line attendance record</a:t>
            </a:r>
          </a:p>
          <a:p>
            <a:pPr marL="228600" lvl="1">
              <a:spcBef>
                <a:spcPts val="1000"/>
              </a:spcBef>
              <a:buClr>
                <a:srgbClr val="E4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Include all CR topics</a:t>
            </a:r>
          </a:p>
          <a:p>
            <a:pPr lvl="2"/>
            <a:r>
              <a:rPr lang="en-US" sz="2400" dirty="0"/>
              <a:t>NDS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civil rights discrimination?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752475" y="1558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Discrimination is distinguishing one person or a group of persons from others, either intentionally, by neglect, or by the effect of </a:t>
            </a:r>
            <a:r>
              <a:rPr lang="en-US" sz="3600" dirty="0">
                <a:solidFill>
                  <a:srgbClr val="FF0000"/>
                </a:solidFill>
              </a:rPr>
              <a:t>actions</a:t>
            </a:r>
            <a:r>
              <a:rPr lang="en-US" sz="3600" dirty="0"/>
              <a:t> or </a:t>
            </a:r>
            <a:r>
              <a:rPr lang="en-US" sz="3600" u="sng" dirty="0">
                <a:solidFill>
                  <a:srgbClr val="FF0000"/>
                </a:solidFill>
              </a:rPr>
              <a:t>inaction </a:t>
            </a:r>
            <a:r>
              <a:rPr lang="en-US" sz="3600" dirty="0"/>
              <a:t>based on any of the protected classes.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11268" name="Picture 6" descr="C:\Users\ETCastillo\AppData\Local\Microsoft\Windows\Temporary Internet Files\Content.IE5\Y3XDE2R4\MC9001743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698457"/>
            <a:ext cx="3708400" cy="29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Examples of CR discrimination</a:t>
            </a:r>
            <a:endParaRPr lang="en-US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33525"/>
            <a:ext cx="8435975" cy="4191000"/>
          </a:xfrm>
        </p:spPr>
        <p:txBody>
          <a:bodyPr/>
          <a:lstStyle/>
          <a:p>
            <a:pPr eaLnBrk="1" hangingPunct="1"/>
            <a:r>
              <a:rPr lang="en-US" dirty="0"/>
              <a:t>Ethnic slurs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Racial “jokes”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Offensive or derogatory comments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Hostile or offensive environments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i="1" dirty="0"/>
              <a:t>Failure to provide reasonable accommodations – </a:t>
            </a:r>
            <a:r>
              <a:rPr lang="en-US" dirty="0">
                <a:solidFill>
                  <a:srgbClr val="FF0000"/>
                </a:solidFill>
              </a:rPr>
              <a:t>Inaction</a:t>
            </a:r>
          </a:p>
          <a:p>
            <a:pPr eaLnBrk="1" hangingPunct="1"/>
            <a:r>
              <a:rPr lang="en-US" dirty="0"/>
              <a:t>Harassment –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Retaliation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Decisions based on stereotypes – </a:t>
            </a:r>
            <a:r>
              <a:rPr lang="en-US" dirty="0">
                <a:solidFill>
                  <a:srgbClr val="FF0000"/>
                </a:solidFill>
              </a:rPr>
              <a:t>Could be Both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1803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Summer Food Service Program (SFSP) </a:t>
            </a:r>
            <a:br>
              <a:rPr lang="en-US" b="1" dirty="0"/>
            </a:br>
            <a:r>
              <a:rPr lang="en-US" b="1" dirty="0"/>
              <a:t>Protected Classes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4294967295"/>
          </p:nvPr>
        </p:nvSpPr>
        <p:spPr>
          <a:xfrm>
            <a:off x="914400" y="1825625"/>
            <a:ext cx="10515600" cy="4351338"/>
          </a:xfrm>
        </p:spPr>
        <p:txBody>
          <a:bodyPr/>
          <a:lstStyle/>
          <a:p>
            <a:r>
              <a:rPr lang="en-US" dirty="0"/>
              <a:t>Race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National Origin</a:t>
            </a:r>
          </a:p>
          <a:p>
            <a:r>
              <a:rPr lang="en-US" dirty="0"/>
              <a:t>Sex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Reprisal or Retaliation for Prior Civil Rights Activities</a:t>
            </a:r>
          </a:p>
          <a:p>
            <a:r>
              <a:rPr lang="en-US" dirty="0"/>
              <a:t>Sexual Orientation</a:t>
            </a:r>
          </a:p>
          <a:p>
            <a:r>
              <a:rPr lang="en-US" dirty="0"/>
              <a:t>Gender Identity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8A13BD-09D8-4F20-AFE6-C6463DEDB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97982"/>
              </p:ext>
            </p:extLst>
          </p:nvPr>
        </p:nvGraphicFramePr>
        <p:xfrm>
          <a:off x="3848100" y="217714"/>
          <a:ext cx="4495800" cy="642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607" imgH="11658552" progId="Acrobat.Document.2017">
                  <p:embed/>
                </p:oleObj>
              </mc:Choice>
              <mc:Fallback>
                <p:oleObj name="Acrobat Document" r:id="rId3" imgW="7543607" imgH="11658552" progId="Acrobat.Document.20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68A13BD-09D8-4F20-AFE6-C6463DEDB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8100" y="217714"/>
                        <a:ext cx="4495800" cy="642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5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Collection and Use of Beneficiary Data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736600" y="169068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Ethnicity </a:t>
            </a:r>
          </a:p>
          <a:p>
            <a:pPr lvl="2"/>
            <a:r>
              <a:rPr lang="en-US" sz="2400" dirty="0"/>
              <a:t>Hispanic or Latino</a:t>
            </a:r>
          </a:p>
          <a:p>
            <a:pPr lvl="2"/>
            <a:r>
              <a:rPr lang="en-US" sz="2400" dirty="0"/>
              <a:t>Non-Hispanic or Latino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  <a:p>
            <a:pPr marL="457200" lvl="1" indent="0">
              <a:buNone/>
            </a:pPr>
            <a:r>
              <a:rPr lang="en-US" sz="2800" dirty="0"/>
              <a:t>Race</a:t>
            </a:r>
          </a:p>
          <a:p>
            <a:pPr lvl="2"/>
            <a:r>
              <a:rPr lang="en-US" sz="2400" dirty="0"/>
              <a:t>American Indian or Alaska Native</a:t>
            </a:r>
          </a:p>
          <a:p>
            <a:pPr lvl="2"/>
            <a:r>
              <a:rPr lang="en-US" sz="2400" dirty="0"/>
              <a:t>Asian</a:t>
            </a:r>
          </a:p>
          <a:p>
            <a:pPr lvl="2"/>
            <a:r>
              <a:rPr lang="en-US" sz="2400" dirty="0"/>
              <a:t>Black or African-American</a:t>
            </a:r>
          </a:p>
          <a:p>
            <a:pPr lvl="2"/>
            <a:r>
              <a:rPr lang="en-US" sz="2400" dirty="0"/>
              <a:t>Native Hawaiian or Other Pacific Islander </a:t>
            </a:r>
          </a:p>
          <a:p>
            <a:pPr lvl="2"/>
            <a:r>
              <a:rPr lang="en-US" sz="2400" dirty="0"/>
              <a:t>White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8500" cy="1325563"/>
          </a:xfrm>
        </p:spPr>
        <p:txBody>
          <a:bodyPr/>
          <a:lstStyle/>
          <a:p>
            <a:r>
              <a:rPr lang="en-US" b="1" dirty="0"/>
              <a:t>Ethnicity and Race Data Collection and Documentation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7213"/>
            <a:ext cx="10515600" cy="46656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Potential Beneficiaries</a:t>
            </a:r>
          </a:p>
          <a:p>
            <a:pPr lvl="1"/>
            <a:r>
              <a:rPr lang="en-US" sz="2400" dirty="0"/>
              <a:t>SFSP Application for participation documents</a:t>
            </a:r>
            <a:r>
              <a:rPr lang="en-US" sz="2200" dirty="0"/>
              <a:t> potential beneficiaries for the area to be served</a:t>
            </a:r>
          </a:p>
          <a:p>
            <a:pPr lvl="2"/>
            <a:r>
              <a:rPr lang="en-US" sz="2000" dirty="0"/>
              <a:t>Only census, school and Tribal data can be used</a:t>
            </a:r>
          </a:p>
          <a:p>
            <a:pPr lvl="2"/>
            <a:r>
              <a:rPr lang="en-US" sz="2000" dirty="0"/>
              <a:t>Data based on school enrollment is preferred over census data</a:t>
            </a:r>
          </a:p>
          <a:p>
            <a:pPr lvl="2"/>
            <a:r>
              <a:rPr lang="en-US" sz="2000" dirty="0"/>
              <a:t>Data based on Tribal census is preferred over census data</a:t>
            </a:r>
          </a:p>
          <a:p>
            <a:pPr marL="914400" lvl="2" indent="0">
              <a:lnSpc>
                <a:spcPct val="60000"/>
              </a:lnSpc>
              <a:spcBef>
                <a:spcPts val="0"/>
              </a:spcBef>
              <a:buNone/>
            </a:pPr>
            <a:endParaRPr lang="en-US" sz="2200" dirty="0"/>
          </a:p>
          <a:p>
            <a:r>
              <a:rPr lang="en-US" sz="2800" dirty="0"/>
              <a:t>Actual Beneficiaries</a:t>
            </a:r>
          </a:p>
          <a:p>
            <a:pPr lvl="1"/>
            <a:r>
              <a:rPr lang="en-US" sz="2400" dirty="0"/>
              <a:t>For SFSP school sponsors</a:t>
            </a:r>
          </a:p>
          <a:p>
            <a:pPr lvl="2"/>
            <a:r>
              <a:rPr lang="en-US" sz="2200" dirty="0"/>
              <a:t>Student enrollment system such as STARS or PowerSchool</a:t>
            </a:r>
          </a:p>
          <a:p>
            <a:pPr lvl="2"/>
            <a:r>
              <a:rPr lang="en-US" sz="2200" dirty="0"/>
              <a:t>Obtain report for the entire district, not individual schools</a:t>
            </a:r>
          </a:p>
          <a:p>
            <a:pPr lvl="2"/>
            <a:r>
              <a:rPr lang="en-US" sz="2200" dirty="0"/>
              <a:t>Maintain along with all other SFSP materials</a:t>
            </a:r>
          </a:p>
          <a:p>
            <a:pPr marL="457200" lvl="1" indent="0">
              <a:lnSpc>
                <a:spcPct val="6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1"/>
            <a:r>
              <a:rPr lang="en-US" sz="2400" dirty="0"/>
              <a:t>For all other sponsor types</a:t>
            </a:r>
          </a:p>
          <a:p>
            <a:pPr lvl="2"/>
            <a:r>
              <a:rPr lang="en-US" sz="2200" dirty="0"/>
              <a:t>State agency can assist sponsors in obtaining this data if needed</a:t>
            </a:r>
          </a:p>
          <a:p>
            <a:pPr lvl="2"/>
            <a:r>
              <a:rPr lang="en-US" sz="2200" dirty="0"/>
              <a:t>Maintain along with all other SFSP materials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CD_Presentation_template" id="{A59C2A28-A54F-E841-916C-2206BAC504D2}" vid="{1AF73A36-E511-7245-A020-3B69A73EE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38b65d-5a07-491d-a170-02292b3b8e60" xsi:nil="true"/>
    <Notes xmlns="1d4c4705-e3fc-4088-bba0-4b35d52be7d4" xsi:nil="true"/>
    <lcf76f155ced4ddcb4097134ff3c332f xmlns="1d4c4705-e3fc-4088-bba0-4b35d52be7d4">
      <Terms xmlns="http://schemas.microsoft.com/office/infopath/2007/PartnerControls"/>
    </lcf76f155ced4ddcb4097134ff3c332f>
    <SharedWithUsers xmlns="2c38b65d-5a07-491d-a170-02292b3b8e60">
      <UserInfo>
        <DisplayName/>
        <AccountId xsi:nil="true"/>
        <AccountType/>
      </UserInfo>
    </SharedWithUsers>
    <MediaLengthInSeconds xmlns="1d4c4705-e3fc-4088-bba0-4b35d52be7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E017B6EC3F4397DA8617428230A5" ma:contentTypeVersion="17" ma:contentTypeDescription="Create a new document." ma:contentTypeScope="" ma:versionID="65ce9d49f62b83b0706a38ad2f595319">
  <xsd:schema xmlns:xsd="http://www.w3.org/2001/XMLSchema" xmlns:xs="http://www.w3.org/2001/XMLSchema" xmlns:p="http://schemas.microsoft.com/office/2006/metadata/properties" xmlns:ns2="2c38b65d-5a07-491d-a170-02292b3b8e60" xmlns:ns3="1d4c4705-e3fc-4088-bba0-4b35d52be7d4" targetNamespace="http://schemas.microsoft.com/office/2006/metadata/properties" ma:root="true" ma:fieldsID="d03b82982295161e0ca35bee695a29f4" ns2:_="" ns3:_="">
    <xsd:import namespace="2c38b65d-5a07-491d-a170-02292b3b8e60"/>
    <xsd:import namespace="1d4c4705-e3fc-4088-bba0-4b35d52be7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b65d-5a07-491d-a170-02292b3b8e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0bbf41-8424-4f7f-988f-2ddf88b5ee04}" ma:internalName="TaxCatchAll" ma:showField="CatchAllData" ma:web="2c38b65d-5a07-491d-a170-02292b3b8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c4705-e3fc-4088-bba0-4b35d52be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87369-0B7A-42A9-A6CD-0943860DC745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1d4c4705-e3fc-4088-bba0-4b35d52be7d4"/>
    <ds:schemaRef ds:uri="2c38b65d-5a07-491d-a170-02292b3b8e60"/>
  </ds:schemaRefs>
</ds:datastoreItem>
</file>

<file path=customXml/itemProps2.xml><?xml version="1.0" encoding="utf-8"?>
<ds:datastoreItem xmlns:ds="http://schemas.openxmlformats.org/officeDocument/2006/customXml" ds:itemID="{B51694DB-B8F2-4760-A5C8-181588484F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5B399-8500-45E4-96B4-F11E1AF0B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8b65d-5a07-491d-a170-02292b3b8e60"/>
    <ds:schemaRef ds:uri="1d4c4705-e3fc-4088-bba0-4b35d52b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1107</Words>
  <Application>Microsoft Office PowerPoint</Application>
  <PresentationFormat>Widescreen</PresentationFormat>
  <Paragraphs>194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.Lucida Grande UI Regular</vt:lpstr>
      <vt:lpstr>Aharoni</vt:lpstr>
      <vt:lpstr>Arial</vt:lpstr>
      <vt:lpstr>Calibri</vt:lpstr>
      <vt:lpstr>System Font Regular</vt:lpstr>
      <vt:lpstr>Times New Roman</vt:lpstr>
      <vt:lpstr>1_Office Theme</vt:lpstr>
      <vt:lpstr>Acrobat Document</vt:lpstr>
      <vt:lpstr>Early Childhood Education and Care Department </vt:lpstr>
      <vt:lpstr>CIVIL RIGHTS IN THE SFSP</vt:lpstr>
      <vt:lpstr> Civil Rights (CR) Training</vt:lpstr>
      <vt:lpstr>What is civil rights discrimination?</vt:lpstr>
      <vt:lpstr>Examples of CR discrimination</vt:lpstr>
      <vt:lpstr>Summer Food Service Program (SFSP)  Protected Classes</vt:lpstr>
      <vt:lpstr>PowerPoint Presentation</vt:lpstr>
      <vt:lpstr>I. Collection and Use of Beneficiary Data </vt:lpstr>
      <vt:lpstr>Ethnicity and Race Data Collection and Documentation</vt:lpstr>
      <vt:lpstr>Use of Data </vt:lpstr>
      <vt:lpstr>II. Public Notification System</vt:lpstr>
      <vt:lpstr>III. CR Complaint Procedures </vt:lpstr>
      <vt:lpstr>CR Complaint Procedures  </vt:lpstr>
      <vt:lpstr>CR Complaint Procedures</vt:lpstr>
      <vt:lpstr>IV: Reasonable Accommodations:  Hearing or Sight Disability  </vt:lpstr>
      <vt:lpstr>Reasonable Accommodations:  Access Program Benefits</vt:lpstr>
      <vt:lpstr>Reasonable Accommodations: Limited English Proficiency (LEP)</vt:lpstr>
      <vt:lpstr>Limited English Proficiency (LEP)  </vt:lpstr>
      <vt:lpstr>V. Conflict Resolution</vt:lpstr>
      <vt:lpstr>VI. Customer Service </vt:lpstr>
      <vt:lpstr>Meal Site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Education and Care Department</dc:title>
  <dc:creator>Cogar, Sarah, ECECD</dc:creator>
  <cp:lastModifiedBy>Martinez, Cassie, ECECD</cp:lastModifiedBy>
  <cp:revision>32</cp:revision>
  <dcterms:created xsi:type="dcterms:W3CDTF">2021-03-26T17:39:16Z</dcterms:created>
  <dcterms:modified xsi:type="dcterms:W3CDTF">2025-03-11T22:18:09Z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0x010100BDA1E017B6EC3F4397DA8617428230A5</vt:lpwstr>
  </property>
  <property fmtid="{D5CDD505-2E9C-101B-9397-08002B2CF9AE}" pid="3" name="MediaServiceImageTags">
    <vt:lpwstr/>
  </property>
  <property fmtid="{D5CDD505-2E9C-101B-9397-08002B2CF9AE}" pid="4" name="Order">
    <vt:r8>898700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