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465_6FF49E65.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1125" r:id="rId5"/>
    <p:sldId id="729" r:id="rId6"/>
    <p:sldId id="730" r:id="rId7"/>
    <p:sldId id="731" r:id="rId8"/>
    <p:sldId id="733" r:id="rId9"/>
    <p:sldId id="1127" r:id="rId10"/>
    <p:sldId id="735" r:id="rId11"/>
    <p:sldId id="1128" r:id="rId12"/>
    <p:sldId id="1129"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A08D87-FB72-68DF-2803-EA8EFFC184F1}" name="Martinez, Sonya, ECECD" initials="MSE" userId="S::Sonya.Martinez@ececd.nm.gov::e6b95576-380d-47ff-b4cf-e474876bf9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9787"/>
    <a:srgbClr val="003366"/>
    <a:srgbClr val="000000"/>
    <a:srgbClr val="E48126"/>
    <a:srgbClr val="064961"/>
    <a:srgbClr val="B12524"/>
    <a:srgbClr val="4FC2C0"/>
    <a:srgbClr val="178A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3C08E2-65E3-1AA2-E919-23AE01FBFECD}" v="2" dt="2025-03-06T17:12:55.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omments/modernComment_465_6FF49E65.xml><?xml version="1.0" encoding="utf-8"?>
<p188:cmLst xmlns:a="http://schemas.openxmlformats.org/drawingml/2006/main" xmlns:r="http://schemas.openxmlformats.org/officeDocument/2006/relationships" xmlns:p188="http://schemas.microsoft.com/office/powerpoint/2018/8/main">
  <p188:cm id="{44DBC924-F42E-4973-9232-365B4F860DC3}" authorId="{21A08D87-FB72-68DF-2803-EA8EFFC184F1}" created="2023-03-05T19:27:47.209">
    <pc:sldMkLst xmlns:pc="http://schemas.microsoft.com/office/powerpoint/2013/main/command">
      <pc:docMk/>
      <pc:sldMk cId="1878302309" sldId="1125"/>
    </pc:sldMkLst>
    <p188:txBody>
      <a:bodyPr/>
      <a:lstStyle/>
      <a:p>
        <a:r>
          <a:rPr lang="en-US"/>
          <a:t>Extensive edits were required on this one - do not use cartoon graphics as default, always use images. The template fonts and colors not used, no need for the logo on every page. This is an OLD ECECD template. Please also use the newest template found in the Comms Intranet.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DAA8540-D151-8441-9CFA-42ED7FC31EA7}" type="datetimeFigureOut">
              <a:rPr lang="en-US" smtClean="0"/>
              <a:t>3/11/2025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0F1D56-6B15-0C42-8550-51772D6202B1}" type="slidenum">
              <a:rPr lang="en-US" smtClean="0"/>
              <a:t>‹#›</a:t>
            </a:fld>
            <a:endParaRPr lang="en-US"/>
          </a:p>
        </p:txBody>
      </p:sp>
    </p:spTree>
    <p:extLst>
      <p:ext uri="{BB962C8B-B14F-4D97-AF65-F5344CB8AC3E}">
        <p14:creationId xmlns:p14="http://schemas.microsoft.com/office/powerpoint/2010/main" val="163361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Acknowledge: Governor, Dr. </a:t>
            </a:r>
            <a:r>
              <a:rPr lang="en-US" b="1" err="1"/>
              <a:t>Scrase</a:t>
            </a:r>
            <a:r>
              <a:rPr lang="en-US" b="1"/>
              <a:t>, Sec. Stewart</a:t>
            </a:r>
            <a:endParaRPr lang="en-US"/>
          </a:p>
          <a:p>
            <a:r>
              <a:rPr lang="en-US"/>
              <a:t>Thank you, Secretary Stewart – and thank you, Governor, for the chance to share an update on child care and other early childhood programs in New Mexico.</a:t>
            </a:r>
          </a:p>
          <a:p>
            <a:r>
              <a:rPr lang="en-US"/>
              <a:t>NEXT SLIDE</a:t>
            </a:r>
          </a:p>
          <a:p>
            <a:endParaRPr lang="en-US"/>
          </a:p>
        </p:txBody>
      </p:sp>
      <p:sp>
        <p:nvSpPr>
          <p:cNvPr id="4" name="Slide Number Placeholder 3"/>
          <p:cNvSpPr>
            <a:spLocks noGrp="1"/>
          </p:cNvSpPr>
          <p:nvPr>
            <p:ph type="sldNum" sz="quarter" idx="5"/>
          </p:nvPr>
        </p:nvSpPr>
        <p:spPr/>
        <p:txBody>
          <a:bodyPr/>
          <a:lstStyle/>
          <a:p>
            <a:fld id="{910F1D56-6B15-0C42-8550-51772D6202B1}" type="slidenum">
              <a:rPr lang="en-US" smtClean="0"/>
              <a:t>1</a:t>
            </a:fld>
            <a:endParaRPr lang="en-US"/>
          </a:p>
        </p:txBody>
      </p:sp>
    </p:spTree>
    <p:extLst>
      <p:ext uri="{BB962C8B-B14F-4D97-AF65-F5344CB8AC3E}">
        <p14:creationId xmlns:p14="http://schemas.microsoft.com/office/powerpoint/2010/main" val="1102403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2</a:t>
            </a:fld>
            <a:endParaRPr lang="en-US"/>
          </a:p>
        </p:txBody>
      </p:sp>
    </p:spTree>
    <p:extLst>
      <p:ext uri="{BB962C8B-B14F-4D97-AF65-F5344CB8AC3E}">
        <p14:creationId xmlns:p14="http://schemas.microsoft.com/office/powerpoint/2010/main" val="3510276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3</a:t>
            </a:fld>
            <a:endParaRPr lang="en-US"/>
          </a:p>
        </p:txBody>
      </p:sp>
    </p:spTree>
    <p:extLst>
      <p:ext uri="{BB962C8B-B14F-4D97-AF65-F5344CB8AC3E}">
        <p14:creationId xmlns:p14="http://schemas.microsoft.com/office/powerpoint/2010/main" val="3640121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4</a:t>
            </a:fld>
            <a:endParaRPr lang="en-US"/>
          </a:p>
        </p:txBody>
      </p:sp>
    </p:spTree>
    <p:extLst>
      <p:ext uri="{BB962C8B-B14F-4D97-AF65-F5344CB8AC3E}">
        <p14:creationId xmlns:p14="http://schemas.microsoft.com/office/powerpoint/2010/main" val="403391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Site Supervisors remain</a:t>
            </a:r>
            <a:r>
              <a:rPr lang="en-US" baseline="0"/>
              <a:t> responsible for children’s loose trash.</a:t>
            </a:r>
          </a:p>
          <a:p>
            <a:r>
              <a:rPr lang="en-US" baseline="0"/>
              <a:t>Sponsor remains responsible for trash disposal at all of its sites.</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a:t>Children</a:t>
            </a:r>
            <a:r>
              <a:rPr lang="en-US" baseline="0"/>
              <a:t> must be where the site supervisor can see them at all times</a:t>
            </a:r>
            <a:endParaRPr lang="en-US"/>
          </a:p>
          <a:p>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5</a:t>
            </a:fld>
            <a:endParaRPr lang="en-US"/>
          </a:p>
        </p:txBody>
      </p:sp>
    </p:spTree>
    <p:extLst>
      <p:ext uri="{BB962C8B-B14F-4D97-AF65-F5344CB8AC3E}">
        <p14:creationId xmlns:p14="http://schemas.microsoft.com/office/powerpoint/2010/main" val="1076743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Children</a:t>
            </a:r>
            <a:r>
              <a:rPr lang="en-US" baseline="0"/>
              <a:t> must be where the site supervisor can see them at all times</a:t>
            </a:r>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6</a:t>
            </a:fld>
            <a:endParaRPr lang="en-US"/>
          </a:p>
        </p:txBody>
      </p:sp>
    </p:spTree>
    <p:extLst>
      <p:ext uri="{BB962C8B-B14F-4D97-AF65-F5344CB8AC3E}">
        <p14:creationId xmlns:p14="http://schemas.microsoft.com/office/powerpoint/2010/main" val="1846432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Any meal service</a:t>
            </a:r>
            <a:r>
              <a:rPr lang="en-US" baseline="0"/>
              <a:t> time changes require prior approval from the state agency. These changes are requested in EPICS and approved by Emiliano.</a:t>
            </a:r>
            <a:endParaRPr lang="en-US"/>
          </a:p>
        </p:txBody>
      </p:sp>
      <p:sp>
        <p:nvSpPr>
          <p:cNvPr id="4" name="Slide Number Placeholder 3"/>
          <p:cNvSpPr>
            <a:spLocks noGrp="1"/>
          </p:cNvSpPr>
          <p:nvPr>
            <p:ph type="sldNum" sz="quarter" idx="10"/>
          </p:nvPr>
        </p:nvSpPr>
        <p:spPr/>
        <p:txBody>
          <a:bodyPr/>
          <a:lstStyle/>
          <a:p>
            <a:fld id="{141FE9DC-02F2-433E-8BF9-D0CC465C6D48}" type="slidenum">
              <a:rPr lang="en-US" smtClean="0"/>
              <a:t>7</a:t>
            </a:fld>
            <a:endParaRPr lang="en-US"/>
          </a:p>
        </p:txBody>
      </p:sp>
    </p:spTree>
    <p:extLst>
      <p:ext uri="{BB962C8B-B14F-4D97-AF65-F5344CB8AC3E}">
        <p14:creationId xmlns:p14="http://schemas.microsoft.com/office/powerpoint/2010/main" val="228886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a:solidFill>
                  <a:srgbClr val="178AB2"/>
                </a:solidFill>
              </a:rPr>
              <a:t>Presentation Subhead or Description</a:t>
            </a:r>
          </a:p>
          <a:p>
            <a:pPr algn="l"/>
            <a:r>
              <a:rPr lang="en-US">
                <a:solidFill>
                  <a:srgbClr val="064961"/>
                </a:solidFill>
              </a:rPr>
              <a:t>Presenter’s Name, </a:t>
            </a:r>
            <a:br>
              <a:rPr lang="en-US">
                <a:solidFill>
                  <a:srgbClr val="064961"/>
                </a:solidFill>
              </a:rPr>
            </a:br>
            <a:r>
              <a:rPr lang="en-US">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a:xfrm>
            <a:off x="7145482" y="6356350"/>
            <a:ext cx="1460500" cy="365125"/>
          </a:xfrm>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a:xfrm>
            <a:off x="8732982" y="6356350"/>
            <a:ext cx="4114800" cy="365125"/>
          </a:xfrm>
        </p:spPr>
        <p:txBody>
          <a:bodyPr/>
          <a:lstStyle/>
          <a:p>
            <a:endParaRPr lang="en-US"/>
          </a:p>
        </p:txBody>
      </p:sp>
      <p:pic>
        <p:nvPicPr>
          <p:cNvPr id="7" name="Picture 6">
            <a:extLst>
              <a:ext uri="{FF2B5EF4-FFF2-40B4-BE49-F238E27FC236}">
                <a16:creationId xmlns:a16="http://schemas.microsoft.com/office/drawing/2014/main" id="{AFF7FDC2-E66B-0843-B6E2-3E9C59CE2EAB}"/>
              </a:ext>
            </a:extLst>
          </p:cNvPr>
          <p:cNvPicPr>
            <a:picLocks noChangeAspect="1"/>
          </p:cNvPicPr>
          <p:nvPr userDrawn="1"/>
        </p:nvPicPr>
        <p:blipFill>
          <a:blip r:embed="rId2"/>
          <a:stretch>
            <a:fillRect/>
          </a:stretch>
        </p:blipFill>
        <p:spPr>
          <a:xfrm>
            <a:off x="0" y="349101"/>
            <a:ext cx="13023400" cy="6508899"/>
          </a:xfrm>
          <a:prstGeom prst="rect">
            <a:avLst/>
          </a:prstGeom>
        </p:spPr>
      </p:pic>
    </p:spTree>
    <p:extLst>
      <p:ext uri="{BB962C8B-B14F-4D97-AF65-F5344CB8AC3E}">
        <p14:creationId xmlns:p14="http://schemas.microsoft.com/office/powerpoint/2010/main" val="135689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68DA-D947-AD47-BD6F-D92E35408607}"/>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45BEB9B7-900C-7041-BF02-2FCD0EF4B0E8}"/>
              </a:ext>
            </a:extLst>
          </p:cNvPr>
          <p:cNvSpPr>
            <a:spLocks noGrp="1"/>
          </p:cNvSpPr>
          <p:nvPr>
            <p:ph idx="1"/>
          </p:nvPr>
        </p:nvSpPr>
        <p:spPr>
          <a:xfrm>
            <a:off x="5183188" y="987425"/>
            <a:ext cx="6172200" cy="4873625"/>
          </a:xfrm>
          <a:prstGeom prst="rect">
            <a:avLst/>
          </a:prstGeom>
        </p:spPr>
        <p:txBody>
          <a:bodyPr/>
          <a:lstStyle>
            <a:lvl1pPr>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6232D0ED-9D3F-4449-B698-A31457E3C1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E481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89071-47E3-814E-B3C0-AEBF61C8912D}"/>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6" name="Footer Placeholder 5">
            <a:extLst>
              <a:ext uri="{FF2B5EF4-FFF2-40B4-BE49-F238E27FC236}">
                <a16:creationId xmlns:a16="http://schemas.microsoft.com/office/drawing/2014/main" id="{7F1F84A0-9AE6-EA41-A83C-15C085004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E78BD-01AB-D542-B38A-881C5F0A17E7}"/>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1930740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8D3CD-1AA8-F345-B5E6-E0D6557E5F61}"/>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p>
        </p:txBody>
      </p:sp>
      <p:sp>
        <p:nvSpPr>
          <p:cNvPr id="3" name="Picture Placeholder 2">
            <a:extLst>
              <a:ext uri="{FF2B5EF4-FFF2-40B4-BE49-F238E27FC236}">
                <a16:creationId xmlns:a16="http://schemas.microsoft.com/office/drawing/2014/main" id="{90AAC9C2-95B5-DF49-9A5D-1BBC6B233B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28332C-A386-EB44-84A7-27AEDA1E0DB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E481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CEA2B-F300-A74D-B9C1-345BA5288138}"/>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6" name="Footer Placeholder 5">
            <a:extLst>
              <a:ext uri="{FF2B5EF4-FFF2-40B4-BE49-F238E27FC236}">
                <a16:creationId xmlns:a16="http://schemas.microsoft.com/office/drawing/2014/main" id="{27E760A6-5601-1346-8DCA-791B691FD9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1FCA09-C410-614A-BD36-B69EB772FBD1}"/>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980130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2"/>
        <p:cNvGrpSpPr/>
        <p:nvPr/>
      </p:nvGrpSpPr>
      <p:grpSpPr>
        <a:xfrm>
          <a:off x="0" y="0"/>
          <a:ext cx="0" cy="0"/>
          <a:chOff x="0" y="0"/>
          <a:chExt cx="0" cy="0"/>
        </a:xfrm>
      </p:grpSpPr>
      <p:sp>
        <p:nvSpPr>
          <p:cNvPr id="73" name="Google Shape;73;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1252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2"/>
          <p:cNvSpPr txBox="1">
            <a:spLocks noGrp="1"/>
          </p:cNvSpPr>
          <p:nvPr>
            <p:ph type="dt" idx="10"/>
          </p:nvPr>
        </p:nvSpPr>
        <p:spPr>
          <a:xfrm>
            <a:off x="838200" y="6356350"/>
            <a:ext cx="14605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2"/>
          <p:cNvSpPr txBox="1">
            <a:spLocks noGrp="1"/>
          </p:cNvSpPr>
          <p:nvPr>
            <p:ph type="ftr" idx="11"/>
          </p:nvPr>
        </p:nvSpPr>
        <p:spPr>
          <a:xfrm>
            <a:off x="24257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2"/>
          <p:cNvSpPr txBox="1">
            <a:spLocks noGrp="1"/>
          </p:cNvSpPr>
          <p:nvPr>
            <p:ph type="sldNum" idx="12"/>
          </p:nvPr>
        </p:nvSpPr>
        <p:spPr>
          <a:xfrm>
            <a:off x="67183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7" name="Google Shape;77;p52" descr="Background pattern&#10;&#10;Description automatically generated"/>
          <p:cNvPicPr preferRelativeResize="0"/>
          <p:nvPr/>
        </p:nvPicPr>
        <p:blipFill rotWithShape="1">
          <a:blip r:embed="rId2">
            <a:alphaModFix/>
          </a:blip>
          <a:srcRect/>
          <a:stretch/>
        </p:blipFill>
        <p:spPr>
          <a:xfrm>
            <a:off x="0" y="26230"/>
            <a:ext cx="12192000" cy="6805539"/>
          </a:xfrm>
          <a:prstGeom prst="rect">
            <a:avLst/>
          </a:prstGeom>
          <a:noFill/>
          <a:ln>
            <a:noFill/>
          </a:ln>
        </p:spPr>
      </p:pic>
    </p:spTree>
    <p:extLst>
      <p:ext uri="{BB962C8B-B14F-4D97-AF65-F5344CB8AC3E}">
        <p14:creationId xmlns:p14="http://schemas.microsoft.com/office/powerpoint/2010/main" val="1689786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C87080-19E0-D24F-BEBF-F183FFBFB2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6814"/>
            <a:ext cx="12447725" cy="6221186"/>
          </a:xfrm>
          <a:prstGeom prst="rect">
            <a:avLst/>
          </a:prstGeom>
        </p:spPr>
      </p:pic>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a:solidFill>
                  <a:srgbClr val="178AB2"/>
                </a:solidFill>
              </a:rPr>
              <a:t>Presentation Subhead or Description</a:t>
            </a:r>
          </a:p>
          <a:p>
            <a:pPr algn="l"/>
            <a:r>
              <a:rPr lang="en-US">
                <a:solidFill>
                  <a:srgbClr val="064961"/>
                </a:solidFill>
              </a:rPr>
              <a:t>Presenter’s Name, </a:t>
            </a:r>
            <a:br>
              <a:rPr lang="en-US">
                <a:solidFill>
                  <a:srgbClr val="064961"/>
                </a:solidFill>
              </a:rPr>
            </a:br>
            <a:r>
              <a:rPr lang="en-US">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94CC10-9026-2A4A-990F-69D717751367}"/>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3992265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a:solidFill>
                  <a:srgbClr val="178AB2"/>
                </a:solidFill>
              </a:rPr>
              <a:t>Presentation Subhead or Description</a:t>
            </a:r>
          </a:p>
          <a:p>
            <a:pPr algn="l"/>
            <a:r>
              <a:rPr lang="en-US">
                <a:solidFill>
                  <a:srgbClr val="064961"/>
                </a:solidFill>
              </a:rPr>
              <a:t>Presenter’s Name, </a:t>
            </a:r>
            <a:br>
              <a:rPr lang="en-US">
                <a:solidFill>
                  <a:srgbClr val="064961"/>
                </a:solidFill>
              </a:rPr>
            </a:br>
            <a:r>
              <a:rPr lang="en-US">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94CC10-9026-2A4A-990F-69D717751367}"/>
              </a:ext>
            </a:extLst>
          </p:cNvPr>
          <p:cNvSpPr>
            <a:spLocks noGrp="1"/>
          </p:cNvSpPr>
          <p:nvPr>
            <p:ph type="sldNum" sz="quarter" idx="12"/>
          </p:nvPr>
        </p:nvSpPr>
        <p:spPr/>
        <p:txBody>
          <a:bodyPr/>
          <a:lstStyle/>
          <a:p>
            <a:fld id="{6070CD8A-B08E-024A-ABDE-9439F4030BF1}" type="slidenum">
              <a:rPr lang="en-US" smtClean="0"/>
              <a:t>‹#›</a:t>
            </a:fld>
            <a:endParaRPr lang="en-US"/>
          </a:p>
        </p:txBody>
      </p:sp>
      <p:pic>
        <p:nvPicPr>
          <p:cNvPr id="9" name="Picture 8">
            <a:extLst>
              <a:ext uri="{FF2B5EF4-FFF2-40B4-BE49-F238E27FC236}">
                <a16:creationId xmlns:a16="http://schemas.microsoft.com/office/drawing/2014/main" id="{BBC76334-885E-374E-849F-1F0830B735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42372" cy="6857999"/>
          </a:xfrm>
          <a:prstGeom prst="rect">
            <a:avLst/>
          </a:prstGeom>
        </p:spPr>
      </p:pic>
    </p:spTree>
    <p:extLst>
      <p:ext uri="{BB962C8B-B14F-4D97-AF65-F5344CB8AC3E}">
        <p14:creationId xmlns:p14="http://schemas.microsoft.com/office/powerpoint/2010/main" val="102995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E7DE-B839-F54D-8197-3A6FAED70608}"/>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EC11DC69-34CB-9843-B6C0-FD5F123117D6}"/>
              </a:ext>
            </a:extLst>
          </p:cNvPr>
          <p:cNvSpPr>
            <a:spLocks noGrp="1"/>
          </p:cNvSpPr>
          <p:nvPr>
            <p:ph idx="1"/>
          </p:nvPr>
        </p:nvSpPr>
        <p:spPr>
          <a:xfrm>
            <a:off x="838200" y="1825625"/>
            <a:ext cx="10515600" cy="4351338"/>
          </a:xfrm>
          <a:prstGeom prst="rect">
            <a:avLst/>
          </a:prstGeom>
        </p:spPr>
        <p:txBody>
          <a:bodyPr/>
          <a:lstStyle>
            <a:lvl1pPr>
              <a:buClr>
                <a:srgbClr val="E48126"/>
              </a:buClr>
              <a:defRPr sz="2400">
                <a:solidFill>
                  <a:srgbClr val="229787"/>
                </a:solidFill>
              </a:defRPr>
            </a:lvl1pPr>
            <a:lvl2pPr marL="685800" indent="-228600">
              <a:buClr>
                <a:srgbClr val="4FC2C0"/>
              </a:buClr>
              <a:buSzPct val="50000"/>
              <a:buFont typeface=".Lucida Grande UI Regular"/>
              <a:buChar char="◆"/>
              <a:defRPr sz="2000">
                <a:solidFill>
                  <a:srgbClr val="064961"/>
                </a:solidFill>
              </a:defRPr>
            </a:lvl2pPr>
            <a:lvl3pPr>
              <a:buClr>
                <a:srgbClr val="B12524"/>
              </a:buClr>
              <a:defRPr sz="1800"/>
            </a:lvl3pPr>
            <a:lvl4pPr marL="1600200" indent="-228600">
              <a:buClr>
                <a:srgbClr val="4FC2C0"/>
              </a:buClr>
              <a:buFont typeface="System Font Regular"/>
              <a:buChar cha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824627E4-8C60-8D45-8ECF-59A2D21E3DDE}"/>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C05D21FF-FE13-F94A-9F4F-9CE5D7B7E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AAF41-0EC7-784D-99CF-8B9EBFDD3601}"/>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60486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CE7DB-D7D4-CB43-8A61-F33DD2791A47}"/>
              </a:ext>
            </a:extLst>
          </p:cNvPr>
          <p:cNvSpPr>
            <a:spLocks noGrp="1"/>
          </p:cNvSpPr>
          <p:nvPr>
            <p:ph type="title" hasCustomPrompt="1"/>
          </p:nvPr>
        </p:nvSpPr>
        <p:spPr>
          <a:xfrm>
            <a:off x="831850" y="1709739"/>
            <a:ext cx="10515600" cy="1719261"/>
          </a:xfrm>
        </p:spPr>
        <p:txBody>
          <a:bodyPr anchor="b"/>
          <a:lstStyle>
            <a:lvl1pPr>
              <a:defRPr sz="6000">
                <a:solidFill>
                  <a:srgbClr val="064961"/>
                </a:solidFill>
              </a:defRPr>
            </a:lvl1pPr>
          </a:lstStyle>
          <a:p>
            <a:r>
              <a:rPr lang="en-US"/>
              <a:t>Section divider slide</a:t>
            </a:r>
            <a:br>
              <a:rPr lang="en-US"/>
            </a:br>
            <a:r>
              <a:rPr lang="en-US"/>
              <a:t>Click to edit Master title style</a:t>
            </a:r>
          </a:p>
        </p:txBody>
      </p:sp>
      <p:sp>
        <p:nvSpPr>
          <p:cNvPr id="3" name="Text Placeholder 2">
            <a:extLst>
              <a:ext uri="{FF2B5EF4-FFF2-40B4-BE49-F238E27FC236}">
                <a16:creationId xmlns:a16="http://schemas.microsoft.com/office/drawing/2014/main" id="{2D044536-D7B2-724B-AB1D-DF33A5B8A0EB}"/>
              </a:ext>
            </a:extLst>
          </p:cNvPr>
          <p:cNvSpPr>
            <a:spLocks noGrp="1"/>
          </p:cNvSpPr>
          <p:nvPr>
            <p:ph type="body" idx="1"/>
          </p:nvPr>
        </p:nvSpPr>
        <p:spPr>
          <a:xfrm>
            <a:off x="831850" y="3644901"/>
            <a:ext cx="10515600" cy="2444750"/>
          </a:xfrm>
          <a:prstGeom prst="rect">
            <a:avLst/>
          </a:prstGeom>
        </p:spPr>
        <p:txBody>
          <a:bodyPr/>
          <a:lstStyle>
            <a:lvl1pPr marL="0" indent="0">
              <a:buNone/>
              <a:defRPr sz="2400">
                <a:solidFill>
                  <a:srgbClr val="22978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D5B40F-11D1-D94E-8727-DD340A1AD76E}"/>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CD12456B-2592-E846-940F-C09E5B757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CDA2C-52D4-754F-8C63-D29E6A71AE4E}"/>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374098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C9B2-8194-DE48-A28D-4A15B6141B7C}"/>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234BE0F4-9CF6-8145-9487-AE7552EB48F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ECB9C7-52BC-FE49-B32B-6544B329A95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914A21-D4D2-E64D-804A-9DBBA131EBBB}"/>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6" name="Footer Placeholder 5">
            <a:extLst>
              <a:ext uri="{FF2B5EF4-FFF2-40B4-BE49-F238E27FC236}">
                <a16:creationId xmlns:a16="http://schemas.microsoft.com/office/drawing/2014/main" id="{4E5A2107-47FC-414E-8D81-CBAED2B9A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816E8D-0B54-3844-A38E-0BEFF8206038}"/>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958392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EFC4A-1DA0-1C42-814C-71C77F41302F}"/>
              </a:ext>
            </a:extLst>
          </p:cNvPr>
          <p:cNvSpPr>
            <a:spLocks noGrp="1"/>
          </p:cNvSpPr>
          <p:nvPr>
            <p:ph type="title"/>
          </p:nvPr>
        </p:nvSpPr>
        <p:spPr>
          <a:xfrm>
            <a:off x="839788" y="365125"/>
            <a:ext cx="10515600" cy="1325563"/>
          </a:xfrm>
        </p:spPr>
        <p:txBody>
          <a:bodyPr/>
          <a:lstStyle>
            <a:lvl1pPr>
              <a:defRPr b="1"/>
            </a:lvl1pPr>
          </a:lstStyle>
          <a:p>
            <a:r>
              <a:rPr lang="en-US"/>
              <a:t>Click to edit Master title style</a:t>
            </a:r>
          </a:p>
        </p:txBody>
      </p:sp>
      <p:sp>
        <p:nvSpPr>
          <p:cNvPr id="3" name="Text Placeholder 2">
            <a:extLst>
              <a:ext uri="{FF2B5EF4-FFF2-40B4-BE49-F238E27FC236}">
                <a16:creationId xmlns:a16="http://schemas.microsoft.com/office/drawing/2014/main" id="{925952BC-71FF-BB48-B94E-3816665F58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rgbClr val="E481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0FD3AA-6D0F-5D41-AE8B-D01D29EF44F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820230-2A88-754C-BB34-9502A4C73E7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rgbClr val="E481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14102-3683-E243-AC8E-4EF4BC57678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6F0A85-05DB-1E46-A4EF-4B130D0233EA}"/>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8" name="Footer Placeholder 7">
            <a:extLst>
              <a:ext uri="{FF2B5EF4-FFF2-40B4-BE49-F238E27FC236}">
                <a16:creationId xmlns:a16="http://schemas.microsoft.com/office/drawing/2014/main" id="{DF30AFEB-A46B-5E49-AFFD-19C495A5FE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5C6632-549C-404F-9221-9D6C570686D8}"/>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929836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7741-438B-A94D-BF99-92070A94651D}"/>
              </a:ext>
            </a:extLst>
          </p:cNvPr>
          <p:cNvSpPr>
            <a:spLocks noGrp="1"/>
          </p:cNvSpPr>
          <p:nvPr>
            <p:ph type="title"/>
          </p:nvPr>
        </p:nvSpPr>
        <p:spPr/>
        <p:txBody>
          <a:bodyPr/>
          <a:lstStyle>
            <a:lvl1pPr>
              <a:defRPr b="1"/>
            </a:lvl1pPr>
          </a:lstStyle>
          <a:p>
            <a:r>
              <a:rPr lang="en-US"/>
              <a:t>Click to edit Master title style</a:t>
            </a:r>
          </a:p>
        </p:txBody>
      </p:sp>
      <p:sp>
        <p:nvSpPr>
          <p:cNvPr id="3" name="Date Placeholder 2">
            <a:extLst>
              <a:ext uri="{FF2B5EF4-FFF2-40B4-BE49-F238E27FC236}">
                <a16:creationId xmlns:a16="http://schemas.microsoft.com/office/drawing/2014/main" id="{939CD82A-C2A2-1145-89AD-D93E883A8AE0}"/>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4" name="Footer Placeholder 3">
            <a:extLst>
              <a:ext uri="{FF2B5EF4-FFF2-40B4-BE49-F238E27FC236}">
                <a16:creationId xmlns:a16="http://schemas.microsoft.com/office/drawing/2014/main" id="{F639CCEF-8617-5C45-9C7B-808032471A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8FF174-5EDE-A24A-AB7D-DFE1E0925FBF}"/>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77622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27E5D-7CAD-9643-A3F5-B7157CBFB516}"/>
              </a:ext>
            </a:extLst>
          </p:cNvPr>
          <p:cNvSpPr>
            <a:spLocks noGrp="1"/>
          </p:cNvSpPr>
          <p:nvPr>
            <p:ph type="dt" sz="half" idx="10"/>
          </p:nvPr>
        </p:nvSpPr>
        <p:spPr/>
        <p:txBody>
          <a:bodyPr/>
          <a:lstStyle/>
          <a:p>
            <a:fld id="{6C921C11-00C0-284F-ACD8-31D64473CC21}" type="datetimeFigureOut">
              <a:rPr lang="en-US" smtClean="0"/>
              <a:t>3/11/2025</a:t>
            </a:fld>
            <a:endParaRPr lang="en-US"/>
          </a:p>
        </p:txBody>
      </p:sp>
      <p:sp>
        <p:nvSpPr>
          <p:cNvPr id="3" name="Footer Placeholder 2">
            <a:extLst>
              <a:ext uri="{FF2B5EF4-FFF2-40B4-BE49-F238E27FC236}">
                <a16:creationId xmlns:a16="http://schemas.microsoft.com/office/drawing/2014/main" id="{5DAD4F4C-E5DD-EC4B-8494-A200FE5B57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FE0874-9265-D049-8F24-8518A06C8EF2}"/>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199881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6B74C32A-58A4-894F-AD36-DA6C76C1A52C}"/>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2310534" cy="6867086"/>
          </a:xfrm>
          <a:prstGeom prst="rect">
            <a:avLst/>
          </a:prstGeom>
        </p:spPr>
      </p:pic>
      <p:sp>
        <p:nvSpPr>
          <p:cNvPr id="2" name="Title Placeholder 1">
            <a:extLst>
              <a:ext uri="{FF2B5EF4-FFF2-40B4-BE49-F238E27FC236}">
                <a16:creationId xmlns:a16="http://schemas.microsoft.com/office/drawing/2014/main" id="{847EF15B-CD00-B844-A2D3-7101B9CAA5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D83799-8B82-E940-A966-75FBADF36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E4782BD6-1FC8-4F48-86FF-E07EA463F7E3}"/>
              </a:ext>
            </a:extLst>
          </p:cNvPr>
          <p:cNvSpPr>
            <a:spLocks noGrp="1"/>
          </p:cNvSpPr>
          <p:nvPr>
            <p:ph type="dt" sz="half" idx="2"/>
          </p:nvPr>
        </p:nvSpPr>
        <p:spPr>
          <a:xfrm>
            <a:off x="838200" y="6356350"/>
            <a:ext cx="1460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21C11-00C0-284F-ACD8-31D64473CC21}" type="datetimeFigureOut">
              <a:rPr lang="en-US" smtClean="0"/>
              <a:t>3/11/2025</a:t>
            </a:fld>
            <a:endParaRPr lang="en-US"/>
          </a:p>
        </p:txBody>
      </p:sp>
      <p:sp>
        <p:nvSpPr>
          <p:cNvPr id="5" name="Footer Placeholder 4">
            <a:extLst>
              <a:ext uri="{FF2B5EF4-FFF2-40B4-BE49-F238E27FC236}">
                <a16:creationId xmlns:a16="http://schemas.microsoft.com/office/drawing/2014/main" id="{AB6D6860-08B2-994B-B23D-7A81986E9B84}"/>
              </a:ext>
            </a:extLst>
          </p:cNvPr>
          <p:cNvSpPr>
            <a:spLocks noGrp="1"/>
          </p:cNvSpPr>
          <p:nvPr>
            <p:ph type="ftr" sz="quarter" idx="3"/>
          </p:nvPr>
        </p:nvSpPr>
        <p:spPr>
          <a:xfrm>
            <a:off x="24257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5AA69E-F6E7-0B47-A0F1-BA1D8106E28C}"/>
              </a:ext>
            </a:extLst>
          </p:cNvPr>
          <p:cNvSpPr>
            <a:spLocks noGrp="1"/>
          </p:cNvSpPr>
          <p:nvPr>
            <p:ph type="sldNum" sz="quarter" idx="4"/>
          </p:nvPr>
        </p:nvSpPr>
        <p:spPr>
          <a:xfrm>
            <a:off x="67183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0CD8A-B08E-024A-ABDE-9439F4030BF1}" type="slidenum">
              <a:rPr lang="en-US" smtClean="0"/>
              <a:t>‹#›</a:t>
            </a:fld>
            <a:endParaRPr lang="en-US"/>
          </a:p>
        </p:txBody>
      </p:sp>
    </p:spTree>
    <p:extLst>
      <p:ext uri="{BB962C8B-B14F-4D97-AF65-F5344CB8AC3E}">
        <p14:creationId xmlns:p14="http://schemas.microsoft.com/office/powerpoint/2010/main" val="91199462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60" r:id="rId12"/>
  </p:sldLayoutIdLst>
  <p:txStyles>
    <p:titleStyle>
      <a:lvl1pPr algn="l" defTabSz="914400" rtl="0" eaLnBrk="1" latinLnBrk="0" hangingPunct="1">
        <a:lnSpc>
          <a:spcPct val="90000"/>
        </a:lnSpc>
        <a:spcBef>
          <a:spcPct val="0"/>
        </a:spcBef>
        <a:buNone/>
        <a:defRPr sz="4000" b="0" kern="1200">
          <a:solidFill>
            <a:srgbClr val="B12524"/>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E48126"/>
        </a:buClr>
        <a:buFont typeface="Arial" panose="020B0604020202020204" pitchFamily="34" charset="0"/>
        <a:buChar char="•"/>
        <a:defRPr sz="2400" kern="1200">
          <a:solidFill>
            <a:srgbClr val="229787"/>
          </a:solidFill>
          <a:latin typeface="+mn-lt"/>
          <a:ea typeface="+mn-ea"/>
          <a:cs typeface="+mn-cs"/>
        </a:defRPr>
      </a:lvl1pPr>
      <a:lvl2pPr marL="685800" indent="-228600" algn="l" defTabSz="914400" rtl="0" eaLnBrk="1" latinLnBrk="0" hangingPunct="1">
        <a:lnSpc>
          <a:spcPct val="90000"/>
        </a:lnSpc>
        <a:spcBef>
          <a:spcPts val="500"/>
        </a:spcBef>
        <a:buClr>
          <a:srgbClr val="4FC2C0"/>
        </a:buClr>
        <a:buSzPct val="60000"/>
        <a:buFont typeface=".Lucida Grande UI Regular"/>
        <a:buChar char="◆"/>
        <a:defRPr sz="2000" kern="1200">
          <a:solidFill>
            <a:srgbClr val="064961"/>
          </a:solidFill>
          <a:latin typeface="+mn-lt"/>
          <a:ea typeface="+mn-ea"/>
          <a:cs typeface="+mn-cs"/>
        </a:defRPr>
      </a:lvl2pPr>
      <a:lvl3pPr marL="1143000" indent="-228600" algn="l" defTabSz="914400" rtl="0" eaLnBrk="1" latinLnBrk="0" hangingPunct="1">
        <a:lnSpc>
          <a:spcPct val="90000"/>
        </a:lnSpc>
        <a:spcBef>
          <a:spcPts val="500"/>
        </a:spcBef>
        <a:buClr>
          <a:srgbClr val="B12524"/>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FC2C0"/>
        </a:buClr>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465_6FF49E65.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summerfoodnm.org/sponsors"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eating, orange&#10;&#10;Description automatically generated">
            <a:extLst>
              <a:ext uri="{FF2B5EF4-FFF2-40B4-BE49-F238E27FC236}">
                <a16:creationId xmlns:a16="http://schemas.microsoft.com/office/drawing/2014/main" id="{7903B32B-3608-8D17-B98A-3B8A5B776129}"/>
              </a:ext>
            </a:extLst>
          </p:cNvPr>
          <p:cNvPicPr>
            <a:picLocks noChangeAspect="1"/>
          </p:cNvPicPr>
          <p:nvPr/>
        </p:nvPicPr>
        <p:blipFill>
          <a:blip r:embed="rId4"/>
          <a:stretch>
            <a:fillRect/>
          </a:stretch>
        </p:blipFill>
        <p:spPr>
          <a:xfrm>
            <a:off x="1524" y="0"/>
            <a:ext cx="12190476" cy="6857143"/>
          </a:xfrm>
          <a:prstGeom prst="rect">
            <a:avLst/>
          </a:prstGeom>
        </p:spPr>
      </p:pic>
      <p:sp>
        <p:nvSpPr>
          <p:cNvPr id="2" name="Title 1">
            <a:extLst>
              <a:ext uri="{FF2B5EF4-FFF2-40B4-BE49-F238E27FC236}">
                <a16:creationId xmlns:a16="http://schemas.microsoft.com/office/drawing/2014/main" id="{8D3E781C-0354-1346-ADB2-3E4C02173458}"/>
              </a:ext>
            </a:extLst>
          </p:cNvPr>
          <p:cNvSpPr>
            <a:spLocks noGrp="1"/>
          </p:cNvSpPr>
          <p:nvPr>
            <p:ph type="ctrTitle"/>
          </p:nvPr>
        </p:nvSpPr>
        <p:spPr>
          <a:xfrm>
            <a:off x="605510" y="-459782"/>
            <a:ext cx="6273800" cy="2298699"/>
          </a:xfrm>
        </p:spPr>
        <p:txBody>
          <a:bodyPr/>
          <a:lstStyle/>
          <a:p>
            <a:r>
              <a:rPr lang="en-US"/>
              <a:t>Early Childhood Education and Care Department </a:t>
            </a:r>
          </a:p>
        </p:txBody>
      </p:sp>
      <p:sp>
        <p:nvSpPr>
          <p:cNvPr id="3" name="Subtitle 2">
            <a:extLst>
              <a:ext uri="{FF2B5EF4-FFF2-40B4-BE49-F238E27FC236}">
                <a16:creationId xmlns:a16="http://schemas.microsoft.com/office/drawing/2014/main" id="{E663F3BC-7C95-F346-9AE1-90BABCE2AF01}"/>
              </a:ext>
            </a:extLst>
          </p:cNvPr>
          <p:cNvSpPr>
            <a:spLocks noGrp="1"/>
          </p:cNvSpPr>
          <p:nvPr>
            <p:ph type="subTitle" idx="1"/>
          </p:nvPr>
        </p:nvSpPr>
        <p:spPr>
          <a:xfrm>
            <a:off x="605510" y="1838918"/>
            <a:ext cx="6273800" cy="1841500"/>
          </a:xfrm>
        </p:spPr>
        <p:txBody>
          <a:bodyPr/>
          <a:lstStyle/>
          <a:p>
            <a:pPr>
              <a:lnSpc>
                <a:spcPct val="100000"/>
              </a:lnSpc>
            </a:pPr>
            <a:r>
              <a:rPr lang="en-US" b="1">
                <a:solidFill>
                  <a:srgbClr val="178AB2"/>
                </a:solidFill>
              </a:rPr>
              <a:t>Cabinet Secretary Elizabeth Groginsky</a:t>
            </a:r>
            <a:br>
              <a:rPr lang="en-US" i="1">
                <a:solidFill>
                  <a:srgbClr val="178AB2"/>
                </a:solidFill>
              </a:rPr>
            </a:br>
            <a:endParaRPr lang="en-US"/>
          </a:p>
        </p:txBody>
      </p:sp>
      <p:sp>
        <p:nvSpPr>
          <p:cNvPr id="4" name="Date Placeholder 3">
            <a:extLst>
              <a:ext uri="{FF2B5EF4-FFF2-40B4-BE49-F238E27FC236}">
                <a16:creationId xmlns:a16="http://schemas.microsoft.com/office/drawing/2014/main" id="{F4DF4E35-020E-B24F-86C9-0E9656CB6089}"/>
              </a:ext>
            </a:extLst>
          </p:cNvPr>
          <p:cNvSpPr>
            <a:spLocks noGrp="1"/>
          </p:cNvSpPr>
          <p:nvPr>
            <p:ph type="dt" sz="half" idx="10"/>
          </p:nvPr>
        </p:nvSpPr>
        <p:spPr>
          <a:xfrm>
            <a:off x="475281" y="6263360"/>
            <a:ext cx="3620694" cy="365125"/>
          </a:xfrm>
        </p:spPr>
        <p:txBody>
          <a:bodyPr/>
          <a:lstStyle/>
          <a:p>
            <a:fld id="{C982CE17-A2AC-B64C-A03E-B1134E96A81F}" type="datetime2">
              <a:rPr lang="en-US" smtClean="0"/>
              <a:t>Tuesday, March 11, 2025</a:t>
            </a:fld>
            <a:endParaRPr lang="en-US"/>
          </a:p>
        </p:txBody>
      </p:sp>
      <p:sp>
        <p:nvSpPr>
          <p:cNvPr id="5" name="TextBox 4">
            <a:extLst>
              <a:ext uri="{FF2B5EF4-FFF2-40B4-BE49-F238E27FC236}">
                <a16:creationId xmlns:a16="http://schemas.microsoft.com/office/drawing/2014/main" id="{06657DDC-BB29-4CA8-B431-F36F9B19C35A}"/>
              </a:ext>
            </a:extLst>
          </p:cNvPr>
          <p:cNvSpPr txBox="1"/>
          <p:nvPr/>
        </p:nvSpPr>
        <p:spPr>
          <a:xfrm>
            <a:off x="557939" y="2466099"/>
            <a:ext cx="5439905" cy="1569660"/>
          </a:xfrm>
          <a:prstGeom prst="rect">
            <a:avLst/>
          </a:prstGeom>
          <a:noFill/>
        </p:spPr>
        <p:txBody>
          <a:bodyPr wrap="square" rtlCol="0">
            <a:spAutoFit/>
          </a:bodyPr>
          <a:lstStyle/>
          <a:p>
            <a:r>
              <a:rPr lang="en-US" sz="3200" b="1">
                <a:solidFill>
                  <a:srgbClr val="E48126"/>
                </a:solidFill>
              </a:rPr>
              <a:t>Family Nutrition Bureau </a:t>
            </a:r>
          </a:p>
          <a:p>
            <a:r>
              <a:rPr lang="en-US" sz="3200" b="1">
                <a:solidFill>
                  <a:srgbClr val="E48126"/>
                </a:solidFill>
              </a:rPr>
              <a:t>Summer Food Service Program for Children</a:t>
            </a:r>
          </a:p>
        </p:txBody>
      </p:sp>
      <p:pic>
        <p:nvPicPr>
          <p:cNvPr id="8" name="Picture 7" descr="Text&#10;&#10;Description automatically generated">
            <a:extLst>
              <a:ext uri="{FF2B5EF4-FFF2-40B4-BE49-F238E27FC236}">
                <a16:creationId xmlns:a16="http://schemas.microsoft.com/office/drawing/2014/main" id="{F05153C9-0251-4182-F82E-3344AF4BCA3C}"/>
              </a:ext>
            </a:extLst>
          </p:cNvPr>
          <p:cNvPicPr>
            <a:picLocks noChangeAspect="1"/>
          </p:cNvPicPr>
          <p:nvPr/>
        </p:nvPicPr>
        <p:blipFill>
          <a:blip r:embed="rId5"/>
          <a:stretch>
            <a:fillRect/>
          </a:stretch>
        </p:blipFill>
        <p:spPr>
          <a:xfrm>
            <a:off x="351295" y="4202385"/>
            <a:ext cx="4525505" cy="2132790"/>
          </a:xfrm>
          <a:prstGeom prst="rect">
            <a:avLst/>
          </a:prstGeom>
        </p:spPr>
      </p:pic>
    </p:spTree>
    <p:extLst>
      <p:ext uri="{BB962C8B-B14F-4D97-AF65-F5344CB8AC3E}">
        <p14:creationId xmlns:p14="http://schemas.microsoft.com/office/powerpoint/2010/main" val="187830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6F7372-41BC-4FDB-6721-4979AAB210CD}"/>
              </a:ext>
            </a:extLst>
          </p:cNvPr>
          <p:cNvSpPr txBox="1"/>
          <p:nvPr/>
        </p:nvSpPr>
        <p:spPr>
          <a:xfrm>
            <a:off x="440108" y="499330"/>
            <a:ext cx="6598134" cy="1754326"/>
          </a:xfrm>
          <a:prstGeom prst="rect">
            <a:avLst/>
          </a:prstGeom>
          <a:noFill/>
        </p:spPr>
        <p:txBody>
          <a:bodyPr wrap="square" rtlCol="0">
            <a:spAutoFit/>
          </a:bodyPr>
          <a:lstStyle/>
          <a:p>
            <a:r>
              <a:rPr lang="en-US" sz="3600" b="1">
                <a:solidFill>
                  <a:srgbClr val="229787"/>
                </a:solidFill>
              </a:rPr>
              <a:t>Meals served away from approved locations – formerly </a:t>
            </a:r>
            <a:r>
              <a:rPr lang="en-US" sz="3600" b="1">
                <a:solidFill>
                  <a:schemeClr val="accent2"/>
                </a:solidFill>
              </a:rPr>
              <a:t>Field Trips </a:t>
            </a:r>
            <a:r>
              <a:rPr lang="en-US" sz="3600" b="1">
                <a:solidFill>
                  <a:srgbClr val="229787"/>
                </a:solidFill>
              </a:rPr>
              <a:t>in the SFSP</a:t>
            </a:r>
            <a:endParaRPr lang="en-US" sz="3600">
              <a:solidFill>
                <a:srgbClr val="229787"/>
              </a:solidFill>
            </a:endParaRPr>
          </a:p>
        </p:txBody>
      </p:sp>
      <p:sp>
        <p:nvSpPr>
          <p:cNvPr id="8" name="TextBox 7">
            <a:extLst>
              <a:ext uri="{FF2B5EF4-FFF2-40B4-BE49-F238E27FC236}">
                <a16:creationId xmlns:a16="http://schemas.microsoft.com/office/drawing/2014/main" id="{DBE2DC2F-5383-401E-2C72-B3BC11959CE0}"/>
              </a:ext>
            </a:extLst>
          </p:cNvPr>
          <p:cNvSpPr txBox="1"/>
          <p:nvPr/>
        </p:nvSpPr>
        <p:spPr>
          <a:xfrm>
            <a:off x="391750" y="2407945"/>
            <a:ext cx="5820015" cy="2677656"/>
          </a:xfrm>
          <a:prstGeom prst="rect">
            <a:avLst/>
          </a:prstGeom>
          <a:noFill/>
        </p:spPr>
        <p:txBody>
          <a:bodyPr wrap="square" rtlCol="0">
            <a:spAutoFit/>
          </a:bodyPr>
          <a:lstStyle/>
          <a:p>
            <a:pPr marL="0" indent="0">
              <a:buNone/>
            </a:pPr>
            <a:r>
              <a:rPr lang="en-US" sz="2400">
                <a:solidFill>
                  <a:srgbClr val="064961"/>
                </a:solidFill>
              </a:rPr>
              <a:t>During the summer some sites such as community centers or summer school programs offer </a:t>
            </a:r>
            <a:r>
              <a:rPr lang="en-US" sz="2400" b="1">
                <a:solidFill>
                  <a:srgbClr val="064961"/>
                </a:solidFill>
              </a:rPr>
              <a:t>field trips </a:t>
            </a:r>
            <a:r>
              <a:rPr lang="en-US" sz="2400">
                <a:solidFill>
                  <a:srgbClr val="064961"/>
                </a:solidFill>
              </a:rPr>
              <a:t>to participants. The Sponsors must remember to conduct meal services for field trips within SFSP regulations to receive reimbursement for meals served away from the approved locations.</a:t>
            </a:r>
          </a:p>
        </p:txBody>
      </p:sp>
      <p:pic>
        <p:nvPicPr>
          <p:cNvPr id="5" name="Picture 4" descr="A group of people sitting on the grass&#10;&#10;Description automatically generated with low confidence">
            <a:extLst>
              <a:ext uri="{FF2B5EF4-FFF2-40B4-BE49-F238E27FC236}">
                <a16:creationId xmlns:a16="http://schemas.microsoft.com/office/drawing/2014/main" id="{9B70339A-5BD2-5BE5-3A5C-4F681DFF63AC}"/>
              </a:ext>
            </a:extLst>
          </p:cNvPr>
          <p:cNvPicPr>
            <a:picLocks noChangeAspect="1"/>
          </p:cNvPicPr>
          <p:nvPr/>
        </p:nvPicPr>
        <p:blipFill>
          <a:blip r:embed="rId3"/>
          <a:stretch>
            <a:fillRect/>
          </a:stretch>
        </p:blipFill>
        <p:spPr>
          <a:xfrm>
            <a:off x="7741087" y="-41835"/>
            <a:ext cx="4574861" cy="6858000"/>
          </a:xfrm>
          <a:prstGeom prst="rect">
            <a:avLst/>
          </a:prstGeom>
        </p:spPr>
      </p:pic>
    </p:spTree>
    <p:extLst>
      <p:ext uri="{BB962C8B-B14F-4D97-AF65-F5344CB8AC3E}">
        <p14:creationId xmlns:p14="http://schemas.microsoft.com/office/powerpoint/2010/main" val="961100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11773" y="-48114"/>
            <a:ext cx="10515600" cy="1325563"/>
          </a:xfrm>
        </p:spPr>
        <p:txBody>
          <a:bodyPr anchor="b">
            <a:normAutofit/>
          </a:bodyPr>
          <a:lstStyle/>
          <a:p>
            <a:pPr eaLnBrk="1" hangingPunct="1"/>
            <a:r>
              <a:rPr lang="en-US" sz="3600" b="1">
                <a:solidFill>
                  <a:srgbClr val="229787"/>
                </a:solidFill>
                <a:ea typeface="+mn-ea"/>
                <a:cs typeface="+mn-cs"/>
              </a:rPr>
              <a:t>SFSP Regulation 7CFR, Part 225.16(g)</a:t>
            </a:r>
          </a:p>
        </p:txBody>
      </p:sp>
      <p:sp>
        <p:nvSpPr>
          <p:cNvPr id="5" name="Content Placeholder 4">
            <a:extLst>
              <a:ext uri="{FF2B5EF4-FFF2-40B4-BE49-F238E27FC236}">
                <a16:creationId xmlns:a16="http://schemas.microsoft.com/office/drawing/2014/main" id="{A72D9896-86D9-4342-4FBC-BB982154F58E}"/>
              </a:ext>
            </a:extLst>
          </p:cNvPr>
          <p:cNvSpPr>
            <a:spLocks noGrp="1"/>
          </p:cNvSpPr>
          <p:nvPr>
            <p:ph idx="4294967295"/>
          </p:nvPr>
        </p:nvSpPr>
        <p:spPr>
          <a:xfrm>
            <a:off x="351692" y="1401030"/>
            <a:ext cx="6897566" cy="2232025"/>
          </a:xfrm>
        </p:spPr>
        <p:txBody>
          <a:bodyPr anchor="t">
            <a:normAutofit/>
          </a:bodyPr>
          <a:lstStyle/>
          <a:p>
            <a:pPr marL="0" indent="0">
              <a:buNone/>
            </a:pPr>
            <a:r>
              <a:rPr lang="en-US">
                <a:solidFill>
                  <a:srgbClr val="064961"/>
                </a:solidFill>
              </a:rPr>
              <a:t>…allows sponsors the option to receive reimbursement for meals served away from approved locations when the following conditions are met. </a:t>
            </a:r>
          </a:p>
          <a:p>
            <a:pPr marL="0" indent="0">
              <a:buNone/>
            </a:pPr>
            <a:r>
              <a:rPr lang="en-US" b="1">
                <a:solidFill>
                  <a:srgbClr val="064961"/>
                </a:solidFill>
              </a:rPr>
              <a:t>Please note the following slides:</a:t>
            </a:r>
          </a:p>
          <a:p>
            <a:pPr marL="0" indent="0">
              <a:buNone/>
            </a:pPr>
            <a:endParaRPr lang="en-US" sz="2000">
              <a:solidFill>
                <a:srgbClr val="FF0000"/>
              </a:solidFill>
            </a:endParaRPr>
          </a:p>
        </p:txBody>
      </p:sp>
      <p:pic>
        <p:nvPicPr>
          <p:cNvPr id="2" name="Picture 1" descr="A group of people working in a garden&#10;&#10;Description automatically generated with medium confidence">
            <a:extLst>
              <a:ext uri="{FF2B5EF4-FFF2-40B4-BE49-F238E27FC236}">
                <a16:creationId xmlns:a16="http://schemas.microsoft.com/office/drawing/2014/main" id="{F6F8AFA7-939E-3E8C-8AA7-CFD0D0AD7024}"/>
              </a:ext>
            </a:extLst>
          </p:cNvPr>
          <p:cNvPicPr>
            <a:picLocks noChangeAspect="1"/>
          </p:cNvPicPr>
          <p:nvPr/>
        </p:nvPicPr>
        <p:blipFill>
          <a:blip r:embed="rId3"/>
          <a:stretch>
            <a:fillRect/>
          </a:stretch>
        </p:blipFill>
        <p:spPr>
          <a:xfrm>
            <a:off x="7806828" y="0"/>
            <a:ext cx="4574861" cy="6858000"/>
          </a:xfrm>
          <a:prstGeom prst="rect">
            <a:avLst/>
          </a:prstGeom>
        </p:spPr>
      </p:pic>
    </p:spTree>
    <p:extLst>
      <p:ext uri="{BB962C8B-B14F-4D97-AF65-F5344CB8AC3E}">
        <p14:creationId xmlns:p14="http://schemas.microsoft.com/office/powerpoint/2010/main" val="3272857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659424" y="762976"/>
            <a:ext cx="6450623" cy="1325563"/>
          </a:xfrm>
        </p:spPr>
        <p:txBody>
          <a:bodyPr vert="horz" lIns="91440" tIns="45720" rIns="91440" bIns="45720" rtlCol="0" anchor="b">
            <a:normAutofit fontScale="90000"/>
          </a:bodyPr>
          <a:lstStyle/>
          <a:p>
            <a:r>
              <a:rPr lang="en-US" sz="3600" b="1">
                <a:solidFill>
                  <a:schemeClr val="accent2"/>
                </a:solidFill>
                <a:ea typeface="+mn-ea"/>
                <a:cs typeface="+mn-cs"/>
              </a:rPr>
              <a:t>Condition 1 – </a:t>
            </a:r>
            <a:br>
              <a:rPr lang="en-US" sz="3600" b="1">
                <a:solidFill>
                  <a:srgbClr val="229787"/>
                </a:solidFill>
                <a:ea typeface="+mn-ea"/>
                <a:cs typeface="+mn-cs"/>
              </a:rPr>
            </a:br>
            <a:r>
              <a:rPr lang="en-US" sz="3600" b="1">
                <a:solidFill>
                  <a:srgbClr val="229787"/>
                </a:solidFill>
                <a:ea typeface="+mn-ea"/>
                <a:cs typeface="+mn-cs"/>
              </a:rPr>
              <a:t>State agency notification</a:t>
            </a:r>
            <a:br>
              <a:rPr lang="en-US" sz="3600" b="1">
                <a:solidFill>
                  <a:srgbClr val="229787"/>
                </a:solidFill>
                <a:ea typeface="+mn-ea"/>
                <a:cs typeface="+mn-cs"/>
              </a:rPr>
            </a:br>
            <a:endParaRPr lang="en-US" sz="3600" b="1">
              <a:solidFill>
                <a:srgbClr val="229787"/>
              </a:solidFill>
              <a:ea typeface="+mn-ea"/>
              <a:cs typeface="+mn-cs"/>
            </a:endParaRPr>
          </a:p>
        </p:txBody>
      </p:sp>
      <p:sp>
        <p:nvSpPr>
          <p:cNvPr id="22531" name="Rectangle 1027"/>
          <p:cNvSpPr>
            <a:spLocks noGrp="1" noChangeArrowheads="1"/>
          </p:cNvSpPr>
          <p:nvPr>
            <p:ph sz="half" idx="4294967295"/>
          </p:nvPr>
        </p:nvSpPr>
        <p:spPr>
          <a:xfrm>
            <a:off x="659424" y="2088539"/>
            <a:ext cx="5728188" cy="3533775"/>
          </a:xfrm>
        </p:spPr>
        <p:txBody>
          <a:bodyPr vert="horz" lIns="91440" tIns="45720" rIns="91440" bIns="45720" rtlCol="0" anchor="t">
            <a:normAutofit/>
          </a:bodyPr>
          <a:lstStyle/>
          <a:p>
            <a:pPr marL="0" indent="0">
              <a:buNone/>
            </a:pPr>
            <a:r>
              <a:rPr lang="en-US" b="1">
                <a:solidFill>
                  <a:srgbClr val="064961"/>
                </a:solidFill>
              </a:rPr>
              <a:t>Form 7.1- Summer Food Service Program for Children (SFSP) Field Trip Log </a:t>
            </a:r>
          </a:p>
          <a:p>
            <a:pPr marL="0" indent="0">
              <a:buNone/>
            </a:pPr>
            <a:r>
              <a:rPr lang="en-US" sz="2000">
                <a:solidFill>
                  <a:srgbClr val="064961"/>
                </a:solidFill>
              </a:rPr>
              <a:t>This form must be completed and submitted to the state agency prior to the date of the field trip.</a:t>
            </a:r>
          </a:p>
          <a:p>
            <a:pPr marL="0" indent="0">
              <a:buNone/>
            </a:pPr>
            <a:r>
              <a:rPr lang="en-US" sz="2000">
                <a:solidFill>
                  <a:srgbClr val="064961"/>
                </a:solidFill>
              </a:rPr>
              <a:t>The form is located at: </a:t>
            </a:r>
            <a:r>
              <a:rPr lang="en-US" sz="2000">
                <a:solidFill>
                  <a:schemeClr val="tx1"/>
                </a:solidFill>
                <a:hlinkClick r:id="rId3"/>
              </a:rPr>
              <a:t>summerfoodnm.org/sponsors</a:t>
            </a:r>
            <a:r>
              <a:rPr lang="en-US" sz="2000">
                <a:solidFill>
                  <a:schemeClr val="tx1"/>
                </a:solidFill>
              </a:rPr>
              <a:t>  </a:t>
            </a:r>
            <a:r>
              <a:rPr lang="en-US" sz="2000">
                <a:solidFill>
                  <a:srgbClr val="064961"/>
                </a:solidFill>
              </a:rPr>
              <a:t>and can be downloaded and submitted electronically to the state agency.</a:t>
            </a:r>
          </a:p>
          <a:p>
            <a:endParaRPr lang="en-US" sz="1000">
              <a:solidFill>
                <a:schemeClr val="tx1"/>
              </a:solidFill>
            </a:endParaRPr>
          </a:p>
        </p:txBody>
      </p:sp>
      <p:graphicFrame>
        <p:nvGraphicFramePr>
          <p:cNvPr id="8" name="Content Placeholder 7">
            <a:extLst>
              <a:ext uri="{FF2B5EF4-FFF2-40B4-BE49-F238E27FC236}">
                <a16:creationId xmlns:a16="http://schemas.microsoft.com/office/drawing/2014/main" id="{5C8683F0-1875-8E92-072A-AB2B2A9C4B97}"/>
              </a:ext>
            </a:extLst>
          </p:cNvPr>
          <p:cNvGraphicFramePr>
            <a:graphicFrameLocks noGrp="1" noChangeAspect="1"/>
          </p:cNvGraphicFramePr>
          <p:nvPr>
            <p:ph sz="half" idx="4294967295"/>
            <p:extLst>
              <p:ext uri="{D42A27DB-BD31-4B8C-83A1-F6EECF244321}">
                <p14:modId xmlns:p14="http://schemas.microsoft.com/office/powerpoint/2010/main" val="712976349"/>
              </p:ext>
            </p:extLst>
          </p:nvPr>
        </p:nvGraphicFramePr>
        <p:xfrm>
          <a:off x="6917592" y="43961"/>
          <a:ext cx="5365262" cy="6891501"/>
        </p:xfrm>
        <a:graphic>
          <a:graphicData uri="http://schemas.openxmlformats.org/presentationml/2006/ole">
            <mc:AlternateContent xmlns:mc="http://schemas.openxmlformats.org/markup-compatibility/2006">
              <mc:Choice xmlns:v="urn:schemas-microsoft-com:vml" Requires="v">
                <p:oleObj name="Acrobat Document" r:id="rId4" imgW="4663440" imgH="6034898" progId="Acrobat.Document.2017">
                  <p:embed/>
                </p:oleObj>
              </mc:Choice>
              <mc:Fallback>
                <p:oleObj name="Acrobat Document" r:id="rId4" imgW="4663440" imgH="6034898" progId="Acrobat.Document.2017">
                  <p:embed/>
                  <p:pic>
                    <p:nvPicPr>
                      <p:cNvPr id="8" name="Content Placeholder 7">
                        <a:extLst>
                          <a:ext uri="{FF2B5EF4-FFF2-40B4-BE49-F238E27FC236}">
                            <a16:creationId xmlns:a16="http://schemas.microsoft.com/office/drawing/2014/main" id="{5C8683F0-1875-8E92-072A-AB2B2A9C4B97}"/>
                          </a:ext>
                        </a:extLst>
                      </p:cNvPr>
                      <p:cNvPicPr/>
                      <p:nvPr/>
                    </p:nvPicPr>
                    <p:blipFill>
                      <a:blip r:embed="rId5"/>
                      <a:stretch>
                        <a:fillRect/>
                      </a:stretch>
                    </p:blipFill>
                    <p:spPr>
                      <a:xfrm>
                        <a:off x="6917592" y="43961"/>
                        <a:ext cx="5365262" cy="6891501"/>
                      </a:xfrm>
                      <a:prstGeom prst="rect">
                        <a:avLst/>
                      </a:prstGeom>
                    </p:spPr>
                  </p:pic>
                </p:oleObj>
              </mc:Fallback>
            </mc:AlternateContent>
          </a:graphicData>
        </a:graphic>
      </p:graphicFrame>
    </p:spTree>
    <p:extLst>
      <p:ext uri="{BB962C8B-B14F-4D97-AF65-F5344CB8AC3E}">
        <p14:creationId xmlns:p14="http://schemas.microsoft.com/office/powerpoint/2010/main" val="2878700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nchor="b">
            <a:normAutofit/>
          </a:bodyPr>
          <a:lstStyle/>
          <a:p>
            <a:pPr algn="r" eaLnBrk="1" hangingPunct="1"/>
            <a:r>
              <a:rPr lang="en-US">
                <a:solidFill>
                  <a:srgbClr val="FFFFFF"/>
                </a:solidFill>
              </a:rPr>
              <a:t> </a:t>
            </a:r>
          </a:p>
        </p:txBody>
      </p:sp>
      <p:sp>
        <p:nvSpPr>
          <p:cNvPr id="17411" name="Rectangle 1027"/>
          <p:cNvSpPr>
            <a:spLocks noGrp="1" noChangeArrowheads="1"/>
          </p:cNvSpPr>
          <p:nvPr>
            <p:ph idx="4294967295"/>
          </p:nvPr>
        </p:nvSpPr>
        <p:spPr>
          <a:xfrm>
            <a:off x="7329488" y="595313"/>
            <a:ext cx="4862512" cy="5546725"/>
          </a:xfrm>
        </p:spPr>
        <p:txBody>
          <a:bodyPr anchor="ctr">
            <a:normAutofit/>
          </a:bodyPr>
          <a:lstStyle/>
          <a:p>
            <a:pPr eaLnBrk="1" hangingPunct="1">
              <a:buFontTx/>
              <a:buNone/>
            </a:pPr>
            <a:endParaRPr lang="en-US" sz="2000"/>
          </a:p>
          <a:p>
            <a:pPr eaLnBrk="1" hangingPunct="1"/>
            <a:endParaRPr lang="en-US" sz="2000"/>
          </a:p>
          <a:p>
            <a:pPr eaLnBrk="1" hangingPunct="1"/>
            <a:endParaRPr lang="en-US" sz="2000"/>
          </a:p>
        </p:txBody>
      </p:sp>
      <p:sp>
        <p:nvSpPr>
          <p:cNvPr id="4" name="TextBox 3">
            <a:extLst>
              <a:ext uri="{FF2B5EF4-FFF2-40B4-BE49-F238E27FC236}">
                <a16:creationId xmlns:a16="http://schemas.microsoft.com/office/drawing/2014/main" id="{864B645C-F7A7-E4F0-F0AC-4330D36A8345}"/>
              </a:ext>
            </a:extLst>
          </p:cNvPr>
          <p:cNvSpPr txBox="1"/>
          <p:nvPr/>
        </p:nvSpPr>
        <p:spPr>
          <a:xfrm rot="10800000" flipH="1" flipV="1">
            <a:off x="508824" y="375418"/>
            <a:ext cx="11551694" cy="1077218"/>
          </a:xfrm>
          <a:prstGeom prst="rect">
            <a:avLst/>
          </a:prstGeom>
          <a:noFill/>
        </p:spPr>
        <p:txBody>
          <a:bodyPr wrap="square">
            <a:spAutoFit/>
          </a:bodyPr>
          <a:lstStyle/>
          <a:p>
            <a:r>
              <a:rPr lang="en-US" sz="3200" b="1">
                <a:solidFill>
                  <a:schemeClr val="accent2"/>
                </a:solidFill>
              </a:rPr>
              <a:t>Condition 2 – </a:t>
            </a:r>
          </a:p>
          <a:p>
            <a:r>
              <a:rPr lang="en-US" sz="3200" b="1">
                <a:solidFill>
                  <a:srgbClr val="229787"/>
                </a:solidFill>
              </a:rPr>
              <a:t>Meet program Requirements and health and safety standards.</a:t>
            </a:r>
          </a:p>
        </p:txBody>
      </p:sp>
      <p:sp>
        <p:nvSpPr>
          <p:cNvPr id="5" name="TextBox 4">
            <a:extLst>
              <a:ext uri="{FF2B5EF4-FFF2-40B4-BE49-F238E27FC236}">
                <a16:creationId xmlns:a16="http://schemas.microsoft.com/office/drawing/2014/main" id="{4F3305D4-673F-0436-3572-B43C66AC5781}"/>
              </a:ext>
            </a:extLst>
          </p:cNvPr>
          <p:cNvSpPr txBox="1"/>
          <p:nvPr/>
        </p:nvSpPr>
        <p:spPr>
          <a:xfrm flipH="1">
            <a:off x="494253" y="1366468"/>
            <a:ext cx="10920806" cy="1631216"/>
          </a:xfrm>
          <a:prstGeom prst="rect">
            <a:avLst/>
          </a:prstGeom>
          <a:noFill/>
        </p:spPr>
        <p:txBody>
          <a:bodyPr wrap="square" rtlCol="0">
            <a:spAutoFit/>
          </a:bodyPr>
          <a:lstStyle/>
          <a:p>
            <a:r>
              <a:rPr lang="en-US" sz="2000">
                <a:solidFill>
                  <a:srgbClr val="064961"/>
                </a:solidFill>
              </a:rPr>
              <a:t>Sponsors must meet all program requirements including applicable State and local health, safety and sanitation standards.</a:t>
            </a:r>
          </a:p>
          <a:p>
            <a:endParaRPr lang="en-US" sz="2000">
              <a:solidFill>
                <a:srgbClr val="064961"/>
              </a:solidFill>
            </a:endParaRPr>
          </a:p>
          <a:p>
            <a:r>
              <a:rPr lang="en-US" sz="2000">
                <a:solidFill>
                  <a:srgbClr val="064961"/>
                </a:solidFill>
              </a:rPr>
              <a:t>Meals that are being transported for field trips need to be kept at appropriate temperatures to ensure food safety. </a:t>
            </a:r>
          </a:p>
        </p:txBody>
      </p:sp>
      <p:sp>
        <p:nvSpPr>
          <p:cNvPr id="2" name="Title 9">
            <a:extLst>
              <a:ext uri="{FF2B5EF4-FFF2-40B4-BE49-F238E27FC236}">
                <a16:creationId xmlns:a16="http://schemas.microsoft.com/office/drawing/2014/main" id="{54404312-DDC0-4559-EB03-834AA249CBC9}"/>
              </a:ext>
            </a:extLst>
          </p:cNvPr>
          <p:cNvSpPr txBox="1">
            <a:spLocks/>
          </p:cNvSpPr>
          <p:nvPr/>
        </p:nvSpPr>
        <p:spPr>
          <a:xfrm>
            <a:off x="446441" y="3259927"/>
            <a:ext cx="10515600" cy="1325563"/>
          </a:xfrm>
          <a:prstGeom prst="rect">
            <a:avLst/>
          </a:prstGeom>
          <a:no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0"/>
              </a:spcBef>
              <a:spcAft>
                <a:spcPts val="0"/>
              </a:spcAft>
              <a:buClr>
                <a:srgbClr val="B12524"/>
              </a:buClr>
              <a:buSzPts val="1800"/>
              <a:buNone/>
              <a:defRPr sz="4000" b="0" kern="1200">
                <a:solidFill>
                  <a:srgbClr val="B12524"/>
                </a:solidFill>
                <a:latin typeface="+mn-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sz="3200" b="1">
                <a:solidFill>
                  <a:schemeClr val="accent2"/>
                </a:solidFill>
                <a:ea typeface="+mn-ea"/>
                <a:cs typeface="+mn-cs"/>
              </a:rPr>
              <a:t>Condition 3  -</a:t>
            </a:r>
            <a:br>
              <a:rPr lang="en-US" sz="3200" b="1">
                <a:solidFill>
                  <a:schemeClr val="accent2"/>
                </a:solidFill>
                <a:ea typeface="+mn-ea"/>
                <a:cs typeface="+mn-cs"/>
              </a:rPr>
            </a:br>
            <a:r>
              <a:rPr lang="en-US" sz="3200" b="1">
                <a:solidFill>
                  <a:srgbClr val="229787"/>
                </a:solidFill>
                <a:ea typeface="+mn-ea"/>
                <a:cs typeface="+mn-cs"/>
              </a:rPr>
              <a:t>Approved Mealtimes</a:t>
            </a:r>
          </a:p>
        </p:txBody>
      </p:sp>
      <p:sp>
        <p:nvSpPr>
          <p:cNvPr id="3" name="TextBox 2">
            <a:extLst>
              <a:ext uri="{FF2B5EF4-FFF2-40B4-BE49-F238E27FC236}">
                <a16:creationId xmlns:a16="http://schemas.microsoft.com/office/drawing/2014/main" id="{B9946880-1A66-8B8D-B06B-C972B3D2B435}"/>
              </a:ext>
            </a:extLst>
          </p:cNvPr>
          <p:cNvSpPr txBox="1"/>
          <p:nvPr/>
        </p:nvSpPr>
        <p:spPr>
          <a:xfrm>
            <a:off x="411891" y="4356292"/>
            <a:ext cx="11745559" cy="400110"/>
          </a:xfrm>
          <a:prstGeom prst="rect">
            <a:avLst/>
          </a:prstGeom>
          <a:noFill/>
        </p:spPr>
        <p:txBody>
          <a:bodyPr wrap="square" rtlCol="0">
            <a:spAutoFit/>
          </a:bodyPr>
          <a:lstStyle/>
          <a:p>
            <a:pPr algn="just"/>
            <a:r>
              <a:rPr lang="en-US" sz="2000">
                <a:solidFill>
                  <a:srgbClr val="064961"/>
                </a:solidFill>
              </a:rPr>
              <a:t>Meals served away from approved locations must follow the same approved mealtime as the open site.</a:t>
            </a:r>
          </a:p>
        </p:txBody>
      </p:sp>
    </p:spTree>
    <p:extLst>
      <p:ext uri="{BB962C8B-B14F-4D97-AF65-F5344CB8AC3E}">
        <p14:creationId xmlns:p14="http://schemas.microsoft.com/office/powerpoint/2010/main" val="1260973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5538DF4-B02A-464C-C6BD-C95480C0830F}"/>
              </a:ext>
            </a:extLst>
          </p:cNvPr>
          <p:cNvSpPr>
            <a:spLocks noGrp="1"/>
          </p:cNvSpPr>
          <p:nvPr>
            <p:ph type="title"/>
          </p:nvPr>
        </p:nvSpPr>
        <p:spPr>
          <a:xfrm>
            <a:off x="575235" y="580278"/>
            <a:ext cx="5204012" cy="1325563"/>
          </a:xfrm>
        </p:spPr>
        <p:txBody>
          <a:bodyPr>
            <a:noAutofit/>
          </a:bodyPr>
          <a:lstStyle/>
          <a:p>
            <a:r>
              <a:rPr lang="en-US" sz="3200" b="1">
                <a:solidFill>
                  <a:schemeClr val="accent2"/>
                </a:solidFill>
                <a:ea typeface="+mn-ea"/>
                <a:cs typeface="+mn-cs"/>
              </a:rPr>
              <a:t>Condition 4  - </a:t>
            </a:r>
            <a:br>
              <a:rPr lang="en-US" sz="3200" b="1">
                <a:solidFill>
                  <a:schemeClr val="accent2"/>
                </a:solidFill>
                <a:ea typeface="+mn-ea"/>
                <a:cs typeface="+mn-cs"/>
              </a:rPr>
            </a:br>
            <a:r>
              <a:rPr lang="en-US" sz="3200" b="1">
                <a:solidFill>
                  <a:srgbClr val="229787"/>
                </a:solidFill>
                <a:ea typeface="+mn-ea"/>
                <a:cs typeface="+mn-cs"/>
              </a:rPr>
              <a:t>Site must remain open</a:t>
            </a:r>
          </a:p>
        </p:txBody>
      </p:sp>
      <p:sp>
        <p:nvSpPr>
          <p:cNvPr id="8" name="TextBox 7">
            <a:extLst>
              <a:ext uri="{FF2B5EF4-FFF2-40B4-BE49-F238E27FC236}">
                <a16:creationId xmlns:a16="http://schemas.microsoft.com/office/drawing/2014/main" id="{6EA53BD8-1C08-0A0A-79F9-5E05AD36CD8A}"/>
              </a:ext>
            </a:extLst>
          </p:cNvPr>
          <p:cNvSpPr txBox="1"/>
          <p:nvPr/>
        </p:nvSpPr>
        <p:spPr>
          <a:xfrm>
            <a:off x="575235" y="1963649"/>
            <a:ext cx="4450976" cy="2400657"/>
          </a:xfrm>
          <a:prstGeom prst="rect">
            <a:avLst/>
          </a:prstGeom>
          <a:noFill/>
        </p:spPr>
        <p:txBody>
          <a:bodyPr wrap="square" lIns="91440" tIns="45720" rIns="91440" bIns="45720" rtlCol="0" anchor="t">
            <a:spAutoFit/>
          </a:bodyPr>
          <a:lstStyle/>
          <a:p>
            <a:r>
              <a:rPr lang="en-US" sz="2000">
                <a:solidFill>
                  <a:srgbClr val="064961"/>
                </a:solidFill>
              </a:rPr>
              <a:t>Sponsors of open sites must continue operating at the approved location and operate for approved mealtimes.</a:t>
            </a:r>
          </a:p>
          <a:p>
            <a:endParaRPr lang="en-US" sz="2000">
              <a:solidFill>
                <a:srgbClr val="064961"/>
              </a:solidFill>
            </a:endParaRPr>
          </a:p>
          <a:p>
            <a:r>
              <a:rPr lang="en-US" sz="2000">
                <a:solidFill>
                  <a:srgbClr val="064961"/>
                </a:solidFill>
              </a:rPr>
              <a:t>This allows participants within the service area to still receive meals. </a:t>
            </a:r>
          </a:p>
          <a:p>
            <a:pPr>
              <a:lnSpc>
                <a:spcPct val="50000"/>
              </a:lnSpc>
            </a:pPr>
            <a:endParaRPr lang="en-US" sz="2000"/>
          </a:p>
          <a:p>
            <a:endParaRPr lang="en-US" sz="2000"/>
          </a:p>
        </p:txBody>
      </p:sp>
      <p:pic>
        <p:nvPicPr>
          <p:cNvPr id="7" name="Picture 6" descr="A person teaching children in a classroom&#10;&#10;Description automatically generated with medium confidence">
            <a:extLst>
              <a:ext uri="{FF2B5EF4-FFF2-40B4-BE49-F238E27FC236}">
                <a16:creationId xmlns:a16="http://schemas.microsoft.com/office/drawing/2014/main" id="{7C3494CB-FC75-D7F2-B225-3570D6CA7AD7}"/>
              </a:ext>
            </a:extLst>
          </p:cNvPr>
          <p:cNvPicPr>
            <a:picLocks noChangeAspect="1"/>
          </p:cNvPicPr>
          <p:nvPr/>
        </p:nvPicPr>
        <p:blipFill rotWithShape="1">
          <a:blip r:embed="rId3"/>
          <a:srcRect l="38097" t="1541" r="4321" b="-1541"/>
          <a:stretch/>
        </p:blipFill>
        <p:spPr>
          <a:xfrm>
            <a:off x="6191624" y="-109071"/>
            <a:ext cx="6107953" cy="7076141"/>
          </a:xfrm>
          <a:prstGeom prst="rect">
            <a:avLst/>
          </a:prstGeom>
        </p:spPr>
      </p:pic>
    </p:spTree>
    <p:extLst>
      <p:ext uri="{BB962C8B-B14F-4D97-AF65-F5344CB8AC3E}">
        <p14:creationId xmlns:p14="http://schemas.microsoft.com/office/powerpoint/2010/main" val="2810732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425" name="Content Placeholder 15424">
            <a:extLst>
              <a:ext uri="{FF2B5EF4-FFF2-40B4-BE49-F238E27FC236}">
                <a16:creationId xmlns:a16="http://schemas.microsoft.com/office/drawing/2014/main" id="{425C9C0C-968D-488D-5CE3-F674A22C4A96}"/>
              </a:ext>
            </a:extLst>
          </p:cNvPr>
          <p:cNvSpPr>
            <a:spLocks noGrp="1"/>
          </p:cNvSpPr>
          <p:nvPr>
            <p:ph idx="4294967295"/>
          </p:nvPr>
        </p:nvSpPr>
        <p:spPr>
          <a:xfrm>
            <a:off x="473635" y="1946275"/>
            <a:ext cx="5929312" cy="3779837"/>
          </a:xfrm>
        </p:spPr>
        <p:txBody>
          <a:bodyPr anchor="t">
            <a:noAutofit/>
          </a:bodyPr>
          <a:lstStyle/>
          <a:p>
            <a:pPr marL="0" indent="0">
              <a:buNone/>
            </a:pPr>
            <a:r>
              <a:rPr lang="en-US">
                <a:solidFill>
                  <a:srgbClr val="064961"/>
                </a:solidFill>
              </a:rPr>
              <a:t>The Field Trip Log </a:t>
            </a:r>
            <a:r>
              <a:rPr lang="en-US" b="1">
                <a:solidFill>
                  <a:srgbClr val="064961"/>
                </a:solidFill>
              </a:rPr>
              <a:t>MUST</a:t>
            </a:r>
            <a:r>
              <a:rPr lang="en-US">
                <a:solidFill>
                  <a:srgbClr val="064961"/>
                </a:solidFill>
              </a:rPr>
              <a:t> be completed and submitted </a:t>
            </a:r>
            <a:r>
              <a:rPr lang="en-US" b="1">
                <a:solidFill>
                  <a:srgbClr val="064961"/>
                </a:solidFill>
              </a:rPr>
              <a:t>PRIOR</a:t>
            </a:r>
            <a:r>
              <a:rPr lang="en-US">
                <a:solidFill>
                  <a:srgbClr val="064961"/>
                </a:solidFill>
              </a:rPr>
              <a:t> to the date of the field trip.</a:t>
            </a:r>
          </a:p>
          <a:p>
            <a:pPr marL="0" indent="0">
              <a:buNone/>
            </a:pPr>
            <a:r>
              <a:rPr lang="en-US">
                <a:solidFill>
                  <a:srgbClr val="064961"/>
                </a:solidFill>
              </a:rPr>
              <a:t>Verbal notifications or emails received the day of the field trip will not be accepted</a:t>
            </a:r>
            <a:r>
              <a:rPr lang="en-US">
                <a:solidFill>
                  <a:schemeClr val="bg1"/>
                </a:solidFill>
              </a:rPr>
              <a:t>.</a:t>
            </a:r>
          </a:p>
        </p:txBody>
      </p:sp>
      <p:sp>
        <p:nvSpPr>
          <p:cNvPr id="3" name="Title 9">
            <a:extLst>
              <a:ext uri="{FF2B5EF4-FFF2-40B4-BE49-F238E27FC236}">
                <a16:creationId xmlns:a16="http://schemas.microsoft.com/office/drawing/2014/main" id="{49951743-5966-26F0-0A55-C662A3BBE03C}"/>
              </a:ext>
            </a:extLst>
          </p:cNvPr>
          <p:cNvSpPr>
            <a:spLocks noGrp="1"/>
          </p:cNvSpPr>
          <p:nvPr>
            <p:ph type="title"/>
          </p:nvPr>
        </p:nvSpPr>
        <p:spPr>
          <a:xfrm>
            <a:off x="473635" y="771525"/>
            <a:ext cx="5204012" cy="1325563"/>
          </a:xfrm>
        </p:spPr>
        <p:txBody>
          <a:bodyPr>
            <a:noAutofit/>
          </a:bodyPr>
          <a:lstStyle/>
          <a:p>
            <a:r>
              <a:rPr lang="en-US" sz="3200" b="1">
                <a:solidFill>
                  <a:schemeClr val="accent2"/>
                </a:solidFill>
                <a:ea typeface="+mn-ea"/>
                <a:cs typeface="+mn-cs"/>
              </a:rPr>
              <a:t>Reminder</a:t>
            </a:r>
            <a:endParaRPr lang="en-US" sz="3200" b="1">
              <a:solidFill>
                <a:srgbClr val="229787"/>
              </a:solidFill>
              <a:ea typeface="+mn-ea"/>
              <a:cs typeface="+mn-cs"/>
            </a:endParaRPr>
          </a:p>
        </p:txBody>
      </p:sp>
      <p:pic>
        <p:nvPicPr>
          <p:cNvPr id="7" name="Picture 6" descr="A group of people sitting on the grass&#10;&#10;Description automatically generated with medium confidence">
            <a:extLst>
              <a:ext uri="{FF2B5EF4-FFF2-40B4-BE49-F238E27FC236}">
                <a16:creationId xmlns:a16="http://schemas.microsoft.com/office/drawing/2014/main" id="{310A3721-65E9-3F7B-C50A-49364F0AA69B}"/>
              </a:ext>
            </a:extLst>
          </p:cNvPr>
          <p:cNvPicPr>
            <a:picLocks noChangeAspect="1"/>
          </p:cNvPicPr>
          <p:nvPr/>
        </p:nvPicPr>
        <p:blipFill rotWithShape="1">
          <a:blip r:embed="rId3"/>
          <a:srcRect l="3725" t="19564" r="24041"/>
          <a:stretch/>
        </p:blipFill>
        <p:spPr>
          <a:xfrm>
            <a:off x="6663765" y="-83670"/>
            <a:ext cx="5752546" cy="5233604"/>
          </a:xfrm>
          <a:prstGeom prst="teardrop">
            <a:avLst>
              <a:gd name="adj" fmla="val 97245"/>
            </a:avLst>
          </a:prstGeom>
        </p:spPr>
      </p:pic>
    </p:spTree>
    <p:extLst>
      <p:ext uri="{BB962C8B-B14F-4D97-AF65-F5344CB8AC3E}">
        <p14:creationId xmlns:p14="http://schemas.microsoft.com/office/powerpoint/2010/main" val="2141974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A1BDB04-ABD5-4ECF-FE4C-A77A4DF812CC}"/>
              </a:ext>
            </a:extLst>
          </p:cNvPr>
          <p:cNvPicPr>
            <a:picLocks noChangeAspect="1"/>
          </p:cNvPicPr>
          <p:nvPr/>
        </p:nvPicPr>
        <p:blipFill rotWithShape="1">
          <a:blip r:embed="rId2"/>
          <a:srcRect b="19"/>
          <a:stretch/>
        </p:blipFill>
        <p:spPr>
          <a:xfrm>
            <a:off x="0" y="0"/>
            <a:ext cx="12192000" cy="6858000"/>
          </a:xfrm>
          <a:prstGeom prst="rect">
            <a:avLst/>
          </a:prstGeom>
        </p:spPr>
      </p:pic>
    </p:spTree>
    <p:extLst>
      <p:ext uri="{BB962C8B-B14F-4D97-AF65-F5344CB8AC3E}">
        <p14:creationId xmlns:p14="http://schemas.microsoft.com/office/powerpoint/2010/main" val="4225925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6705-7B4F-46AB-E8E0-07D98448F97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E89D0A2-C056-EE7D-3F48-A83F107A81BC}"/>
              </a:ext>
            </a:extLst>
          </p:cNvPr>
          <p:cNvPicPr>
            <a:picLocks noChangeAspect="1"/>
          </p:cNvPicPr>
          <p:nvPr/>
        </p:nvPicPr>
        <p:blipFill>
          <a:blip r:embed="rId2"/>
          <a:stretch>
            <a:fillRect/>
          </a:stretch>
        </p:blipFill>
        <p:spPr>
          <a:xfrm>
            <a:off x="0" y="7436"/>
            <a:ext cx="12192000" cy="6843129"/>
          </a:xfrm>
          <a:prstGeom prst="rect">
            <a:avLst/>
          </a:prstGeom>
        </p:spPr>
      </p:pic>
    </p:spTree>
    <p:extLst>
      <p:ext uri="{BB962C8B-B14F-4D97-AF65-F5344CB8AC3E}">
        <p14:creationId xmlns:p14="http://schemas.microsoft.com/office/powerpoint/2010/main" val="147081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ECD_Presentation_template" id="{A59C2A28-A54F-E841-916C-2206BAC504D2}" vid="{1AF73A36-E511-7245-A020-3B69A73EEA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A1E017B6EC3F4397DA8617428230A5" ma:contentTypeVersion="17" ma:contentTypeDescription="Create a new document." ma:contentTypeScope="" ma:versionID="65ce9d49f62b83b0706a38ad2f595319">
  <xsd:schema xmlns:xsd="http://www.w3.org/2001/XMLSchema" xmlns:xs="http://www.w3.org/2001/XMLSchema" xmlns:p="http://schemas.microsoft.com/office/2006/metadata/properties" xmlns:ns2="2c38b65d-5a07-491d-a170-02292b3b8e60" xmlns:ns3="1d4c4705-e3fc-4088-bba0-4b35d52be7d4" targetNamespace="http://schemas.microsoft.com/office/2006/metadata/properties" ma:root="true" ma:fieldsID="d03b82982295161e0ca35bee695a29f4" ns2:_="" ns3:_="">
    <xsd:import namespace="2c38b65d-5a07-491d-a170-02292b3b8e60"/>
    <xsd:import namespace="1d4c4705-e3fc-4088-bba0-4b35d52be7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Note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38b65d-5a07-491d-a170-02292b3b8e6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10bbf41-8424-4f7f-988f-2ddf88b5ee04}" ma:internalName="TaxCatchAll" ma:showField="CatchAllData" ma:web="2c38b65d-5a07-491d-a170-02292b3b8e6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4c4705-e3fc-4088-bba0-4b35d52be7d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fdcca1d-aa7a-4aa4-88bd-88f0d812d4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c38b65d-5a07-491d-a170-02292b3b8e60" xsi:nil="true"/>
    <Notes xmlns="1d4c4705-e3fc-4088-bba0-4b35d52be7d4" xsi:nil="true"/>
    <lcf76f155ced4ddcb4097134ff3c332f xmlns="1d4c4705-e3fc-4088-bba0-4b35d52be7d4">
      <Terms xmlns="http://schemas.microsoft.com/office/infopath/2007/PartnerControls"/>
    </lcf76f155ced4ddcb4097134ff3c332f>
    <SharedWithUsers xmlns="2c38b65d-5a07-491d-a170-02292b3b8e60">
      <UserInfo>
        <DisplayName/>
        <AccountId xsi:nil="true"/>
        <AccountType/>
      </UserInfo>
    </SharedWithUsers>
    <MediaLengthInSeconds xmlns="1d4c4705-e3fc-4088-bba0-4b35d52be7d4" xsi:nil="true"/>
  </documentManagement>
</p:properties>
</file>

<file path=customXml/itemProps1.xml><?xml version="1.0" encoding="utf-8"?>
<ds:datastoreItem xmlns:ds="http://schemas.openxmlformats.org/officeDocument/2006/customXml" ds:itemID="{A91F227D-5CB1-410B-B4B8-C2038B2F3020}">
  <ds:schemaRefs>
    <ds:schemaRef ds:uri="1d4c4705-e3fc-4088-bba0-4b35d52be7d4"/>
    <ds:schemaRef ds:uri="2c38b65d-5a07-491d-a170-02292b3b8e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CB79B02-31CA-4E15-B011-B9E05B713B8E}">
  <ds:schemaRefs>
    <ds:schemaRef ds:uri="http://schemas.microsoft.com/sharepoint/v3/contenttype/forms"/>
  </ds:schemaRefs>
</ds:datastoreItem>
</file>

<file path=customXml/itemProps3.xml><?xml version="1.0" encoding="utf-8"?>
<ds:datastoreItem xmlns:ds="http://schemas.openxmlformats.org/officeDocument/2006/customXml" ds:itemID="{1EFB434F-13C4-4C93-A920-A373A1F3A0F6}">
  <ds:schemaRefs>
    <ds:schemaRef ds:uri="1d4c4705-e3fc-4088-bba0-4b35d52be7d4"/>
    <ds:schemaRef ds:uri="2c38b65d-5a07-491d-a170-02292b3b8e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9</Slides>
  <Notes>7</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Early Childhood Education and Care Department </vt:lpstr>
      <vt:lpstr>PowerPoint Presentation</vt:lpstr>
      <vt:lpstr>SFSP Regulation 7CFR, Part 225.16(g)</vt:lpstr>
      <vt:lpstr>Condition 1 –  State agency notification </vt:lpstr>
      <vt:lpstr> </vt:lpstr>
      <vt:lpstr>Condition 4  -  Site must remain open</vt:lpstr>
      <vt:lpstr>Reminder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Childhood Education and Care Department </dc:title>
  <dc:creator>Andrea Neal</dc:creator>
  <cp:revision>3</cp:revision>
  <cp:lastPrinted>2022-03-17T14:12:23Z</cp:lastPrinted>
  <dcterms:created xsi:type="dcterms:W3CDTF">2020-09-09T17:51:13Z</dcterms:created>
  <dcterms:modified xsi:type="dcterms:W3CDTF">2025-03-11T22:30:00Z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0x010100BDA1E017B6EC3F4397DA8617428230A5</vt:lpwstr>
  </property>
  <property fmtid="{D5CDD505-2E9C-101B-9397-08002B2CF9AE}" pid="3" name="MediaServiceImageTags">
    <vt:lpwstr/>
  </property>
  <property fmtid="{D5CDD505-2E9C-101B-9397-08002B2CF9AE}" pid="4" name="Order">
    <vt:r8>899300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