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1134" r:id="rId5"/>
    <p:sldId id="729" r:id="rId6"/>
    <p:sldId id="1135" r:id="rId7"/>
    <p:sldId id="730" r:id="rId8"/>
    <p:sldId id="731" r:id="rId9"/>
    <p:sldId id="732" r:id="rId10"/>
    <p:sldId id="733" r:id="rId11"/>
    <p:sldId id="734" r:id="rId12"/>
    <p:sldId id="735" r:id="rId13"/>
    <p:sldId id="306" r:id="rId14"/>
    <p:sldId id="736" r:id="rId15"/>
    <p:sldId id="738" r:id="rId16"/>
    <p:sldId id="739" r:id="rId17"/>
    <p:sldId id="320" r:id="rId18"/>
    <p:sldId id="1136" r:id="rId19"/>
    <p:sldId id="740" r:id="rId20"/>
    <p:sldId id="1127" r:id="rId21"/>
    <p:sldId id="339" r:id="rId22"/>
    <p:sldId id="291" r:id="rId23"/>
    <p:sldId id="1128" r:id="rId24"/>
    <p:sldId id="1129" r:id="rId25"/>
    <p:sldId id="1130" r:id="rId26"/>
    <p:sldId id="112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961"/>
    <a:srgbClr val="B12524"/>
    <a:srgbClr val="229787"/>
    <a:srgbClr val="E48126"/>
    <a:srgbClr val="4FC2C0"/>
    <a:srgbClr val="178A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1"/>
    <p:restoredTop sz="94291" autoAdjust="0"/>
  </p:normalViewPr>
  <p:slideViewPr>
    <p:cSldViewPr snapToGrid="0" snapToObjects="1">
      <p:cViewPr varScale="1">
        <p:scale>
          <a:sx n="114" d="100"/>
          <a:sy n="114" d="100"/>
        </p:scale>
        <p:origin x="246"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2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DAA8540-D151-8441-9CFA-42ED7FC31EA7}" type="datetimeFigureOut">
              <a:rPr lang="en-US" smtClean="0"/>
              <a:t>3/11/2025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0F1D56-6B15-0C42-8550-51772D6202B1}" type="slidenum">
              <a:rPr lang="en-US" smtClean="0"/>
              <a:t>‹#›</a:t>
            </a:fld>
            <a:endParaRPr lang="en-US"/>
          </a:p>
        </p:txBody>
      </p:sp>
    </p:spTree>
    <p:extLst>
      <p:ext uri="{BB962C8B-B14F-4D97-AF65-F5344CB8AC3E}">
        <p14:creationId xmlns:p14="http://schemas.microsoft.com/office/powerpoint/2010/main" val="163361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Acknowledge: Governor, Dr. </a:t>
            </a:r>
            <a:r>
              <a:rPr lang="en-US" b="1" dirty="0" err="1"/>
              <a:t>Scrase</a:t>
            </a:r>
            <a:r>
              <a:rPr lang="en-US" b="1" dirty="0"/>
              <a:t>, Sec. Stewart</a:t>
            </a:r>
            <a:endParaRPr lang="en-US" dirty="0"/>
          </a:p>
          <a:p>
            <a:r>
              <a:rPr lang="en-US" dirty="0"/>
              <a:t>Thank you, Secretary Stewart – and thank you, Governor, for the chance to share an update on child care and other early childhood programs in New Mexico.</a:t>
            </a:r>
          </a:p>
          <a:p>
            <a:r>
              <a:rPr lang="en-US" dirty="0"/>
              <a:t>NEXT SLIDE</a:t>
            </a:r>
          </a:p>
          <a:p>
            <a:endParaRPr lang="en-US" dirty="0"/>
          </a:p>
        </p:txBody>
      </p:sp>
      <p:sp>
        <p:nvSpPr>
          <p:cNvPr id="4" name="Slide Number Placeholder 3"/>
          <p:cNvSpPr>
            <a:spLocks noGrp="1"/>
          </p:cNvSpPr>
          <p:nvPr>
            <p:ph type="sldNum" sz="quarter" idx="5"/>
          </p:nvPr>
        </p:nvSpPr>
        <p:spPr/>
        <p:txBody>
          <a:bodyPr/>
          <a:lstStyle/>
          <a:p>
            <a:fld id="{910F1D56-6B15-0C42-8550-51772D6202B1}" type="slidenum">
              <a:rPr lang="en-US" smtClean="0"/>
              <a:t>1</a:t>
            </a:fld>
            <a:endParaRPr lang="en-US"/>
          </a:p>
        </p:txBody>
      </p:sp>
    </p:spTree>
    <p:extLst>
      <p:ext uri="{BB962C8B-B14F-4D97-AF65-F5344CB8AC3E}">
        <p14:creationId xmlns:p14="http://schemas.microsoft.com/office/powerpoint/2010/main" val="110240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FE9DC-02F2-433E-8BF9-D0CC465C6D48}" type="slidenum">
              <a:rPr lang="en-US" smtClean="0"/>
              <a:t>11</a:t>
            </a:fld>
            <a:endParaRPr lang="en-US"/>
          </a:p>
        </p:txBody>
      </p:sp>
    </p:spTree>
    <p:extLst>
      <p:ext uri="{BB962C8B-B14F-4D97-AF65-F5344CB8AC3E}">
        <p14:creationId xmlns:p14="http://schemas.microsoft.com/office/powerpoint/2010/main" val="37736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Rushed, crowded,</a:t>
            </a:r>
            <a:r>
              <a:rPr lang="en-US" baseline="0" dirty="0"/>
              <a:t> coerced, intimidated</a:t>
            </a:r>
            <a:endParaRPr lang="en-US" dirty="0"/>
          </a:p>
        </p:txBody>
      </p:sp>
      <p:sp>
        <p:nvSpPr>
          <p:cNvPr id="4" name="Slide Number Placeholder 3"/>
          <p:cNvSpPr>
            <a:spLocks noGrp="1"/>
          </p:cNvSpPr>
          <p:nvPr>
            <p:ph type="sldNum" sz="quarter" idx="10"/>
          </p:nvPr>
        </p:nvSpPr>
        <p:spPr/>
        <p:txBody>
          <a:bodyPr/>
          <a:lstStyle/>
          <a:p>
            <a:fld id="{141FE9DC-02F2-433E-8BF9-D0CC465C6D48}" type="slidenum">
              <a:rPr lang="en-US" smtClean="0"/>
              <a:t>12</a:t>
            </a:fld>
            <a:endParaRPr lang="en-US"/>
          </a:p>
        </p:txBody>
      </p:sp>
    </p:spTree>
    <p:extLst>
      <p:ext uri="{BB962C8B-B14F-4D97-AF65-F5344CB8AC3E}">
        <p14:creationId xmlns:p14="http://schemas.microsoft.com/office/powerpoint/2010/main" val="191681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13</a:t>
            </a:fld>
            <a:endParaRPr lang="en-US"/>
          </a:p>
        </p:txBody>
      </p:sp>
    </p:spTree>
    <p:extLst>
      <p:ext uri="{BB962C8B-B14F-4D97-AF65-F5344CB8AC3E}">
        <p14:creationId xmlns:p14="http://schemas.microsoft.com/office/powerpoint/2010/main" val="323023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16</a:t>
            </a:fld>
            <a:endParaRPr lang="en-US"/>
          </a:p>
        </p:txBody>
      </p:sp>
    </p:spTree>
    <p:extLst>
      <p:ext uri="{BB962C8B-B14F-4D97-AF65-F5344CB8AC3E}">
        <p14:creationId xmlns:p14="http://schemas.microsoft.com/office/powerpoint/2010/main" val="2600984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17</a:t>
            </a:fld>
            <a:endParaRPr lang="en-US"/>
          </a:p>
        </p:txBody>
      </p:sp>
    </p:spTree>
    <p:extLst>
      <p:ext uri="{BB962C8B-B14F-4D97-AF65-F5344CB8AC3E}">
        <p14:creationId xmlns:p14="http://schemas.microsoft.com/office/powerpoint/2010/main" val="200799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19</a:t>
            </a:fld>
            <a:endParaRPr lang="en-US"/>
          </a:p>
        </p:txBody>
      </p:sp>
    </p:spTree>
    <p:extLst>
      <p:ext uri="{BB962C8B-B14F-4D97-AF65-F5344CB8AC3E}">
        <p14:creationId xmlns:p14="http://schemas.microsoft.com/office/powerpoint/2010/main" val="3019359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20</a:t>
            </a:fld>
            <a:endParaRPr lang="en-US"/>
          </a:p>
        </p:txBody>
      </p:sp>
    </p:spTree>
    <p:extLst>
      <p:ext uri="{BB962C8B-B14F-4D97-AF65-F5344CB8AC3E}">
        <p14:creationId xmlns:p14="http://schemas.microsoft.com/office/powerpoint/2010/main" val="154925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21</a:t>
            </a:fld>
            <a:endParaRPr lang="en-US"/>
          </a:p>
        </p:txBody>
      </p:sp>
    </p:spTree>
    <p:extLst>
      <p:ext uri="{BB962C8B-B14F-4D97-AF65-F5344CB8AC3E}">
        <p14:creationId xmlns:p14="http://schemas.microsoft.com/office/powerpoint/2010/main" val="2415123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22</a:t>
            </a:fld>
            <a:endParaRPr lang="en-US"/>
          </a:p>
        </p:txBody>
      </p:sp>
    </p:spTree>
    <p:extLst>
      <p:ext uri="{BB962C8B-B14F-4D97-AF65-F5344CB8AC3E}">
        <p14:creationId xmlns:p14="http://schemas.microsoft.com/office/powerpoint/2010/main" val="892724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F1D56-6B15-0C42-8550-51772D6202B1}" type="slidenum">
              <a:rPr lang="en-US" smtClean="0"/>
              <a:t>23</a:t>
            </a:fld>
            <a:endParaRPr lang="en-US"/>
          </a:p>
        </p:txBody>
      </p:sp>
    </p:spTree>
    <p:extLst>
      <p:ext uri="{BB962C8B-B14F-4D97-AF65-F5344CB8AC3E}">
        <p14:creationId xmlns:p14="http://schemas.microsoft.com/office/powerpoint/2010/main" val="361164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2</a:t>
            </a:fld>
            <a:endParaRPr lang="en-US"/>
          </a:p>
        </p:txBody>
      </p:sp>
    </p:spTree>
    <p:extLst>
      <p:ext uri="{BB962C8B-B14F-4D97-AF65-F5344CB8AC3E}">
        <p14:creationId xmlns:p14="http://schemas.microsoft.com/office/powerpoint/2010/main" val="351027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4</a:t>
            </a:fld>
            <a:endParaRPr lang="en-US"/>
          </a:p>
        </p:txBody>
      </p:sp>
    </p:spTree>
    <p:extLst>
      <p:ext uri="{BB962C8B-B14F-4D97-AF65-F5344CB8AC3E}">
        <p14:creationId xmlns:p14="http://schemas.microsoft.com/office/powerpoint/2010/main" val="364012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5</a:t>
            </a:fld>
            <a:endParaRPr lang="en-US"/>
          </a:p>
        </p:txBody>
      </p:sp>
    </p:spTree>
    <p:extLst>
      <p:ext uri="{BB962C8B-B14F-4D97-AF65-F5344CB8AC3E}">
        <p14:creationId xmlns:p14="http://schemas.microsoft.com/office/powerpoint/2010/main" val="403391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6</a:t>
            </a:fld>
            <a:endParaRPr lang="en-US"/>
          </a:p>
        </p:txBody>
      </p:sp>
    </p:spTree>
    <p:extLst>
      <p:ext uri="{BB962C8B-B14F-4D97-AF65-F5344CB8AC3E}">
        <p14:creationId xmlns:p14="http://schemas.microsoft.com/office/powerpoint/2010/main" val="147211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Supervisors remain</a:t>
            </a:r>
            <a:r>
              <a:rPr lang="en-US" baseline="0" dirty="0"/>
              <a:t> responsible for children’s loose trash.</a:t>
            </a:r>
          </a:p>
          <a:p>
            <a:r>
              <a:rPr lang="en-US" baseline="0" dirty="0"/>
              <a:t>Sponsor remains responsible for trash disposal at all of its sites.</a:t>
            </a:r>
            <a:endParaRPr lang="en-US" dirty="0"/>
          </a:p>
        </p:txBody>
      </p:sp>
      <p:sp>
        <p:nvSpPr>
          <p:cNvPr id="4" name="Slide Number Placeholder 3"/>
          <p:cNvSpPr>
            <a:spLocks noGrp="1"/>
          </p:cNvSpPr>
          <p:nvPr>
            <p:ph type="sldNum" sz="quarter" idx="10"/>
          </p:nvPr>
        </p:nvSpPr>
        <p:spPr/>
        <p:txBody>
          <a:bodyPr/>
          <a:lstStyle/>
          <a:p>
            <a:fld id="{141FE9DC-02F2-433E-8BF9-D0CC465C6D48}" type="slidenum">
              <a:rPr lang="en-US" smtClean="0"/>
              <a:t>7</a:t>
            </a:fld>
            <a:endParaRPr lang="en-US"/>
          </a:p>
        </p:txBody>
      </p:sp>
    </p:spTree>
    <p:extLst>
      <p:ext uri="{BB962C8B-B14F-4D97-AF65-F5344CB8AC3E}">
        <p14:creationId xmlns:p14="http://schemas.microsoft.com/office/powerpoint/2010/main" val="107674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a:t>
            </a:r>
            <a:r>
              <a:rPr lang="en-US" baseline="0" dirty="0"/>
              <a:t> must be where the site supervisor can see them at all times</a:t>
            </a:r>
            <a:endParaRPr lang="en-US" dirty="0"/>
          </a:p>
        </p:txBody>
      </p:sp>
      <p:sp>
        <p:nvSpPr>
          <p:cNvPr id="4" name="Slide Number Placeholder 3"/>
          <p:cNvSpPr>
            <a:spLocks noGrp="1"/>
          </p:cNvSpPr>
          <p:nvPr>
            <p:ph type="sldNum" sz="quarter" idx="10"/>
          </p:nvPr>
        </p:nvSpPr>
        <p:spPr/>
        <p:txBody>
          <a:bodyPr/>
          <a:lstStyle/>
          <a:p>
            <a:fld id="{141FE9DC-02F2-433E-8BF9-D0CC465C6D48}" type="slidenum">
              <a:rPr lang="en-US" smtClean="0"/>
              <a:t>8</a:t>
            </a:fld>
            <a:endParaRPr lang="en-US"/>
          </a:p>
        </p:txBody>
      </p:sp>
    </p:spTree>
    <p:extLst>
      <p:ext uri="{BB962C8B-B14F-4D97-AF65-F5344CB8AC3E}">
        <p14:creationId xmlns:p14="http://schemas.microsoft.com/office/powerpoint/2010/main" val="25461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meal service</a:t>
            </a:r>
            <a:r>
              <a:rPr lang="en-US" baseline="0" dirty="0"/>
              <a:t> time changes require prior approval from the state agency. These changes are requested in EPICS and approved by Emiliano.</a:t>
            </a:r>
            <a:endParaRPr lang="en-US" dirty="0"/>
          </a:p>
        </p:txBody>
      </p:sp>
      <p:sp>
        <p:nvSpPr>
          <p:cNvPr id="4" name="Slide Number Placeholder 3"/>
          <p:cNvSpPr>
            <a:spLocks noGrp="1"/>
          </p:cNvSpPr>
          <p:nvPr>
            <p:ph type="sldNum" sz="quarter" idx="10"/>
          </p:nvPr>
        </p:nvSpPr>
        <p:spPr/>
        <p:txBody>
          <a:bodyPr/>
          <a:lstStyle/>
          <a:p>
            <a:fld id="{141FE9DC-02F2-433E-8BF9-D0CC465C6D48}" type="slidenum">
              <a:rPr lang="en-US" smtClean="0"/>
              <a:t>9</a:t>
            </a:fld>
            <a:endParaRPr lang="en-US"/>
          </a:p>
        </p:txBody>
      </p:sp>
    </p:spTree>
    <p:extLst>
      <p:ext uri="{BB962C8B-B14F-4D97-AF65-F5344CB8AC3E}">
        <p14:creationId xmlns:p14="http://schemas.microsoft.com/office/powerpoint/2010/main" val="22888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FE9DC-02F2-433E-8BF9-D0CC465C6D48}" type="slidenum">
              <a:rPr lang="en-US" smtClean="0"/>
              <a:t>10</a:t>
            </a:fld>
            <a:endParaRPr lang="en-US"/>
          </a:p>
        </p:txBody>
      </p:sp>
    </p:spTree>
    <p:extLst>
      <p:ext uri="{BB962C8B-B14F-4D97-AF65-F5344CB8AC3E}">
        <p14:creationId xmlns:p14="http://schemas.microsoft.com/office/powerpoint/2010/main" val="92501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a:xfrm>
            <a:off x="7145482" y="6356350"/>
            <a:ext cx="1460500" cy="365125"/>
          </a:xfrm>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a:xfrm>
            <a:off x="8732982" y="6356350"/>
            <a:ext cx="4114800" cy="365125"/>
          </a:xfrm>
        </p:spPr>
        <p:txBody>
          <a:bodyPr/>
          <a:lstStyle/>
          <a:p>
            <a:endParaRPr lang="en-US" dirty="0"/>
          </a:p>
        </p:txBody>
      </p:sp>
      <p:pic>
        <p:nvPicPr>
          <p:cNvPr id="7" name="Picture 6">
            <a:extLst>
              <a:ext uri="{FF2B5EF4-FFF2-40B4-BE49-F238E27FC236}">
                <a16:creationId xmlns:a16="http://schemas.microsoft.com/office/drawing/2014/main" id="{AFF7FDC2-E66B-0843-B6E2-3E9C59CE2EAB}"/>
              </a:ext>
            </a:extLst>
          </p:cNvPr>
          <p:cNvPicPr>
            <a:picLocks noChangeAspect="1"/>
          </p:cNvPicPr>
          <p:nvPr userDrawn="1"/>
        </p:nvPicPr>
        <p:blipFill>
          <a:blip r:embed="rId2"/>
          <a:stretch>
            <a:fillRect/>
          </a:stretch>
        </p:blipFill>
        <p:spPr>
          <a:xfrm>
            <a:off x="0" y="349101"/>
            <a:ext cx="13023400" cy="6508899"/>
          </a:xfrm>
          <a:prstGeom prst="rect">
            <a:avLst/>
          </a:prstGeom>
        </p:spPr>
      </p:pic>
    </p:spTree>
    <p:extLst>
      <p:ext uri="{BB962C8B-B14F-4D97-AF65-F5344CB8AC3E}">
        <p14:creationId xmlns:p14="http://schemas.microsoft.com/office/powerpoint/2010/main" val="135689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68DA-D947-AD47-BD6F-D92E35408607}"/>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5BEB9B7-900C-7041-BF02-2FCD0EF4B0E8}"/>
              </a:ext>
            </a:extLst>
          </p:cNvPr>
          <p:cNvSpPr>
            <a:spLocks noGrp="1"/>
          </p:cNvSpPr>
          <p:nvPr>
            <p:ph idx="1"/>
          </p:nvPr>
        </p:nvSpPr>
        <p:spPr>
          <a:xfrm>
            <a:off x="5183188" y="987425"/>
            <a:ext cx="6172200" cy="4873625"/>
          </a:xfrm>
          <a:prstGeom prst="rect">
            <a:avLst/>
          </a:prstGeom>
        </p:spPr>
        <p:txBody>
          <a:bodyPr/>
          <a:lstStyle>
            <a:lvl1pPr>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6232D0ED-9D3F-4449-B698-A31457E3C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89071-47E3-814E-B3C0-AEBF61C8912D}"/>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7F1F84A0-9AE6-EA41-A83C-15C085004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E78BD-01AB-D542-B38A-881C5F0A17E7}"/>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93074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D3CD-1AA8-F345-B5E6-E0D6557E5F61}"/>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0AAC9C2-95B5-DF49-9A5D-1BBC6B233B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28332C-A386-EB44-84A7-27AEDA1E0D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CEA2B-F300-A74D-B9C1-345BA5288138}"/>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27E760A6-5601-1346-8DCA-791B691FD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FCA09-C410-614A-BD36-B69EB772FBD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980130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1252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2"/>
          <p:cNvSpPr txBox="1">
            <a:spLocks noGrp="1"/>
          </p:cNvSpPr>
          <p:nvPr>
            <p:ph type="dt" idx="10"/>
          </p:nvPr>
        </p:nvSpPr>
        <p:spPr>
          <a:xfrm>
            <a:off x="838200" y="6356350"/>
            <a:ext cx="14605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2"/>
          <p:cNvSpPr txBox="1">
            <a:spLocks noGrp="1"/>
          </p:cNvSpPr>
          <p:nvPr>
            <p:ph type="ftr" idx="11"/>
          </p:nvPr>
        </p:nvSpPr>
        <p:spPr>
          <a:xfrm>
            <a:off x="24257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2"/>
          <p:cNvSpPr txBox="1">
            <a:spLocks noGrp="1"/>
          </p:cNvSpPr>
          <p:nvPr>
            <p:ph type="sldNum" idx="12"/>
          </p:nvPr>
        </p:nvSpPr>
        <p:spPr>
          <a:xfrm>
            <a:off x="67183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52" descr="Background pattern&#10;&#10;Description automatically generated"/>
          <p:cNvPicPr preferRelativeResize="0"/>
          <p:nvPr/>
        </p:nvPicPr>
        <p:blipFill rotWithShape="1">
          <a:blip r:embed="rId2">
            <a:alphaModFix/>
          </a:blip>
          <a:srcRect/>
          <a:stretch/>
        </p:blipFill>
        <p:spPr>
          <a:xfrm>
            <a:off x="0" y="26230"/>
            <a:ext cx="12192000" cy="6805539"/>
          </a:xfrm>
          <a:prstGeom prst="rect">
            <a:avLst/>
          </a:prstGeom>
          <a:noFill/>
          <a:ln>
            <a:noFill/>
          </a:ln>
        </p:spPr>
      </p:pic>
    </p:spTree>
    <p:extLst>
      <p:ext uri="{BB962C8B-B14F-4D97-AF65-F5344CB8AC3E}">
        <p14:creationId xmlns:p14="http://schemas.microsoft.com/office/powerpoint/2010/main" val="2843938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C87080-19E0-D24F-BEBF-F183FFBFB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6814"/>
            <a:ext cx="12447725" cy="6221186"/>
          </a:xfrm>
          <a:prstGeom prst="rect">
            <a:avLst/>
          </a:prstGeom>
        </p:spPr>
      </p:pic>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spTree>
    <p:extLst>
      <p:ext uri="{BB962C8B-B14F-4D97-AF65-F5344CB8AC3E}">
        <p14:creationId xmlns:p14="http://schemas.microsoft.com/office/powerpoint/2010/main" val="399226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pic>
        <p:nvPicPr>
          <p:cNvPr id="9" name="Picture 8">
            <a:extLst>
              <a:ext uri="{FF2B5EF4-FFF2-40B4-BE49-F238E27FC236}">
                <a16:creationId xmlns:a16="http://schemas.microsoft.com/office/drawing/2014/main" id="{BBC76334-885E-374E-849F-1F0830B735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42372" cy="6857999"/>
          </a:xfrm>
          <a:prstGeom prst="rect">
            <a:avLst/>
          </a:prstGeom>
        </p:spPr>
      </p:pic>
    </p:spTree>
    <p:extLst>
      <p:ext uri="{BB962C8B-B14F-4D97-AF65-F5344CB8AC3E}">
        <p14:creationId xmlns:p14="http://schemas.microsoft.com/office/powerpoint/2010/main" val="102995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E7DE-B839-F54D-8197-3A6FAED70608}"/>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11DC69-34CB-9843-B6C0-FD5F123117D6}"/>
              </a:ext>
            </a:extLst>
          </p:cNvPr>
          <p:cNvSpPr>
            <a:spLocks noGrp="1"/>
          </p:cNvSpPr>
          <p:nvPr>
            <p:ph idx="1"/>
          </p:nvPr>
        </p:nvSpPr>
        <p:spPr>
          <a:xfrm>
            <a:off x="838200" y="1825625"/>
            <a:ext cx="10515600" cy="4351338"/>
          </a:xfrm>
          <a:prstGeom prst="rect">
            <a:avLst/>
          </a:prstGeom>
        </p:spPr>
        <p:txBody>
          <a:bodyPr/>
          <a:lstStyle>
            <a:lvl1pPr>
              <a:buClr>
                <a:srgbClr val="E48126"/>
              </a:buClr>
              <a:defRPr sz="2400">
                <a:solidFill>
                  <a:srgbClr val="229787"/>
                </a:solidFill>
              </a:defRPr>
            </a:lvl1pPr>
            <a:lvl2pPr marL="685800" indent="-228600">
              <a:buClr>
                <a:srgbClr val="4FC2C0"/>
              </a:buClr>
              <a:buSzPct val="50000"/>
              <a:buFont typeface=".Lucida Grande UI Regular"/>
              <a:buChar char="◆"/>
              <a:defRPr sz="2000">
                <a:solidFill>
                  <a:srgbClr val="064961"/>
                </a:solidFill>
              </a:defRPr>
            </a:lvl2pPr>
            <a:lvl3pPr>
              <a:buClr>
                <a:srgbClr val="B12524"/>
              </a:buClr>
              <a:defRPr sz="1800"/>
            </a:lvl3pPr>
            <a:lvl4pPr marL="1600200" indent="-228600">
              <a:buClr>
                <a:srgbClr val="4FC2C0"/>
              </a:buClr>
              <a:buFont typeface="System Font Regular"/>
              <a:buChar cha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824627E4-8C60-8D45-8ECF-59A2D21E3DDE}"/>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C05D21FF-FE13-F94A-9F4F-9CE5D7B7E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AAF41-0EC7-784D-99CF-8B9EBFDD360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60486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E7DB-D7D4-CB43-8A61-F33DD2791A47}"/>
              </a:ext>
            </a:extLst>
          </p:cNvPr>
          <p:cNvSpPr>
            <a:spLocks noGrp="1"/>
          </p:cNvSpPr>
          <p:nvPr>
            <p:ph type="title" hasCustomPrompt="1"/>
          </p:nvPr>
        </p:nvSpPr>
        <p:spPr>
          <a:xfrm>
            <a:off x="831850" y="1709739"/>
            <a:ext cx="10515600" cy="1719261"/>
          </a:xfrm>
        </p:spPr>
        <p:txBody>
          <a:bodyPr anchor="b"/>
          <a:lstStyle>
            <a:lvl1pPr>
              <a:defRPr sz="6000">
                <a:solidFill>
                  <a:srgbClr val="064961"/>
                </a:solidFill>
              </a:defRPr>
            </a:lvl1pPr>
          </a:lstStyle>
          <a:p>
            <a:r>
              <a:rPr lang="en-US" dirty="0"/>
              <a:t>Section divider slide</a:t>
            </a:r>
            <a:br>
              <a:rPr lang="en-US" dirty="0"/>
            </a:br>
            <a:r>
              <a:rPr lang="en-US" dirty="0"/>
              <a:t>Click to edit Master title style</a:t>
            </a:r>
          </a:p>
        </p:txBody>
      </p:sp>
      <p:sp>
        <p:nvSpPr>
          <p:cNvPr id="3" name="Text Placeholder 2">
            <a:extLst>
              <a:ext uri="{FF2B5EF4-FFF2-40B4-BE49-F238E27FC236}">
                <a16:creationId xmlns:a16="http://schemas.microsoft.com/office/drawing/2014/main" id="{2D044536-D7B2-724B-AB1D-DF33A5B8A0EB}"/>
              </a:ext>
            </a:extLst>
          </p:cNvPr>
          <p:cNvSpPr>
            <a:spLocks noGrp="1"/>
          </p:cNvSpPr>
          <p:nvPr>
            <p:ph type="body" idx="1"/>
          </p:nvPr>
        </p:nvSpPr>
        <p:spPr>
          <a:xfrm>
            <a:off x="831850" y="3644901"/>
            <a:ext cx="10515600" cy="2444750"/>
          </a:xfrm>
          <a:prstGeom prst="rect">
            <a:avLst/>
          </a:prstGeom>
        </p:spPr>
        <p:txBody>
          <a:bodyPr/>
          <a:lstStyle>
            <a:lvl1pPr marL="0" indent="0">
              <a:buNone/>
              <a:defRPr sz="2400">
                <a:solidFill>
                  <a:srgbClr val="22978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5B40F-11D1-D94E-8727-DD340A1AD76E}"/>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CD12456B-2592-E846-940F-C09E5B75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CDA2C-52D4-754F-8C63-D29E6A71AE4E}"/>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374098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C9B2-8194-DE48-A28D-4A15B6141B7C}"/>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4BE0F4-9CF6-8145-9487-AE7552EB48F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CECB9C7-52BC-FE49-B32B-6544B329A95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914A21-D4D2-E64D-804A-9DBBA131EBBB}"/>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4E5A2107-47FC-414E-8D81-CBAED2B9A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16E8D-0B54-3844-A38E-0BEFF820603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95839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FC4A-1DA0-1C42-814C-71C77F41302F}"/>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5952BC-71FF-BB48-B94E-3816665F58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FD3AA-6D0F-5D41-AE8B-D01D29EF44F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820230-2A88-754C-BB34-9502A4C73E7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14102-3683-E243-AC8E-4EF4BC5767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F0A85-05DB-1E46-A4EF-4B130D0233E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8" name="Footer Placeholder 7">
            <a:extLst>
              <a:ext uri="{FF2B5EF4-FFF2-40B4-BE49-F238E27FC236}">
                <a16:creationId xmlns:a16="http://schemas.microsoft.com/office/drawing/2014/main" id="{DF30AFEB-A46B-5E49-AFFD-19C495A5FE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5C6632-549C-404F-9221-9D6C570686D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92983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7741-438B-A94D-BF99-92070A94651D}"/>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39CD82A-C2A2-1145-89AD-D93E883A8AE0}"/>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4" name="Footer Placeholder 3">
            <a:extLst>
              <a:ext uri="{FF2B5EF4-FFF2-40B4-BE49-F238E27FC236}">
                <a16:creationId xmlns:a16="http://schemas.microsoft.com/office/drawing/2014/main" id="{F639CCEF-8617-5C45-9C7B-808032471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8FF174-5EDE-A24A-AB7D-DFE1E0925FBF}"/>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77622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27E5D-7CAD-9643-A3F5-B7157CBFB516}"/>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3" name="Footer Placeholder 2">
            <a:extLst>
              <a:ext uri="{FF2B5EF4-FFF2-40B4-BE49-F238E27FC236}">
                <a16:creationId xmlns:a16="http://schemas.microsoft.com/office/drawing/2014/main" id="{5DAD4F4C-E5DD-EC4B-8494-A200FE5B57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E0874-9265-D049-8F24-8518A06C8EF2}"/>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99881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6B74C32A-58A4-894F-AD36-DA6C76C1A52C}"/>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310534" cy="6867086"/>
          </a:xfrm>
          <a:prstGeom prst="rect">
            <a:avLst/>
          </a:prstGeom>
        </p:spPr>
      </p:pic>
      <p:sp>
        <p:nvSpPr>
          <p:cNvPr id="2" name="Title Placeholder 1">
            <a:extLst>
              <a:ext uri="{FF2B5EF4-FFF2-40B4-BE49-F238E27FC236}">
                <a16:creationId xmlns:a16="http://schemas.microsoft.com/office/drawing/2014/main" id="{847EF15B-CD00-B844-A2D3-7101B9CAA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D83799-8B82-E940-A966-75FBADF36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4782BD6-1FC8-4F48-86FF-E07EA463F7E3}"/>
              </a:ext>
            </a:extLst>
          </p:cNvPr>
          <p:cNvSpPr>
            <a:spLocks noGrp="1"/>
          </p:cNvSpPr>
          <p:nvPr>
            <p:ph type="dt" sz="half" idx="2"/>
          </p:nvPr>
        </p:nvSpPr>
        <p:spPr>
          <a:xfrm>
            <a:off x="838200" y="6356350"/>
            <a:ext cx="1460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21C11-00C0-284F-ACD8-31D64473CC21}" type="datetimeFigureOut">
              <a:rPr lang="en-US" smtClean="0"/>
              <a:t>3/11/2025</a:t>
            </a:fld>
            <a:endParaRPr lang="en-US" dirty="0"/>
          </a:p>
        </p:txBody>
      </p:sp>
      <p:sp>
        <p:nvSpPr>
          <p:cNvPr id="5" name="Footer Placeholder 4">
            <a:extLst>
              <a:ext uri="{FF2B5EF4-FFF2-40B4-BE49-F238E27FC236}">
                <a16:creationId xmlns:a16="http://schemas.microsoft.com/office/drawing/2014/main" id="{AB6D6860-08B2-994B-B23D-7A81986E9B84}"/>
              </a:ext>
            </a:extLst>
          </p:cNvPr>
          <p:cNvSpPr>
            <a:spLocks noGrp="1"/>
          </p:cNvSpPr>
          <p:nvPr>
            <p:ph type="ftr" sz="quarter" idx="3"/>
          </p:nvPr>
        </p:nvSpPr>
        <p:spPr>
          <a:xfrm>
            <a:off x="24257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5AA69E-F6E7-0B47-A0F1-BA1D8106E28C}"/>
              </a:ext>
            </a:extLst>
          </p:cNvPr>
          <p:cNvSpPr>
            <a:spLocks noGrp="1"/>
          </p:cNvSpPr>
          <p:nvPr>
            <p:ph type="sldNum" sz="quarter" idx="4"/>
          </p:nvPr>
        </p:nvSpPr>
        <p:spPr>
          <a:xfrm>
            <a:off x="67183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0CD8A-B08E-024A-ABDE-9439F4030BF1}" type="slidenum">
              <a:rPr lang="en-US" smtClean="0"/>
              <a:t>‹#›</a:t>
            </a:fld>
            <a:endParaRPr lang="en-US" dirty="0"/>
          </a:p>
        </p:txBody>
      </p:sp>
    </p:spTree>
    <p:extLst>
      <p:ext uri="{BB962C8B-B14F-4D97-AF65-F5344CB8AC3E}">
        <p14:creationId xmlns:p14="http://schemas.microsoft.com/office/powerpoint/2010/main" val="9119946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60" r:id="rId12"/>
  </p:sldLayoutIdLst>
  <p:txStyles>
    <p:titleStyle>
      <a:lvl1pPr algn="l" defTabSz="914400" rtl="0" eaLnBrk="1" latinLnBrk="0" hangingPunct="1">
        <a:lnSpc>
          <a:spcPct val="90000"/>
        </a:lnSpc>
        <a:spcBef>
          <a:spcPct val="0"/>
        </a:spcBef>
        <a:buNone/>
        <a:defRPr sz="4000" b="0" kern="1200">
          <a:solidFill>
            <a:srgbClr val="B12524"/>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child eating a banana&#10;&#10;Description automatically generated with low confidence">
            <a:extLst>
              <a:ext uri="{FF2B5EF4-FFF2-40B4-BE49-F238E27FC236}">
                <a16:creationId xmlns:a16="http://schemas.microsoft.com/office/drawing/2014/main" id="{B8A0EBB7-7200-4648-8506-C3D76881F071}"/>
              </a:ext>
            </a:extLst>
          </p:cNvPr>
          <p:cNvPicPr>
            <a:picLocks noChangeAspect="1"/>
          </p:cNvPicPr>
          <p:nvPr/>
        </p:nvPicPr>
        <p:blipFill>
          <a:blip r:embed="rId3"/>
          <a:stretch>
            <a:fillRect/>
          </a:stretch>
        </p:blipFill>
        <p:spPr>
          <a:xfrm>
            <a:off x="0" y="857"/>
            <a:ext cx="12313920" cy="6926580"/>
          </a:xfrm>
          <a:prstGeom prst="rect">
            <a:avLst/>
          </a:prstGeom>
        </p:spPr>
      </p:pic>
      <p:sp>
        <p:nvSpPr>
          <p:cNvPr id="4" name="Date Placeholder 3">
            <a:extLst>
              <a:ext uri="{FF2B5EF4-FFF2-40B4-BE49-F238E27FC236}">
                <a16:creationId xmlns:a16="http://schemas.microsoft.com/office/drawing/2014/main" id="{F4DF4E35-020E-B24F-86C9-0E9656CB6089}"/>
              </a:ext>
            </a:extLst>
          </p:cNvPr>
          <p:cNvSpPr>
            <a:spLocks noGrp="1"/>
          </p:cNvSpPr>
          <p:nvPr>
            <p:ph type="dt" sz="half" idx="10"/>
          </p:nvPr>
        </p:nvSpPr>
        <p:spPr>
          <a:xfrm>
            <a:off x="9634219" y="6103802"/>
            <a:ext cx="2679701" cy="365125"/>
          </a:xfrm>
        </p:spPr>
        <p:txBody>
          <a:bodyPr/>
          <a:lstStyle/>
          <a:p>
            <a:endParaRPr lang="en-US" dirty="0"/>
          </a:p>
        </p:txBody>
      </p:sp>
      <p:sp>
        <p:nvSpPr>
          <p:cNvPr id="2" name="Title 1">
            <a:extLst>
              <a:ext uri="{FF2B5EF4-FFF2-40B4-BE49-F238E27FC236}">
                <a16:creationId xmlns:a16="http://schemas.microsoft.com/office/drawing/2014/main" id="{8D3E781C-0354-1346-ADB2-3E4C02173458}"/>
              </a:ext>
            </a:extLst>
          </p:cNvPr>
          <p:cNvSpPr>
            <a:spLocks noGrp="1"/>
          </p:cNvSpPr>
          <p:nvPr>
            <p:ph type="ctrTitle"/>
          </p:nvPr>
        </p:nvSpPr>
        <p:spPr>
          <a:xfrm>
            <a:off x="480801" y="-289954"/>
            <a:ext cx="6273800" cy="2298699"/>
          </a:xfrm>
        </p:spPr>
        <p:txBody>
          <a:bodyPr/>
          <a:lstStyle/>
          <a:p>
            <a:r>
              <a:rPr lang="en-US" dirty="0"/>
              <a:t>Early Childhood Education and Care Department </a:t>
            </a:r>
          </a:p>
        </p:txBody>
      </p:sp>
      <p:sp>
        <p:nvSpPr>
          <p:cNvPr id="3" name="Subtitle 2">
            <a:extLst>
              <a:ext uri="{FF2B5EF4-FFF2-40B4-BE49-F238E27FC236}">
                <a16:creationId xmlns:a16="http://schemas.microsoft.com/office/drawing/2014/main" id="{E663F3BC-7C95-F346-9AE1-90BABCE2AF01}"/>
              </a:ext>
            </a:extLst>
          </p:cNvPr>
          <p:cNvSpPr>
            <a:spLocks noGrp="1"/>
          </p:cNvSpPr>
          <p:nvPr>
            <p:ph type="subTitle" idx="1"/>
          </p:nvPr>
        </p:nvSpPr>
        <p:spPr>
          <a:xfrm>
            <a:off x="542523" y="2103328"/>
            <a:ext cx="6273800" cy="1841500"/>
          </a:xfrm>
        </p:spPr>
        <p:txBody>
          <a:bodyPr/>
          <a:lstStyle/>
          <a:p>
            <a:pPr>
              <a:lnSpc>
                <a:spcPct val="100000"/>
              </a:lnSpc>
            </a:pPr>
            <a:r>
              <a:rPr lang="en-US" b="1" dirty="0">
                <a:solidFill>
                  <a:srgbClr val="178AB2"/>
                </a:solidFill>
              </a:rPr>
              <a:t>Cabinet Secretary Elizabeth Groginsky</a:t>
            </a:r>
            <a:br>
              <a:rPr lang="en-US" i="1" dirty="0">
                <a:solidFill>
                  <a:srgbClr val="178AB2"/>
                </a:solidFill>
              </a:rPr>
            </a:br>
            <a:endParaRPr lang="en-US" dirty="0"/>
          </a:p>
        </p:txBody>
      </p:sp>
      <p:sp>
        <p:nvSpPr>
          <p:cNvPr id="5" name="TextBox 4">
            <a:extLst>
              <a:ext uri="{FF2B5EF4-FFF2-40B4-BE49-F238E27FC236}">
                <a16:creationId xmlns:a16="http://schemas.microsoft.com/office/drawing/2014/main" id="{06657DDC-BB29-4CA8-B431-F36F9B19C35A}"/>
              </a:ext>
            </a:extLst>
          </p:cNvPr>
          <p:cNvSpPr txBox="1"/>
          <p:nvPr/>
        </p:nvSpPr>
        <p:spPr>
          <a:xfrm>
            <a:off x="542523" y="2595903"/>
            <a:ext cx="4708867" cy="584775"/>
          </a:xfrm>
          <a:prstGeom prst="rect">
            <a:avLst/>
          </a:prstGeom>
          <a:noFill/>
        </p:spPr>
        <p:txBody>
          <a:bodyPr wrap="square" rtlCol="0">
            <a:spAutoFit/>
          </a:bodyPr>
          <a:lstStyle/>
          <a:p>
            <a:r>
              <a:rPr lang="en-US" sz="3200" b="1" dirty="0">
                <a:solidFill>
                  <a:srgbClr val="E48126"/>
                </a:solidFill>
              </a:rPr>
              <a:t>Meal Site Operations</a:t>
            </a:r>
          </a:p>
        </p:txBody>
      </p:sp>
      <p:pic>
        <p:nvPicPr>
          <p:cNvPr id="9" name="Picture 8" descr="Text&#10;&#10;Description automatically generated">
            <a:extLst>
              <a:ext uri="{FF2B5EF4-FFF2-40B4-BE49-F238E27FC236}">
                <a16:creationId xmlns:a16="http://schemas.microsoft.com/office/drawing/2014/main" id="{56150B42-3C76-43BB-9265-12160388C9F2}"/>
              </a:ext>
            </a:extLst>
          </p:cNvPr>
          <p:cNvPicPr>
            <a:picLocks noChangeAspect="1"/>
          </p:cNvPicPr>
          <p:nvPr/>
        </p:nvPicPr>
        <p:blipFill>
          <a:blip r:embed="rId4"/>
          <a:stretch>
            <a:fillRect/>
          </a:stretch>
        </p:blipFill>
        <p:spPr>
          <a:xfrm>
            <a:off x="164132" y="4849256"/>
            <a:ext cx="4653739" cy="2193224"/>
          </a:xfrm>
          <a:prstGeom prst="rect">
            <a:avLst/>
          </a:prstGeom>
        </p:spPr>
      </p:pic>
    </p:spTree>
    <p:extLst>
      <p:ext uri="{BB962C8B-B14F-4D97-AF65-F5344CB8AC3E}">
        <p14:creationId xmlns:p14="http://schemas.microsoft.com/office/powerpoint/2010/main" val="35816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701" y="736914"/>
            <a:ext cx="5371681" cy="1325563"/>
          </a:xfrm>
        </p:spPr>
        <p:txBody>
          <a:bodyPr>
            <a:normAutofit/>
          </a:bodyPr>
          <a:lstStyle/>
          <a:p>
            <a:r>
              <a:rPr lang="en-US" b="1" dirty="0"/>
              <a:t>What must children do to receive a meal?</a:t>
            </a:r>
          </a:p>
        </p:txBody>
      </p:sp>
      <p:sp>
        <p:nvSpPr>
          <p:cNvPr id="3" name="Content Placeholder 2"/>
          <p:cNvSpPr>
            <a:spLocks noGrp="1"/>
          </p:cNvSpPr>
          <p:nvPr>
            <p:ph idx="4294967295"/>
          </p:nvPr>
        </p:nvSpPr>
        <p:spPr>
          <a:xfrm>
            <a:off x="838200" y="2198652"/>
            <a:ext cx="4873451" cy="4351338"/>
          </a:xfrm>
        </p:spPr>
        <p:txBody>
          <a:bodyPr>
            <a:noAutofit/>
          </a:bodyPr>
          <a:lstStyle/>
          <a:p>
            <a:r>
              <a:rPr lang="en-US" sz="2800" dirty="0"/>
              <a:t>Children must be </a:t>
            </a:r>
            <a:r>
              <a:rPr lang="en-US" sz="2800" u="sng" dirty="0"/>
              <a:t>at the site</a:t>
            </a:r>
            <a:endParaRPr lang="en-US" sz="2800" dirty="0"/>
          </a:p>
          <a:p>
            <a:r>
              <a:rPr lang="en-US" sz="2800" dirty="0"/>
              <a:t>All children must be </a:t>
            </a:r>
            <a:r>
              <a:rPr lang="en-US" sz="2800" u="sng" dirty="0"/>
              <a:t>in line</a:t>
            </a:r>
          </a:p>
          <a:p>
            <a:pPr lvl="1"/>
            <a:r>
              <a:rPr lang="en-US" sz="2400" dirty="0"/>
              <a:t>First come, first served</a:t>
            </a:r>
          </a:p>
          <a:p>
            <a:endParaRPr lang="en-US" sz="2800" dirty="0"/>
          </a:p>
        </p:txBody>
      </p:sp>
      <p:pic>
        <p:nvPicPr>
          <p:cNvPr id="5" name="Picture 4" descr="A young child eating a slice of pizza&#10;&#10;Description automatically generated with medium confidence">
            <a:extLst>
              <a:ext uri="{FF2B5EF4-FFF2-40B4-BE49-F238E27FC236}">
                <a16:creationId xmlns:a16="http://schemas.microsoft.com/office/drawing/2014/main" id="{45F40BA1-E78C-4596-8799-4CFC0FACFAE6}"/>
              </a:ext>
            </a:extLst>
          </p:cNvPr>
          <p:cNvPicPr>
            <a:picLocks noChangeAspect="1"/>
          </p:cNvPicPr>
          <p:nvPr/>
        </p:nvPicPr>
        <p:blipFill rotWithShape="1">
          <a:blip r:embed="rId3"/>
          <a:srcRect l="5417" t="-426" r="41928" b="426"/>
          <a:stretch/>
        </p:blipFill>
        <p:spPr>
          <a:xfrm>
            <a:off x="6811094" y="-67759"/>
            <a:ext cx="5524480" cy="6993518"/>
          </a:xfrm>
          <a:prstGeom prst="rect">
            <a:avLst/>
          </a:prstGeom>
        </p:spPr>
      </p:pic>
    </p:spTree>
    <p:extLst>
      <p:ext uri="{BB962C8B-B14F-4D97-AF65-F5344CB8AC3E}">
        <p14:creationId xmlns:p14="http://schemas.microsoft.com/office/powerpoint/2010/main" val="3804736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dirty="0"/>
              <a:t>Ordering Meals</a:t>
            </a:r>
          </a:p>
        </p:txBody>
      </p:sp>
      <p:sp>
        <p:nvSpPr>
          <p:cNvPr id="26627" name="Rectangle 3"/>
          <p:cNvSpPr>
            <a:spLocks noGrp="1" noChangeArrowheads="1"/>
          </p:cNvSpPr>
          <p:nvPr>
            <p:ph idx="4294967295"/>
          </p:nvPr>
        </p:nvSpPr>
        <p:spPr>
          <a:xfrm>
            <a:off x="914400" y="1477962"/>
            <a:ext cx="10892413" cy="5014913"/>
          </a:xfrm>
        </p:spPr>
        <p:txBody>
          <a:bodyPr>
            <a:normAutofit/>
          </a:bodyPr>
          <a:lstStyle/>
          <a:p>
            <a:pPr>
              <a:lnSpc>
                <a:spcPct val="90000"/>
              </a:lnSpc>
              <a:spcBef>
                <a:spcPts val="0"/>
              </a:spcBef>
              <a:spcAft>
                <a:spcPts val="1800"/>
              </a:spcAft>
            </a:pPr>
            <a:r>
              <a:rPr lang="en-US" sz="2800" dirty="0"/>
              <a:t>Site Supervisors must plan, prepare, or order meals with the objective of providing one meal per child at each meal service (7 CFR Part 225.15(b)(3))</a:t>
            </a:r>
          </a:p>
          <a:p>
            <a:pPr lvl="1">
              <a:lnSpc>
                <a:spcPct val="90000"/>
              </a:lnSpc>
              <a:spcBef>
                <a:spcPts val="0"/>
              </a:spcBef>
              <a:spcAft>
                <a:spcPts val="1800"/>
              </a:spcAft>
            </a:pPr>
            <a:r>
              <a:rPr lang="en-US" sz="2600" dirty="0"/>
              <a:t>Do NOT plan for leftovers or second meals!</a:t>
            </a:r>
          </a:p>
          <a:p>
            <a:pPr eaLnBrk="1" hangingPunct="1">
              <a:lnSpc>
                <a:spcPct val="90000"/>
              </a:lnSpc>
              <a:spcBef>
                <a:spcPts val="0"/>
              </a:spcBef>
              <a:spcAft>
                <a:spcPts val="1800"/>
              </a:spcAft>
            </a:pPr>
            <a:r>
              <a:rPr lang="en-US" sz="2800" dirty="0"/>
              <a:t>Work to identify participation patterns at the site</a:t>
            </a:r>
          </a:p>
          <a:p>
            <a:pPr lvl="1" eaLnBrk="1" hangingPunct="1">
              <a:lnSpc>
                <a:spcPct val="90000"/>
              </a:lnSpc>
              <a:spcBef>
                <a:spcPts val="0"/>
              </a:spcBef>
              <a:spcAft>
                <a:spcPts val="1800"/>
              </a:spcAft>
            </a:pPr>
            <a:r>
              <a:rPr lang="en-US" sz="2400" dirty="0"/>
              <a:t>Who normally attends the meal site</a:t>
            </a:r>
          </a:p>
          <a:p>
            <a:pPr lvl="1">
              <a:lnSpc>
                <a:spcPct val="90000"/>
              </a:lnSpc>
              <a:spcBef>
                <a:spcPts val="0"/>
              </a:spcBef>
              <a:spcAft>
                <a:spcPts val="1800"/>
              </a:spcAft>
            </a:pPr>
            <a:r>
              <a:rPr lang="en-US" sz="2400" dirty="0"/>
              <a:t>Find out who may be coming the next day</a:t>
            </a:r>
          </a:p>
          <a:p>
            <a:pPr lvl="1" eaLnBrk="1" hangingPunct="1">
              <a:lnSpc>
                <a:spcPct val="90000"/>
              </a:lnSpc>
              <a:spcBef>
                <a:spcPts val="0"/>
              </a:spcBef>
              <a:spcAft>
                <a:spcPts val="1800"/>
              </a:spcAft>
            </a:pPr>
            <a:r>
              <a:rPr lang="en-US" sz="2400" dirty="0"/>
              <a:t>Find out what may affect participation (adjustments)</a:t>
            </a:r>
            <a:endParaRPr lang="en-US" sz="4000" dirty="0"/>
          </a:p>
          <a:p>
            <a:pPr eaLnBrk="1" hangingPunct="1">
              <a:lnSpc>
                <a:spcPct val="90000"/>
              </a:lnSpc>
              <a:spcBef>
                <a:spcPts val="0"/>
              </a:spcBef>
              <a:spcAft>
                <a:spcPts val="1800"/>
              </a:spcAft>
            </a:pPr>
            <a:r>
              <a:rPr lang="en-US" sz="2800" dirty="0"/>
              <a:t>Call appropriate person to place the meal order for next day</a:t>
            </a:r>
          </a:p>
        </p:txBody>
      </p:sp>
    </p:spTree>
    <p:extLst>
      <p:ext uri="{BB962C8B-B14F-4D97-AF65-F5344CB8AC3E}">
        <p14:creationId xmlns:p14="http://schemas.microsoft.com/office/powerpoint/2010/main" val="2272876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847446"/>
            <a:ext cx="10515600" cy="1325563"/>
          </a:xfrm>
        </p:spPr>
        <p:txBody>
          <a:bodyPr>
            <a:normAutofit fontScale="90000"/>
          </a:bodyPr>
          <a:lstStyle/>
          <a:p>
            <a:pPr eaLnBrk="1" hangingPunct="1"/>
            <a:r>
              <a:rPr lang="en-US" b="1" dirty="0"/>
              <a:t>Organized and Supervised Meal Service:</a:t>
            </a:r>
            <a:br>
              <a:rPr lang="en-US" b="1" dirty="0"/>
            </a:br>
            <a:r>
              <a:rPr lang="en-US" b="1" dirty="0"/>
              <a:t>7 CFR, Part 225.6(g)(1)(i)</a:t>
            </a:r>
            <a:br>
              <a:rPr lang="en-US" b="1" dirty="0"/>
            </a:br>
            <a:endParaRPr lang="en-US" b="1" dirty="0"/>
          </a:p>
        </p:txBody>
      </p:sp>
      <p:sp>
        <p:nvSpPr>
          <p:cNvPr id="25603" name="Rectangle 3"/>
          <p:cNvSpPr>
            <a:spLocks noGrp="1" noChangeArrowheads="1"/>
          </p:cNvSpPr>
          <p:nvPr>
            <p:ph idx="4294967295"/>
          </p:nvPr>
        </p:nvSpPr>
        <p:spPr>
          <a:xfrm>
            <a:off x="838200" y="2026592"/>
            <a:ext cx="10515600" cy="4351338"/>
          </a:xfrm>
        </p:spPr>
        <p:txBody>
          <a:bodyPr>
            <a:noAutofit/>
          </a:bodyPr>
          <a:lstStyle/>
          <a:p>
            <a:pPr eaLnBrk="1" hangingPunct="1">
              <a:lnSpc>
                <a:spcPct val="90000"/>
              </a:lnSpc>
              <a:spcBef>
                <a:spcPts val="0"/>
              </a:spcBef>
              <a:spcAft>
                <a:spcPts val="1200"/>
              </a:spcAft>
            </a:pPr>
            <a:r>
              <a:rPr lang="en-US" sz="2800" dirty="0"/>
              <a:t>Plan how and where at the site to serve the children/parents</a:t>
            </a:r>
          </a:p>
          <a:p>
            <a:pPr eaLnBrk="1" hangingPunct="1">
              <a:lnSpc>
                <a:spcPct val="90000"/>
              </a:lnSpc>
              <a:spcBef>
                <a:spcPts val="0"/>
              </a:spcBef>
              <a:spcAft>
                <a:spcPts val="1200"/>
              </a:spcAft>
            </a:pPr>
            <a:r>
              <a:rPr lang="en-US" sz="2800" dirty="0"/>
              <a:t>Serve meals in an organized manner</a:t>
            </a:r>
          </a:p>
          <a:p>
            <a:pPr eaLnBrk="1" hangingPunct="1">
              <a:lnSpc>
                <a:spcPct val="90000"/>
              </a:lnSpc>
              <a:spcBef>
                <a:spcPts val="0"/>
              </a:spcBef>
              <a:spcAft>
                <a:spcPts val="1200"/>
              </a:spcAft>
            </a:pPr>
            <a:r>
              <a:rPr lang="en-US" sz="2800" dirty="0"/>
              <a:t>Do not let participants serve themselves</a:t>
            </a:r>
          </a:p>
          <a:p>
            <a:pPr eaLnBrk="1" hangingPunct="1">
              <a:lnSpc>
                <a:spcPct val="90000"/>
              </a:lnSpc>
              <a:spcBef>
                <a:spcPts val="0"/>
              </a:spcBef>
              <a:spcAft>
                <a:spcPts val="1200"/>
              </a:spcAft>
            </a:pPr>
            <a:r>
              <a:rPr lang="en-US" sz="2800" dirty="0"/>
              <a:t>Supervise children while they eat</a:t>
            </a:r>
          </a:p>
          <a:p>
            <a:pPr eaLnBrk="1" hangingPunct="1">
              <a:lnSpc>
                <a:spcPct val="90000"/>
              </a:lnSpc>
              <a:spcBef>
                <a:spcPts val="0"/>
              </a:spcBef>
              <a:spcAft>
                <a:spcPts val="1200"/>
              </a:spcAft>
            </a:pPr>
            <a:r>
              <a:rPr lang="en-US" sz="2800" dirty="0"/>
              <a:t>If serving adults, ensure all children are serve first</a:t>
            </a:r>
          </a:p>
          <a:p>
            <a:pPr eaLnBrk="1" hangingPunct="1">
              <a:lnSpc>
                <a:spcPct val="90000"/>
              </a:lnSpc>
              <a:spcBef>
                <a:spcPts val="0"/>
              </a:spcBef>
              <a:spcAft>
                <a:spcPts val="1200"/>
              </a:spcAft>
            </a:pPr>
            <a:r>
              <a:rPr lang="en-US" sz="2800" dirty="0"/>
              <a:t>Remember, the </a:t>
            </a:r>
            <a:r>
              <a:rPr lang="en-US" sz="2800" u="sng" dirty="0"/>
              <a:t>Site Supervisor is in control of the site and is not be pressured or influenced in any way</a:t>
            </a:r>
          </a:p>
        </p:txBody>
      </p:sp>
    </p:spTree>
    <p:extLst>
      <p:ext uri="{BB962C8B-B14F-4D97-AF65-F5344CB8AC3E}">
        <p14:creationId xmlns:p14="http://schemas.microsoft.com/office/powerpoint/2010/main" val="1090002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dirty="0"/>
              <a:t>Serve Complete and Unitized Meals</a:t>
            </a:r>
          </a:p>
        </p:txBody>
      </p:sp>
      <p:sp>
        <p:nvSpPr>
          <p:cNvPr id="28675" name="Rectangle 3"/>
          <p:cNvSpPr>
            <a:spLocks noGrp="1" noChangeArrowheads="1"/>
          </p:cNvSpPr>
          <p:nvPr>
            <p:ph idx="4294967295"/>
          </p:nvPr>
        </p:nvSpPr>
        <p:spPr>
          <a:xfrm>
            <a:off x="838200" y="1690688"/>
            <a:ext cx="10515600" cy="4351338"/>
          </a:xfrm>
        </p:spPr>
        <p:txBody>
          <a:bodyPr>
            <a:normAutofit/>
          </a:bodyPr>
          <a:lstStyle/>
          <a:p>
            <a:pPr eaLnBrk="1" hangingPunct="1">
              <a:spcBef>
                <a:spcPts val="0"/>
              </a:spcBef>
              <a:spcAft>
                <a:spcPts val="1200"/>
              </a:spcAft>
            </a:pPr>
            <a:r>
              <a:rPr lang="en-US" sz="2800" dirty="0"/>
              <a:t>Complete—Each meal served must contain the food components and portion sizes as required by the established USDA meal pattern (7 </a:t>
            </a:r>
            <a:r>
              <a:rPr lang="en-US" sz="2800" dirty="0" err="1"/>
              <a:t>CFR</a:t>
            </a:r>
            <a:r>
              <a:rPr lang="en-US" sz="2800" dirty="0"/>
              <a:t> Part 225.16(d))</a:t>
            </a:r>
          </a:p>
          <a:p>
            <a:pPr eaLnBrk="1" hangingPunct="1">
              <a:spcBef>
                <a:spcPts val="0"/>
              </a:spcBef>
              <a:spcAft>
                <a:spcPts val="1200"/>
              </a:spcAft>
            </a:pPr>
            <a:r>
              <a:rPr lang="en-US" sz="2800" dirty="0"/>
              <a:t>Unitized—All required food components must be served at the same time</a:t>
            </a:r>
          </a:p>
        </p:txBody>
      </p:sp>
    </p:spTree>
    <p:extLst>
      <p:ext uri="{BB962C8B-B14F-4D97-AF65-F5344CB8AC3E}">
        <p14:creationId xmlns:p14="http://schemas.microsoft.com/office/powerpoint/2010/main" val="905715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r="-1971" b="27486"/>
          <a:stretch/>
        </p:blipFill>
        <p:spPr>
          <a:xfrm>
            <a:off x="-92365" y="-68138"/>
            <a:ext cx="7490691" cy="7080404"/>
          </a:xfrm>
          <a:prstGeom prst="rect">
            <a:avLst/>
          </a:prstGeom>
        </p:spPr>
      </p:pic>
      <p:sp>
        <p:nvSpPr>
          <p:cNvPr id="5" name="Rectangle 2">
            <a:extLst>
              <a:ext uri="{FF2B5EF4-FFF2-40B4-BE49-F238E27FC236}">
                <a16:creationId xmlns:a16="http://schemas.microsoft.com/office/drawing/2014/main" id="{13CF8E29-06FF-4B77-93F3-290ABD9D370F}"/>
              </a:ext>
            </a:extLst>
          </p:cNvPr>
          <p:cNvSpPr>
            <a:spLocks noGrp="1" noChangeArrowheads="1"/>
          </p:cNvSpPr>
          <p:nvPr>
            <p:ph type="title"/>
          </p:nvPr>
        </p:nvSpPr>
        <p:spPr>
          <a:xfrm>
            <a:off x="8238835" y="1932298"/>
            <a:ext cx="3509820" cy="1236499"/>
          </a:xfrm>
        </p:spPr>
        <p:txBody>
          <a:bodyPr>
            <a:normAutofit fontScale="90000"/>
          </a:bodyPr>
          <a:lstStyle/>
          <a:p>
            <a:pPr eaLnBrk="1" hangingPunct="1"/>
            <a:r>
              <a:rPr lang="en-US" b="1" dirty="0"/>
              <a:t>Example of a complete, unitized meal</a:t>
            </a:r>
          </a:p>
        </p:txBody>
      </p:sp>
    </p:spTree>
    <p:extLst>
      <p:ext uri="{BB962C8B-B14F-4D97-AF65-F5344CB8AC3E}">
        <p14:creationId xmlns:p14="http://schemas.microsoft.com/office/powerpoint/2010/main" val="2157373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0787E-0B1E-5768-66F8-02024DC0EB1D}"/>
              </a:ext>
            </a:extLst>
          </p:cNvPr>
          <p:cNvSpPr>
            <a:spLocks noGrp="1"/>
          </p:cNvSpPr>
          <p:nvPr>
            <p:ph type="title"/>
          </p:nvPr>
        </p:nvSpPr>
        <p:spPr/>
        <p:txBody>
          <a:bodyPr/>
          <a:lstStyle/>
          <a:p>
            <a:r>
              <a:rPr lang="en-US" b="1" i="0" u="none" strike="noStrike" dirty="0">
                <a:solidFill>
                  <a:srgbClr val="B12524"/>
                </a:solidFill>
                <a:effectLst/>
                <a:latin typeface="Calibri" panose="020F0502020204030204" pitchFamily="34" charset="0"/>
              </a:rPr>
              <a:t>Serving First Meals</a:t>
            </a:r>
            <a:r>
              <a:rPr lang="en-US" b="0" i="0" dirty="0">
                <a:solidFill>
                  <a:srgbClr val="000000"/>
                </a:solidFill>
                <a:effectLst/>
                <a:latin typeface="Calibri" panose="020F0502020204030204" pitchFamily="34" charset="0"/>
              </a:rPr>
              <a:t>​</a:t>
            </a:r>
            <a:endParaRPr lang="en-US" dirty="0"/>
          </a:p>
        </p:txBody>
      </p:sp>
      <p:sp>
        <p:nvSpPr>
          <p:cNvPr id="5" name="Rectangle 4">
            <a:extLst>
              <a:ext uri="{FF2B5EF4-FFF2-40B4-BE49-F238E27FC236}">
                <a16:creationId xmlns:a16="http://schemas.microsoft.com/office/drawing/2014/main" id="{BD087D65-2C31-DB10-FB60-B737A7B0F3B6}"/>
              </a:ext>
            </a:extLst>
          </p:cNvPr>
          <p:cNvSpPr>
            <a:spLocks noGrp="1" noChangeArrowheads="1"/>
          </p:cNvSpPr>
          <p:nvPr/>
        </p:nvSpPr>
        <p:spPr>
          <a:xfrm>
            <a:off x="838200" y="2046914"/>
            <a:ext cx="10515600" cy="2323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2800" dirty="0"/>
              <a:t>First eligible meals are defined as the first meal a participant receives</a:t>
            </a:r>
          </a:p>
          <a:p>
            <a:pPr>
              <a:spcBef>
                <a:spcPts val="0"/>
              </a:spcBef>
              <a:spcAft>
                <a:spcPts val="1200"/>
              </a:spcAft>
            </a:pPr>
            <a:r>
              <a:rPr lang="en-US" sz="2800" dirty="0"/>
              <a:t>First eligible meals must be complete and unitized</a:t>
            </a:r>
          </a:p>
          <a:p>
            <a:pPr>
              <a:spcBef>
                <a:spcPts val="0"/>
              </a:spcBef>
              <a:spcAft>
                <a:spcPts val="1200"/>
              </a:spcAft>
            </a:pPr>
            <a:r>
              <a:rPr lang="en-US" sz="2800" dirty="0"/>
              <a:t>Count separately on Daily Meal Count Form</a:t>
            </a:r>
          </a:p>
        </p:txBody>
      </p:sp>
    </p:spTree>
    <p:extLst>
      <p:ext uri="{BB962C8B-B14F-4D97-AF65-F5344CB8AC3E}">
        <p14:creationId xmlns:p14="http://schemas.microsoft.com/office/powerpoint/2010/main" val="3965169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dirty="0"/>
              <a:t>Serving Second Meals</a:t>
            </a:r>
          </a:p>
        </p:txBody>
      </p:sp>
      <p:sp>
        <p:nvSpPr>
          <p:cNvPr id="20483" name="Rectangle 3"/>
          <p:cNvSpPr>
            <a:spLocks noGrp="1" noChangeArrowheads="1"/>
          </p:cNvSpPr>
          <p:nvPr>
            <p:ph idx="4294967295"/>
          </p:nvPr>
        </p:nvSpPr>
        <p:spPr>
          <a:xfrm>
            <a:off x="934496" y="1614610"/>
            <a:ext cx="10515600" cy="4351338"/>
          </a:xfrm>
        </p:spPr>
        <p:txBody>
          <a:bodyPr>
            <a:normAutofit/>
          </a:bodyPr>
          <a:lstStyle/>
          <a:p>
            <a:pPr>
              <a:spcBef>
                <a:spcPts val="0"/>
              </a:spcBef>
              <a:spcAft>
                <a:spcPts val="1200"/>
              </a:spcAft>
            </a:pPr>
            <a:r>
              <a:rPr lang="en-US" sz="2800" dirty="0"/>
              <a:t>Ensure all in attendance have been served one meal before any second meals are served</a:t>
            </a:r>
          </a:p>
          <a:p>
            <a:pPr>
              <a:spcBef>
                <a:spcPts val="0"/>
              </a:spcBef>
              <a:spcAft>
                <a:spcPts val="1200"/>
              </a:spcAft>
            </a:pPr>
            <a:r>
              <a:rPr lang="en-US" sz="2800" dirty="0"/>
              <a:t>All Second Meals served must be complete and unitized</a:t>
            </a:r>
          </a:p>
          <a:p>
            <a:pPr>
              <a:spcBef>
                <a:spcPts val="0"/>
              </a:spcBef>
              <a:spcAft>
                <a:spcPts val="1200"/>
              </a:spcAft>
            </a:pPr>
            <a:r>
              <a:rPr lang="en-US" sz="2800" dirty="0"/>
              <a:t>Count separately on Daily Meal Count Form</a:t>
            </a:r>
          </a:p>
        </p:txBody>
      </p:sp>
    </p:spTree>
    <p:extLst>
      <p:ext uri="{BB962C8B-B14F-4D97-AF65-F5344CB8AC3E}">
        <p14:creationId xmlns:p14="http://schemas.microsoft.com/office/powerpoint/2010/main" val="3071197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eaLnBrk="1" hangingPunct="1"/>
            <a:r>
              <a:rPr lang="en-US" b="1" dirty="0"/>
              <a:t>Documenting Meal Counts Correctly</a:t>
            </a:r>
          </a:p>
        </p:txBody>
      </p:sp>
      <p:sp>
        <p:nvSpPr>
          <p:cNvPr id="29699" name="Rectangle 1027"/>
          <p:cNvSpPr>
            <a:spLocks noGrp="1" noChangeArrowheads="1"/>
          </p:cNvSpPr>
          <p:nvPr>
            <p:ph idx="4294967295"/>
          </p:nvPr>
        </p:nvSpPr>
        <p:spPr>
          <a:xfrm>
            <a:off x="838200" y="1393215"/>
            <a:ext cx="10515600" cy="4352925"/>
          </a:xfrm>
        </p:spPr>
        <p:txBody>
          <a:bodyPr>
            <a:noAutofit/>
          </a:bodyPr>
          <a:lstStyle/>
          <a:p>
            <a:pPr eaLnBrk="1" hangingPunct="1">
              <a:spcBef>
                <a:spcPts val="0"/>
              </a:spcBef>
              <a:spcAft>
                <a:spcPts val="600"/>
              </a:spcAft>
            </a:pPr>
            <a:r>
              <a:rPr lang="en-US" sz="2800" dirty="0"/>
              <a:t>Each of the numbered sections of SFSP form 6.4 represents a specific category of meal</a:t>
            </a:r>
          </a:p>
          <a:p>
            <a:pPr lvl="1">
              <a:spcBef>
                <a:spcPts val="0"/>
              </a:spcBef>
              <a:spcAft>
                <a:spcPts val="600"/>
              </a:spcAft>
            </a:pPr>
            <a:r>
              <a:rPr lang="en-US" sz="2400" dirty="0"/>
              <a:t>1</a:t>
            </a:r>
            <a:r>
              <a:rPr lang="en-US" sz="2400" baseline="30000" dirty="0"/>
              <a:t>st</a:t>
            </a:r>
            <a:r>
              <a:rPr lang="en-US" sz="2400" dirty="0"/>
              <a:t> eligible</a:t>
            </a:r>
          </a:p>
          <a:p>
            <a:pPr lvl="1">
              <a:spcBef>
                <a:spcPts val="0"/>
              </a:spcBef>
              <a:spcAft>
                <a:spcPts val="600"/>
              </a:spcAft>
            </a:pPr>
            <a:r>
              <a:rPr lang="en-US" sz="2400" dirty="0"/>
              <a:t>2</a:t>
            </a:r>
            <a:r>
              <a:rPr lang="en-US" sz="2400" baseline="30000" dirty="0"/>
              <a:t>nd</a:t>
            </a:r>
            <a:r>
              <a:rPr lang="en-US" sz="2400" dirty="0"/>
              <a:t> meals</a:t>
            </a:r>
          </a:p>
          <a:p>
            <a:pPr lvl="1">
              <a:spcBef>
                <a:spcPts val="0"/>
              </a:spcBef>
              <a:spcAft>
                <a:spcPts val="600"/>
              </a:spcAft>
            </a:pPr>
            <a:r>
              <a:rPr lang="en-US" sz="2400" dirty="0"/>
              <a:t>Meals to non-program adults (sales)</a:t>
            </a:r>
          </a:p>
          <a:p>
            <a:pPr lvl="1">
              <a:spcBef>
                <a:spcPts val="0"/>
              </a:spcBef>
              <a:spcAft>
                <a:spcPts val="600"/>
              </a:spcAft>
            </a:pPr>
            <a:r>
              <a:rPr lang="en-US" sz="2400" dirty="0"/>
              <a:t>Meals to program adults</a:t>
            </a:r>
          </a:p>
          <a:p>
            <a:pPr lvl="2">
              <a:spcBef>
                <a:spcPts val="0"/>
              </a:spcBef>
              <a:spcAft>
                <a:spcPts val="1800"/>
              </a:spcAft>
            </a:pPr>
            <a:r>
              <a:rPr lang="en-US" sz="2200" dirty="0"/>
              <a:t>Staff directly involved in the preparation and service of meals</a:t>
            </a:r>
          </a:p>
          <a:p>
            <a:pPr eaLnBrk="1" hangingPunct="1">
              <a:spcBef>
                <a:spcPts val="0"/>
              </a:spcBef>
              <a:spcAft>
                <a:spcPts val="1800"/>
              </a:spcAft>
            </a:pPr>
            <a:r>
              <a:rPr lang="en-US" sz="2800" dirty="0"/>
              <a:t>A legible slash, circle or a tick mark must be placed through each number to indicate a meal was served</a:t>
            </a:r>
          </a:p>
          <a:p>
            <a:pPr eaLnBrk="1" hangingPunct="1">
              <a:spcBef>
                <a:spcPts val="0"/>
              </a:spcBef>
              <a:spcAft>
                <a:spcPts val="1800"/>
              </a:spcAft>
            </a:pPr>
            <a:endParaRPr lang="en-US" sz="2800" dirty="0"/>
          </a:p>
        </p:txBody>
      </p:sp>
    </p:spTree>
    <p:extLst>
      <p:ext uri="{BB962C8B-B14F-4D97-AF65-F5344CB8AC3E}">
        <p14:creationId xmlns:p14="http://schemas.microsoft.com/office/powerpoint/2010/main" val="3575017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61560DD5-9ED5-43F5-A656-C8F1077DAC86}"/>
              </a:ext>
            </a:extLst>
          </p:cNvPr>
          <p:cNvSpPr>
            <a:spLocks noGrp="1" noChangeArrowheads="1"/>
          </p:cNvSpPr>
          <p:nvPr>
            <p:ph type="title"/>
          </p:nvPr>
        </p:nvSpPr>
        <p:spPr>
          <a:xfrm>
            <a:off x="422564" y="1690688"/>
            <a:ext cx="5165436" cy="1325563"/>
          </a:xfrm>
        </p:spPr>
        <p:txBody>
          <a:bodyPr>
            <a:normAutofit/>
          </a:bodyPr>
          <a:lstStyle/>
          <a:p>
            <a:pPr eaLnBrk="1" hangingPunct="1"/>
            <a:r>
              <a:rPr lang="en-US" b="1" dirty="0"/>
              <a:t>Properly Documented Meal Counts </a:t>
            </a:r>
          </a:p>
        </p:txBody>
      </p:sp>
      <p:sp>
        <p:nvSpPr>
          <p:cNvPr id="4" name="Arrow: Left 3">
            <a:extLst>
              <a:ext uri="{FF2B5EF4-FFF2-40B4-BE49-F238E27FC236}">
                <a16:creationId xmlns:a16="http://schemas.microsoft.com/office/drawing/2014/main" id="{B9E11634-A10A-4814-8B26-2A050A284471}"/>
              </a:ext>
            </a:extLst>
          </p:cNvPr>
          <p:cNvSpPr/>
          <p:nvPr/>
        </p:nvSpPr>
        <p:spPr>
          <a:xfrm rot="10800000">
            <a:off x="-719776" y="2690859"/>
            <a:ext cx="6815776" cy="1141221"/>
          </a:xfrm>
          <a:prstGeom prst="leftArrow">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1028" name="Picture 4">
            <a:extLst>
              <a:ext uri="{FF2B5EF4-FFF2-40B4-BE49-F238E27FC236}">
                <a16:creationId xmlns:a16="http://schemas.microsoft.com/office/drawing/2014/main" id="{D61C9CA1-EBA7-010A-79A2-80F331DE5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875" y="4300537"/>
            <a:ext cx="220027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7F4F9D5-3F30-8115-E063-1C38F604165F}"/>
              </a:ext>
            </a:extLst>
          </p:cNvPr>
          <p:cNvPicPr>
            <a:picLocks noChangeAspect="1"/>
          </p:cNvPicPr>
          <p:nvPr/>
        </p:nvPicPr>
        <p:blipFill>
          <a:blip r:embed="rId3"/>
          <a:stretch>
            <a:fillRect/>
          </a:stretch>
        </p:blipFill>
        <p:spPr>
          <a:xfrm>
            <a:off x="6400800" y="72838"/>
            <a:ext cx="5534025" cy="6455149"/>
          </a:xfrm>
          <a:prstGeom prst="rect">
            <a:avLst/>
          </a:prstGeom>
        </p:spPr>
      </p:pic>
    </p:spTree>
    <p:extLst>
      <p:ext uri="{BB962C8B-B14F-4D97-AF65-F5344CB8AC3E}">
        <p14:creationId xmlns:p14="http://schemas.microsoft.com/office/powerpoint/2010/main" val="355956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eaLnBrk="1" hangingPunct="1"/>
            <a:r>
              <a:rPr lang="en-US" b="1" dirty="0"/>
              <a:t>Point of Service (POS) Meal Counts</a:t>
            </a:r>
          </a:p>
        </p:txBody>
      </p:sp>
      <p:sp>
        <p:nvSpPr>
          <p:cNvPr id="29699" name="Rectangle 1027"/>
          <p:cNvSpPr>
            <a:spLocks noGrp="1" noChangeArrowheads="1"/>
          </p:cNvSpPr>
          <p:nvPr>
            <p:ph idx="4294967295"/>
          </p:nvPr>
        </p:nvSpPr>
        <p:spPr>
          <a:xfrm>
            <a:off x="838200" y="1534223"/>
            <a:ext cx="10515600" cy="4351338"/>
          </a:xfrm>
        </p:spPr>
        <p:txBody>
          <a:bodyPr>
            <a:noAutofit/>
          </a:bodyPr>
          <a:lstStyle/>
          <a:p>
            <a:pPr eaLnBrk="1" hangingPunct="1">
              <a:spcBef>
                <a:spcPts val="0"/>
              </a:spcBef>
              <a:spcAft>
                <a:spcPts val="1800"/>
              </a:spcAft>
            </a:pPr>
            <a:r>
              <a:rPr lang="en-US" sz="2800" dirty="0"/>
              <a:t>Count the meals served at the POS </a:t>
            </a:r>
            <a:r>
              <a:rPr lang="en-US" sz="2800" u="sng" dirty="0"/>
              <a:t>as each participant</a:t>
            </a:r>
            <a:r>
              <a:rPr lang="en-US" sz="2800" dirty="0"/>
              <a:t> receives a complete and unitized meal</a:t>
            </a:r>
          </a:p>
          <a:p>
            <a:pPr marL="685800" lvl="1">
              <a:spcBef>
                <a:spcPts val="0"/>
              </a:spcBef>
              <a:spcAft>
                <a:spcPts val="1800"/>
              </a:spcAft>
              <a:buFont typeface="Trebuchet MS" panose="020B0603020202020204" pitchFamily="34" charset="0"/>
              <a:buChar char="●"/>
            </a:pPr>
            <a:r>
              <a:rPr lang="en-US" sz="2800" dirty="0"/>
              <a:t>Federal Requirement</a:t>
            </a:r>
          </a:p>
          <a:p>
            <a:pPr eaLnBrk="1" hangingPunct="1">
              <a:spcBef>
                <a:spcPts val="0"/>
              </a:spcBef>
              <a:spcAft>
                <a:spcPts val="1800"/>
              </a:spcAft>
            </a:pPr>
            <a:r>
              <a:rPr lang="en-US" sz="2800" dirty="0">
                <a:solidFill>
                  <a:srgbClr val="B12524"/>
                </a:solidFill>
              </a:rPr>
              <a:t>Each meal type served </a:t>
            </a:r>
            <a:r>
              <a:rPr lang="en-US" sz="2800" dirty="0"/>
              <a:t>must be recorded on the </a:t>
            </a:r>
            <a:r>
              <a:rPr lang="en-US" sz="2800" u="sng" dirty="0"/>
              <a:t>SFSP Daily Meal Count Form #6.4 </a:t>
            </a:r>
          </a:p>
          <a:p>
            <a:pPr lvl="1">
              <a:spcBef>
                <a:spcPts val="0"/>
              </a:spcBef>
              <a:spcAft>
                <a:spcPts val="1800"/>
              </a:spcAft>
              <a:buFont typeface="Trebuchet MS" panose="020B0603020202020204" pitchFamily="34" charset="0"/>
              <a:buChar char="●"/>
            </a:pPr>
            <a:r>
              <a:rPr lang="en-US" sz="2800" dirty="0"/>
              <a:t>Counting meals at the POS ensures accuracy</a:t>
            </a:r>
          </a:p>
        </p:txBody>
      </p:sp>
    </p:spTree>
    <p:extLst>
      <p:ext uri="{BB962C8B-B14F-4D97-AF65-F5344CB8AC3E}">
        <p14:creationId xmlns:p14="http://schemas.microsoft.com/office/powerpoint/2010/main" val="1960143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mburger with lettuce and tomato&#10;&#10;Description automatically generated with low confidence">
            <a:extLst>
              <a:ext uri="{FF2B5EF4-FFF2-40B4-BE49-F238E27FC236}">
                <a16:creationId xmlns:a16="http://schemas.microsoft.com/office/drawing/2014/main" id="{22D7AEC2-6392-4153-A1F2-499712F404C9}"/>
              </a:ext>
            </a:extLst>
          </p:cNvPr>
          <p:cNvPicPr>
            <a:picLocks noChangeAspect="1"/>
          </p:cNvPicPr>
          <p:nvPr/>
        </p:nvPicPr>
        <p:blipFill>
          <a:blip r:embed="rId3"/>
          <a:stretch>
            <a:fillRect/>
          </a:stretch>
        </p:blipFill>
        <p:spPr>
          <a:xfrm>
            <a:off x="761" y="428"/>
            <a:ext cx="12265129" cy="6899135"/>
          </a:xfrm>
          <a:prstGeom prst="rect">
            <a:avLst/>
          </a:prstGeom>
        </p:spPr>
      </p:pic>
      <p:sp>
        <p:nvSpPr>
          <p:cNvPr id="2" name="Title 1"/>
          <p:cNvSpPr>
            <a:spLocks noGrp="1"/>
          </p:cNvSpPr>
          <p:nvPr>
            <p:ph type="title"/>
          </p:nvPr>
        </p:nvSpPr>
        <p:spPr>
          <a:xfrm>
            <a:off x="831850" y="1709739"/>
            <a:ext cx="4488295" cy="1719261"/>
          </a:xfrm>
        </p:spPr>
        <p:txBody>
          <a:bodyPr>
            <a:noAutofit/>
          </a:bodyPr>
          <a:lstStyle/>
          <a:p>
            <a:pPr algn="l"/>
            <a:r>
              <a:rPr lang="en-US" sz="4800" b="1" dirty="0">
                <a:solidFill>
                  <a:srgbClr val="B12524"/>
                </a:solidFill>
              </a:rPr>
              <a:t>Meal Site Operations</a:t>
            </a:r>
            <a:endParaRPr lang="en-US" sz="3600" b="1" dirty="0">
              <a:solidFill>
                <a:srgbClr val="B12524"/>
              </a:solidFill>
            </a:endParaRPr>
          </a:p>
        </p:txBody>
      </p:sp>
    </p:spTree>
    <p:extLst>
      <p:ext uri="{BB962C8B-B14F-4D97-AF65-F5344CB8AC3E}">
        <p14:creationId xmlns:p14="http://schemas.microsoft.com/office/powerpoint/2010/main" val="961100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678036" y="1700358"/>
            <a:ext cx="5340927" cy="1325563"/>
          </a:xfrm>
        </p:spPr>
        <p:txBody>
          <a:bodyPr>
            <a:normAutofit fontScale="90000"/>
          </a:bodyPr>
          <a:lstStyle/>
          <a:p>
            <a:pPr eaLnBrk="1" hangingPunct="1"/>
            <a:r>
              <a:rPr lang="en-US" b="1" dirty="0"/>
              <a:t>Improperly Documented Meal Counts </a:t>
            </a:r>
          </a:p>
        </p:txBody>
      </p:sp>
      <p:sp>
        <p:nvSpPr>
          <p:cNvPr id="5" name="Arrow: Left 4">
            <a:extLst>
              <a:ext uri="{FF2B5EF4-FFF2-40B4-BE49-F238E27FC236}">
                <a16:creationId xmlns:a16="http://schemas.microsoft.com/office/drawing/2014/main" id="{F2F5DB9D-EC52-48CA-8DB6-738BAB600D1F}"/>
              </a:ext>
            </a:extLst>
          </p:cNvPr>
          <p:cNvSpPr/>
          <p:nvPr/>
        </p:nvSpPr>
        <p:spPr>
          <a:xfrm rot="10800000">
            <a:off x="-595846" y="2690859"/>
            <a:ext cx="6815776" cy="1141221"/>
          </a:xfrm>
          <a:prstGeom prst="leftArrow">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2050" name="Picture 2">
            <a:extLst>
              <a:ext uri="{FF2B5EF4-FFF2-40B4-BE49-F238E27FC236}">
                <a16:creationId xmlns:a16="http://schemas.microsoft.com/office/drawing/2014/main" id="{4592AADE-CA65-8527-F2D1-B7021D8DB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731" y="4413893"/>
            <a:ext cx="16859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9BA37D3-4A88-9F0D-F7AC-EE765D1F6DCE}"/>
              </a:ext>
            </a:extLst>
          </p:cNvPr>
          <p:cNvPicPr>
            <a:picLocks noChangeAspect="1"/>
          </p:cNvPicPr>
          <p:nvPr/>
        </p:nvPicPr>
        <p:blipFill>
          <a:blip r:embed="rId4"/>
          <a:stretch>
            <a:fillRect/>
          </a:stretch>
        </p:blipFill>
        <p:spPr>
          <a:xfrm>
            <a:off x="6572250" y="44959"/>
            <a:ext cx="5524500" cy="6701408"/>
          </a:xfrm>
          <a:prstGeom prst="rect">
            <a:avLst/>
          </a:prstGeom>
        </p:spPr>
      </p:pic>
    </p:spTree>
    <p:extLst>
      <p:ext uri="{BB962C8B-B14F-4D97-AF65-F5344CB8AC3E}">
        <p14:creationId xmlns:p14="http://schemas.microsoft.com/office/powerpoint/2010/main" val="1629157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BE37D480-4BE3-42A7-8B43-0B68A7DDFAA9}"/>
              </a:ext>
            </a:extLst>
          </p:cNvPr>
          <p:cNvSpPr txBox="1">
            <a:spLocks noChangeArrowheads="1"/>
          </p:cNvSpPr>
          <p:nvPr/>
        </p:nvSpPr>
        <p:spPr>
          <a:xfrm>
            <a:off x="400945" y="1700358"/>
            <a:ext cx="534092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rgbClr val="B12524"/>
                </a:solidFill>
                <a:latin typeface="+mn-lt"/>
                <a:ea typeface="+mj-ea"/>
                <a:cs typeface="+mj-cs"/>
              </a:defRPr>
            </a:lvl1pPr>
          </a:lstStyle>
          <a:p>
            <a:r>
              <a:rPr lang="en-US" dirty="0"/>
              <a:t>Improperly Documented Meal Counts </a:t>
            </a:r>
          </a:p>
        </p:txBody>
      </p:sp>
      <p:sp>
        <p:nvSpPr>
          <p:cNvPr id="6" name="Arrow: Left 5">
            <a:extLst>
              <a:ext uri="{FF2B5EF4-FFF2-40B4-BE49-F238E27FC236}">
                <a16:creationId xmlns:a16="http://schemas.microsoft.com/office/drawing/2014/main" id="{526E2805-446D-4579-92BE-983092F07DA4}"/>
              </a:ext>
            </a:extLst>
          </p:cNvPr>
          <p:cNvSpPr/>
          <p:nvPr/>
        </p:nvSpPr>
        <p:spPr>
          <a:xfrm rot="10800000">
            <a:off x="-595846" y="2690859"/>
            <a:ext cx="6815776" cy="1141221"/>
          </a:xfrm>
          <a:prstGeom prst="leftArrow">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3074" name="Picture 2">
            <a:extLst>
              <a:ext uri="{FF2B5EF4-FFF2-40B4-BE49-F238E27FC236}">
                <a16:creationId xmlns:a16="http://schemas.microsoft.com/office/drawing/2014/main" id="{DDB22F9C-F30F-1894-9D49-BB5262551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221" y="4454452"/>
            <a:ext cx="1647825" cy="1628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C0D6D8A-E0AA-1AF6-40D3-4600AB37B07C}"/>
              </a:ext>
            </a:extLst>
          </p:cNvPr>
          <p:cNvPicPr>
            <a:picLocks noChangeAspect="1"/>
          </p:cNvPicPr>
          <p:nvPr/>
        </p:nvPicPr>
        <p:blipFill>
          <a:blip r:embed="rId4"/>
          <a:stretch>
            <a:fillRect/>
          </a:stretch>
        </p:blipFill>
        <p:spPr>
          <a:xfrm>
            <a:off x="6591300" y="54642"/>
            <a:ext cx="5600700" cy="6767767"/>
          </a:xfrm>
          <a:prstGeom prst="rect">
            <a:avLst/>
          </a:prstGeom>
        </p:spPr>
      </p:pic>
    </p:spTree>
    <p:extLst>
      <p:ext uri="{BB962C8B-B14F-4D97-AF65-F5344CB8AC3E}">
        <p14:creationId xmlns:p14="http://schemas.microsoft.com/office/powerpoint/2010/main" val="680922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eaLnBrk="1" hangingPunct="1"/>
            <a:r>
              <a:rPr lang="en-US" b="1" dirty="0"/>
              <a:t>Unacceptable Meal Counting Practices</a:t>
            </a:r>
          </a:p>
        </p:txBody>
      </p:sp>
      <p:sp>
        <p:nvSpPr>
          <p:cNvPr id="29699" name="Rectangle 1027"/>
          <p:cNvSpPr>
            <a:spLocks noGrp="1" noChangeArrowheads="1"/>
          </p:cNvSpPr>
          <p:nvPr>
            <p:ph idx="4294967295"/>
          </p:nvPr>
        </p:nvSpPr>
        <p:spPr>
          <a:xfrm>
            <a:off x="838200" y="1512504"/>
            <a:ext cx="10515600" cy="4351337"/>
          </a:xfrm>
        </p:spPr>
        <p:txBody>
          <a:bodyPr>
            <a:noAutofit/>
          </a:bodyPr>
          <a:lstStyle/>
          <a:p>
            <a:pPr>
              <a:spcAft>
                <a:spcPts val="600"/>
              </a:spcAft>
            </a:pPr>
            <a:r>
              <a:rPr lang="en-US" sz="2800" dirty="0"/>
              <a:t>Counting number of meals prepared or received as being served</a:t>
            </a:r>
          </a:p>
          <a:p>
            <a:pPr>
              <a:spcAft>
                <a:spcPts val="600"/>
              </a:spcAft>
            </a:pPr>
            <a:r>
              <a:rPr lang="en-US" sz="2800" dirty="0"/>
              <a:t>Counting 2</a:t>
            </a:r>
            <a:r>
              <a:rPr lang="en-US" sz="2800" baseline="30000" dirty="0"/>
              <a:t>nd</a:t>
            </a:r>
            <a:r>
              <a:rPr lang="en-US" sz="2800" dirty="0"/>
              <a:t> meals served as 1st meals</a:t>
            </a:r>
          </a:p>
          <a:p>
            <a:pPr>
              <a:spcAft>
                <a:spcPts val="600"/>
              </a:spcAft>
            </a:pPr>
            <a:r>
              <a:rPr lang="en-US" sz="2800" dirty="0"/>
              <a:t>Counting leftover meals as 1</a:t>
            </a:r>
            <a:r>
              <a:rPr lang="en-US" sz="2800" baseline="30000" dirty="0"/>
              <a:t>st</a:t>
            </a:r>
            <a:r>
              <a:rPr lang="en-US" sz="2800" dirty="0"/>
              <a:t> meals or 2</a:t>
            </a:r>
            <a:r>
              <a:rPr lang="en-US" sz="2800" baseline="30000" dirty="0"/>
              <a:t>nd</a:t>
            </a:r>
            <a:r>
              <a:rPr lang="en-US" sz="2800" dirty="0"/>
              <a:t> meals</a:t>
            </a:r>
          </a:p>
          <a:p>
            <a:pPr>
              <a:spcAft>
                <a:spcPts val="600"/>
              </a:spcAft>
            </a:pPr>
            <a:r>
              <a:rPr lang="en-US" sz="2800" dirty="0"/>
              <a:t>Counting damaged or incomplete meals as 1st meals or 2</a:t>
            </a:r>
            <a:r>
              <a:rPr lang="en-US" sz="2800" baseline="30000" dirty="0"/>
              <a:t>nd</a:t>
            </a:r>
            <a:r>
              <a:rPr lang="en-US" sz="2800" dirty="0"/>
              <a:t> meals </a:t>
            </a:r>
          </a:p>
          <a:p>
            <a:pPr>
              <a:spcAft>
                <a:spcPts val="600"/>
              </a:spcAft>
            </a:pPr>
            <a:r>
              <a:rPr lang="en-US" sz="2800" dirty="0"/>
              <a:t>Counting adult meal sales or Program adult meals as 1</a:t>
            </a:r>
            <a:r>
              <a:rPr lang="en-US" sz="2800" baseline="30000" dirty="0"/>
              <a:t>st</a:t>
            </a:r>
            <a:r>
              <a:rPr lang="en-US" sz="2800" dirty="0"/>
              <a:t> meals or 2</a:t>
            </a:r>
            <a:r>
              <a:rPr lang="en-US" sz="2800" baseline="30000" dirty="0"/>
              <a:t>nd</a:t>
            </a:r>
            <a:r>
              <a:rPr lang="en-US" sz="2800" dirty="0"/>
              <a:t> meals</a:t>
            </a:r>
          </a:p>
          <a:p>
            <a:r>
              <a:rPr lang="en-US" sz="2800" dirty="0"/>
              <a:t>Not counting meals at the point of service </a:t>
            </a:r>
          </a:p>
          <a:p>
            <a:endParaRPr lang="en-US" sz="2800" dirty="0"/>
          </a:p>
          <a:p>
            <a:pPr eaLnBrk="1" hangingPunct="1">
              <a:spcBef>
                <a:spcPts val="0"/>
              </a:spcBef>
              <a:spcAft>
                <a:spcPts val="1800"/>
              </a:spcAft>
            </a:pPr>
            <a:endParaRPr lang="en-US" sz="2800" dirty="0"/>
          </a:p>
        </p:txBody>
      </p:sp>
    </p:spTree>
    <p:extLst>
      <p:ext uri="{BB962C8B-B14F-4D97-AF65-F5344CB8AC3E}">
        <p14:creationId xmlns:p14="http://schemas.microsoft.com/office/powerpoint/2010/main" val="3961464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46EC7E4F-ED73-A840-A43F-1F28E95BD07B}"/>
              </a:ext>
            </a:extLst>
          </p:cNvPr>
          <p:cNvSpPr txBox="1">
            <a:spLocks/>
          </p:cNvSpPr>
          <p:nvPr/>
        </p:nvSpPr>
        <p:spPr>
          <a:xfrm>
            <a:off x="1126670" y="520489"/>
            <a:ext cx="7279143" cy="41868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E48126"/>
              </a:buClr>
              <a:buFont typeface="Arial" panose="020B0604020202020204" pitchFamily="34" charset="0"/>
              <a:buNone/>
              <a:defRPr sz="2200" kern="1200">
                <a:solidFill>
                  <a:srgbClr val="229787"/>
                </a:solidFill>
                <a:latin typeface="+mn-lt"/>
                <a:ea typeface="+mn-ea"/>
                <a:cs typeface="+mn-cs"/>
              </a:defRPr>
            </a:lvl1pPr>
            <a:lvl2pPr marL="457200" indent="0" algn="ctr" defTabSz="914400" rtl="0" eaLnBrk="1" latinLnBrk="0" hangingPunct="1">
              <a:lnSpc>
                <a:spcPct val="90000"/>
              </a:lnSpc>
              <a:spcBef>
                <a:spcPts val="500"/>
              </a:spcBef>
              <a:buClr>
                <a:srgbClr val="4FC2C0"/>
              </a:buClr>
              <a:buSzPct val="60000"/>
              <a:buFont typeface=".Lucida Grande UI Regular"/>
              <a:buNone/>
              <a:defRPr sz="2000" kern="1200">
                <a:solidFill>
                  <a:srgbClr val="064961"/>
                </a:solidFill>
                <a:latin typeface="+mn-lt"/>
                <a:ea typeface="+mn-ea"/>
                <a:cs typeface="+mn-cs"/>
              </a:defRPr>
            </a:lvl2pPr>
            <a:lvl3pPr marL="914400" indent="0" algn="ctr" defTabSz="914400" rtl="0" eaLnBrk="1" latinLnBrk="0" hangingPunct="1">
              <a:lnSpc>
                <a:spcPct val="90000"/>
              </a:lnSpc>
              <a:spcBef>
                <a:spcPts val="500"/>
              </a:spcBef>
              <a:buClr>
                <a:srgbClr val="B12524"/>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4FC2C0"/>
              </a:buClr>
              <a:buFont typeface="System Font Regular"/>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064961"/>
                </a:solidFill>
              </a:rPr>
              <a:t>More information about the New Mexico </a:t>
            </a:r>
            <a:br>
              <a:rPr lang="en-US" sz="2400" b="1" dirty="0">
                <a:solidFill>
                  <a:srgbClr val="064961"/>
                </a:solidFill>
              </a:rPr>
            </a:br>
            <a:r>
              <a:rPr lang="en-US" sz="2400" b="1" dirty="0">
                <a:solidFill>
                  <a:srgbClr val="064961"/>
                </a:solidFill>
              </a:rPr>
              <a:t>Early Childhood Education and Care Department—</a:t>
            </a:r>
            <a:br>
              <a:rPr lang="en-US" sz="2400" b="1" dirty="0">
                <a:solidFill>
                  <a:srgbClr val="064961"/>
                </a:solidFill>
              </a:rPr>
            </a:br>
            <a:r>
              <a:rPr lang="en-US" sz="2400" b="1" i="1" dirty="0">
                <a:solidFill>
                  <a:srgbClr val="064961"/>
                </a:solidFill>
              </a:rPr>
              <a:t>Programs for Parents and Professionals:</a:t>
            </a:r>
            <a:br>
              <a:rPr lang="en-US" sz="2400" b="1" i="1" dirty="0">
                <a:solidFill>
                  <a:srgbClr val="064961"/>
                </a:solidFill>
              </a:rPr>
            </a:br>
            <a:r>
              <a:rPr lang="en-US" sz="2800" b="1" dirty="0">
                <a:solidFill>
                  <a:srgbClr val="E48126"/>
                </a:solidFill>
              </a:rPr>
              <a:t>https://nmececd.org</a:t>
            </a:r>
            <a:br>
              <a:rPr lang="en-US" sz="2400" b="1" i="1" dirty="0">
                <a:solidFill>
                  <a:srgbClr val="064961"/>
                </a:solidFill>
              </a:rPr>
            </a:br>
            <a:endParaRPr lang="en-US" sz="2400" b="1" dirty="0"/>
          </a:p>
          <a:p>
            <a:r>
              <a:rPr lang="en-US" sz="2400" b="1" dirty="0">
                <a:solidFill>
                  <a:srgbClr val="064961"/>
                </a:solidFill>
              </a:rPr>
              <a:t>Program Resources for SFSP Sponsors–</a:t>
            </a:r>
          </a:p>
          <a:p>
            <a:r>
              <a:rPr lang="en-US" sz="2800" b="1" dirty="0">
                <a:solidFill>
                  <a:srgbClr val="E48126"/>
                </a:solidFill>
              </a:rPr>
              <a:t>https://summerfoodnm.org/sponsors/program-resources</a:t>
            </a:r>
          </a:p>
        </p:txBody>
      </p:sp>
      <p:pic>
        <p:nvPicPr>
          <p:cNvPr id="4" name="Picture 3" descr="Text&#10;&#10;Description automatically generated">
            <a:extLst>
              <a:ext uri="{FF2B5EF4-FFF2-40B4-BE49-F238E27FC236}">
                <a16:creationId xmlns:a16="http://schemas.microsoft.com/office/drawing/2014/main" id="{4EF49C3D-041B-48FE-ACCA-262C80D802BE}"/>
              </a:ext>
            </a:extLst>
          </p:cNvPr>
          <p:cNvPicPr>
            <a:picLocks noChangeAspect="1"/>
          </p:cNvPicPr>
          <p:nvPr/>
        </p:nvPicPr>
        <p:blipFill>
          <a:blip r:embed="rId3"/>
          <a:stretch>
            <a:fillRect/>
          </a:stretch>
        </p:blipFill>
        <p:spPr>
          <a:xfrm>
            <a:off x="164132" y="4984282"/>
            <a:ext cx="3975789" cy="1873718"/>
          </a:xfrm>
          <a:prstGeom prst="rect">
            <a:avLst/>
          </a:prstGeom>
        </p:spPr>
      </p:pic>
    </p:spTree>
    <p:extLst>
      <p:ext uri="{BB962C8B-B14F-4D97-AF65-F5344CB8AC3E}">
        <p14:creationId xmlns:p14="http://schemas.microsoft.com/office/powerpoint/2010/main" val="209541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FCE1-3392-0BFB-12D7-AB4C17CFAC0F}"/>
              </a:ext>
            </a:extLst>
          </p:cNvPr>
          <p:cNvSpPr>
            <a:spLocks noGrp="1"/>
          </p:cNvSpPr>
          <p:nvPr>
            <p:ph type="title"/>
          </p:nvPr>
        </p:nvSpPr>
        <p:spPr/>
        <p:txBody>
          <a:bodyPr/>
          <a:lstStyle/>
          <a:p>
            <a:r>
              <a:rPr lang="en-US" b="1" i="0" u="none" strike="noStrike" dirty="0">
                <a:solidFill>
                  <a:srgbClr val="B12524"/>
                </a:solidFill>
                <a:effectLst/>
                <a:latin typeface="Calibri" panose="020F0502020204030204" pitchFamily="34" charset="0"/>
              </a:rPr>
              <a:t>Site Supervisor Definition:</a:t>
            </a:r>
            <a:r>
              <a:rPr lang="en-US" b="0" i="0" dirty="0">
                <a:solidFill>
                  <a:srgbClr val="000000"/>
                </a:solidFill>
                <a:effectLst/>
                <a:latin typeface="Calibri" panose="020F0502020204030204" pitchFamily="34" charset="0"/>
              </a:rPr>
              <a:t>​</a:t>
            </a:r>
            <a:endParaRPr lang="en-US" dirty="0"/>
          </a:p>
        </p:txBody>
      </p:sp>
      <p:sp>
        <p:nvSpPr>
          <p:cNvPr id="4" name="TextBox 3">
            <a:extLst>
              <a:ext uri="{FF2B5EF4-FFF2-40B4-BE49-F238E27FC236}">
                <a16:creationId xmlns:a16="http://schemas.microsoft.com/office/drawing/2014/main" id="{C818A51B-5665-5367-A7F9-9EDD6CD96B71}"/>
              </a:ext>
            </a:extLst>
          </p:cNvPr>
          <p:cNvSpPr txBox="1"/>
          <p:nvPr/>
        </p:nvSpPr>
        <p:spPr>
          <a:xfrm>
            <a:off x="645952" y="1904301"/>
            <a:ext cx="8584035" cy="2985433"/>
          </a:xfrm>
          <a:prstGeom prst="rect">
            <a:avLst/>
          </a:prstGeom>
          <a:noFill/>
        </p:spPr>
        <p:txBody>
          <a:bodyPr wrap="square">
            <a:spAutoFit/>
          </a:bodyPr>
          <a:lstStyle/>
          <a:p>
            <a:pPr algn="l" rtl="0" fontAlgn="base">
              <a:spcBef>
                <a:spcPts val="600"/>
              </a:spcBef>
              <a:spcAft>
                <a:spcPts val="600"/>
              </a:spcAft>
            </a:pPr>
            <a:r>
              <a:rPr lang="en-US" sz="2400" b="0" i="0" u="none" strike="noStrike" dirty="0">
                <a:solidFill>
                  <a:srgbClr val="064961"/>
                </a:solidFill>
                <a:effectLst/>
                <a:latin typeface="Calibri" panose="020F0502020204030204" pitchFamily="34" charset="0"/>
              </a:rPr>
              <a:t>The individual on site for the duration of the meal service, who has been trained by the sponsor, and is responsible for all administrative and management activities of the site including, but not limited to:</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algn="l" rtl="0" fontAlgn="base">
              <a:spcBef>
                <a:spcPts val="600"/>
              </a:spcBef>
              <a:buFont typeface="Arial" panose="020B0604020202020204" pitchFamily="34" charset="0"/>
              <a:buChar char="•"/>
            </a:pPr>
            <a:r>
              <a:rPr lang="en-US" sz="2400" b="0" i="0" u="none" strike="noStrike" dirty="0">
                <a:solidFill>
                  <a:srgbClr val="229787"/>
                </a:solidFill>
                <a:effectLst/>
                <a:latin typeface="Calibri" panose="020F0502020204030204" pitchFamily="34" charset="0"/>
              </a:rPr>
              <a:t>Maintaining documentation of meal deliveries,</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algn="l" rtl="0" fontAlgn="base">
              <a:spcBef>
                <a:spcPts val="600"/>
              </a:spcBef>
              <a:spcAft>
                <a:spcPts val="600"/>
              </a:spcAft>
              <a:buFont typeface="Arial" panose="020B0604020202020204" pitchFamily="34" charset="0"/>
              <a:buChar char="•"/>
            </a:pPr>
            <a:r>
              <a:rPr lang="en-US" sz="2400" b="0" i="0" u="none" strike="noStrike" dirty="0">
                <a:solidFill>
                  <a:srgbClr val="229787"/>
                </a:solidFill>
                <a:effectLst/>
                <a:latin typeface="Calibri" panose="020F0502020204030204" pitchFamily="34" charset="0"/>
              </a:rPr>
              <a:t>Ensuring that all meals served are safe, and</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dirty="0">
                <a:solidFill>
                  <a:srgbClr val="229787"/>
                </a:solidFill>
                <a:effectLst/>
                <a:latin typeface="Calibri" panose="020F0502020204030204" pitchFamily="34" charset="0"/>
              </a:rPr>
              <a:t>Maintaining accurate </a:t>
            </a:r>
            <a:r>
              <a:rPr lang="en-US" sz="2400" b="0" i="0" u="sng" dirty="0">
                <a:solidFill>
                  <a:srgbClr val="229787"/>
                </a:solidFill>
                <a:effectLst/>
                <a:latin typeface="Calibri" panose="020F0502020204030204" pitchFamily="34" charset="0"/>
              </a:rPr>
              <a:t>Point of Service</a:t>
            </a:r>
            <a:r>
              <a:rPr lang="en-US" sz="2400" b="0" i="0" u="none" strike="noStrike" dirty="0">
                <a:solidFill>
                  <a:srgbClr val="229787"/>
                </a:solidFill>
                <a:effectLst/>
                <a:latin typeface="Calibri" panose="020F0502020204030204" pitchFamily="34" charset="0"/>
              </a:rPr>
              <a:t> meal counts</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22587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a:t>Site Supervisor Responsibilities</a:t>
            </a:r>
          </a:p>
        </p:txBody>
      </p:sp>
      <p:sp>
        <p:nvSpPr>
          <p:cNvPr id="8195" name="Rectangle 3"/>
          <p:cNvSpPr>
            <a:spLocks noGrp="1" noChangeArrowheads="1"/>
          </p:cNvSpPr>
          <p:nvPr>
            <p:ph idx="4294967295"/>
          </p:nvPr>
        </p:nvSpPr>
        <p:spPr>
          <a:xfrm>
            <a:off x="838200" y="1525155"/>
            <a:ext cx="10337800" cy="5092700"/>
          </a:xfrm>
        </p:spPr>
        <p:txBody>
          <a:bodyPr>
            <a:normAutofit/>
          </a:bodyPr>
          <a:lstStyle/>
          <a:p>
            <a:pPr>
              <a:spcBef>
                <a:spcPts val="0"/>
              </a:spcBef>
              <a:spcAft>
                <a:spcPts val="1800"/>
              </a:spcAft>
            </a:pPr>
            <a:r>
              <a:rPr lang="en-US" sz="2400" dirty="0"/>
              <a:t>Maintains control of the meal site</a:t>
            </a:r>
          </a:p>
          <a:p>
            <a:pPr eaLnBrk="1" hangingPunct="1">
              <a:spcBef>
                <a:spcPts val="0"/>
              </a:spcBef>
              <a:spcAft>
                <a:spcPts val="1800"/>
              </a:spcAft>
            </a:pPr>
            <a:r>
              <a:rPr lang="en-US" sz="2400" dirty="0"/>
              <a:t>Ensures all meals served are in compliance with Federal regulations</a:t>
            </a:r>
          </a:p>
          <a:p>
            <a:pPr>
              <a:spcBef>
                <a:spcPts val="0"/>
              </a:spcBef>
              <a:spcAft>
                <a:spcPts val="1800"/>
              </a:spcAft>
            </a:pPr>
            <a:r>
              <a:rPr lang="en-US" sz="2400" dirty="0"/>
              <a:t>Records accurate meal counts at th</a:t>
            </a:r>
            <a:r>
              <a:rPr lang="en-US" dirty="0"/>
              <a:t>e </a:t>
            </a:r>
            <a:r>
              <a:rPr lang="en-US" u="sng" dirty="0"/>
              <a:t>Point of Service</a:t>
            </a:r>
            <a:endParaRPr lang="en-US" sz="2400" u="sng" dirty="0"/>
          </a:p>
          <a:p>
            <a:pPr>
              <a:spcBef>
                <a:spcPts val="0"/>
              </a:spcBef>
              <a:spcAft>
                <a:spcPts val="1800"/>
              </a:spcAft>
            </a:pPr>
            <a:r>
              <a:rPr lang="en-US" sz="2400" dirty="0"/>
              <a:t>Ensures food safety and sanitation before, during, and immediately after meal service</a:t>
            </a:r>
          </a:p>
          <a:p>
            <a:pPr eaLnBrk="1" hangingPunct="1">
              <a:spcBef>
                <a:spcPts val="0"/>
              </a:spcBef>
              <a:spcAft>
                <a:spcPts val="1800"/>
              </a:spcAft>
            </a:pPr>
            <a:r>
              <a:rPr lang="en-US" sz="2400" dirty="0"/>
              <a:t>Primarily responsible for determining the number of meals for the next day</a:t>
            </a:r>
          </a:p>
          <a:p>
            <a:pPr eaLnBrk="1" hangingPunct="1">
              <a:spcBef>
                <a:spcPts val="0"/>
              </a:spcBef>
              <a:spcAft>
                <a:spcPts val="1800"/>
              </a:spcAft>
            </a:pPr>
            <a:r>
              <a:rPr lang="en-US" sz="2400" dirty="0"/>
              <a:t>Represents the organization and the Program</a:t>
            </a:r>
          </a:p>
        </p:txBody>
      </p:sp>
    </p:spTree>
    <p:extLst>
      <p:ext uri="{BB962C8B-B14F-4D97-AF65-F5344CB8AC3E}">
        <p14:creationId xmlns:p14="http://schemas.microsoft.com/office/powerpoint/2010/main" val="3272857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eaLnBrk="1" hangingPunct="1"/>
            <a:r>
              <a:rPr lang="en-US" b="1" dirty="0"/>
              <a:t>Site Supervisor’s Supply List</a:t>
            </a:r>
          </a:p>
        </p:txBody>
      </p:sp>
      <p:sp>
        <p:nvSpPr>
          <p:cNvPr id="22531" name="Rectangle 1027"/>
          <p:cNvSpPr>
            <a:spLocks noGrp="1" noChangeArrowheads="1"/>
          </p:cNvSpPr>
          <p:nvPr>
            <p:ph sz="half" idx="4294967295"/>
          </p:nvPr>
        </p:nvSpPr>
        <p:spPr>
          <a:xfrm>
            <a:off x="914400" y="1690688"/>
            <a:ext cx="5181600" cy="4351338"/>
          </a:xfrm>
        </p:spPr>
        <p:txBody>
          <a:bodyPr>
            <a:normAutofit/>
          </a:bodyPr>
          <a:lstStyle/>
          <a:p>
            <a:pPr eaLnBrk="1" hangingPunct="1">
              <a:lnSpc>
                <a:spcPct val="90000"/>
              </a:lnSpc>
            </a:pPr>
            <a:r>
              <a:rPr lang="en-US" sz="2400" dirty="0"/>
              <a:t>Daily meal count forms</a:t>
            </a:r>
          </a:p>
          <a:p>
            <a:pPr eaLnBrk="1" hangingPunct="1">
              <a:lnSpc>
                <a:spcPct val="90000"/>
              </a:lnSpc>
            </a:pPr>
            <a:r>
              <a:rPr lang="en-US" sz="2400" dirty="0"/>
              <a:t>Clipboard</a:t>
            </a:r>
          </a:p>
          <a:p>
            <a:pPr eaLnBrk="1" hangingPunct="1">
              <a:lnSpc>
                <a:spcPct val="90000"/>
              </a:lnSpc>
            </a:pPr>
            <a:r>
              <a:rPr lang="en-US" sz="2400" dirty="0"/>
              <a:t>Calculator </a:t>
            </a:r>
          </a:p>
          <a:p>
            <a:pPr eaLnBrk="1" hangingPunct="1">
              <a:lnSpc>
                <a:spcPct val="90000"/>
              </a:lnSpc>
            </a:pPr>
            <a:r>
              <a:rPr lang="en-US" sz="2400" dirty="0"/>
              <a:t>Pens/Pencils</a:t>
            </a:r>
          </a:p>
          <a:p>
            <a:pPr eaLnBrk="1" hangingPunct="1">
              <a:lnSpc>
                <a:spcPct val="90000"/>
              </a:lnSpc>
            </a:pPr>
            <a:r>
              <a:rPr lang="en-US" sz="2400" dirty="0"/>
              <a:t>Complaint Forms</a:t>
            </a:r>
          </a:p>
          <a:p>
            <a:pPr eaLnBrk="1" hangingPunct="1">
              <a:lnSpc>
                <a:spcPct val="90000"/>
              </a:lnSpc>
            </a:pPr>
            <a:r>
              <a:rPr lang="en-US" sz="2400" dirty="0"/>
              <a:t>Thermometer</a:t>
            </a:r>
          </a:p>
          <a:p>
            <a:pPr eaLnBrk="1" hangingPunct="1">
              <a:lnSpc>
                <a:spcPct val="90000"/>
              </a:lnSpc>
            </a:pPr>
            <a:r>
              <a:rPr lang="en-US" sz="2400" dirty="0"/>
              <a:t>Cleaning Supplies</a:t>
            </a:r>
          </a:p>
          <a:p>
            <a:pPr>
              <a:lnSpc>
                <a:spcPct val="90000"/>
              </a:lnSpc>
            </a:pPr>
            <a:r>
              <a:rPr lang="en-US" sz="2400" dirty="0"/>
              <a:t>List of Contacts</a:t>
            </a:r>
          </a:p>
          <a:p>
            <a:pPr eaLnBrk="1" hangingPunct="1">
              <a:lnSpc>
                <a:spcPct val="90000"/>
              </a:lnSpc>
            </a:pPr>
            <a:endParaRPr lang="en-US" sz="2400" dirty="0"/>
          </a:p>
        </p:txBody>
      </p:sp>
      <p:sp>
        <p:nvSpPr>
          <p:cNvPr id="22532" name="Rectangle 1028"/>
          <p:cNvSpPr>
            <a:spLocks noGrp="1" noChangeArrowheads="1"/>
          </p:cNvSpPr>
          <p:nvPr>
            <p:ph sz="half" idx="4294967295"/>
          </p:nvPr>
        </p:nvSpPr>
        <p:spPr>
          <a:xfrm>
            <a:off x="5172364" y="1690688"/>
            <a:ext cx="5181600" cy="4351338"/>
          </a:xfrm>
        </p:spPr>
        <p:txBody>
          <a:bodyPr>
            <a:normAutofit/>
          </a:bodyPr>
          <a:lstStyle/>
          <a:p>
            <a:pPr eaLnBrk="1" hangingPunct="1">
              <a:lnSpc>
                <a:spcPct val="90000"/>
              </a:lnSpc>
            </a:pPr>
            <a:r>
              <a:rPr lang="en-US" sz="2400" dirty="0"/>
              <a:t>“…And Justice for all” Poster</a:t>
            </a:r>
          </a:p>
          <a:p>
            <a:r>
              <a:rPr lang="en-US" dirty="0"/>
              <a:t>Meal Site Rules </a:t>
            </a:r>
            <a:endParaRPr lang="en-US" sz="2400" dirty="0"/>
          </a:p>
          <a:p>
            <a:pPr>
              <a:lnSpc>
                <a:spcPct val="90000"/>
              </a:lnSpc>
            </a:pPr>
            <a:r>
              <a:rPr lang="en-US" sz="2400" dirty="0"/>
              <a:t>Notice of meals sold to adults</a:t>
            </a:r>
          </a:p>
          <a:p>
            <a:pPr>
              <a:lnSpc>
                <a:spcPct val="90000"/>
              </a:lnSpc>
            </a:pPr>
            <a:r>
              <a:rPr lang="en-US" sz="2400" dirty="0"/>
              <a:t>Cash Report Form (if meals are sold)</a:t>
            </a:r>
          </a:p>
          <a:p>
            <a:pPr marL="0" indent="0" eaLnBrk="1" hangingPunct="1">
              <a:lnSpc>
                <a:spcPct val="90000"/>
              </a:lnSpc>
              <a:buNone/>
            </a:pPr>
            <a:endParaRPr lang="en-US" sz="2400" dirty="0"/>
          </a:p>
        </p:txBody>
      </p:sp>
    </p:spTree>
    <p:extLst>
      <p:ext uri="{BB962C8B-B14F-4D97-AF65-F5344CB8AC3E}">
        <p14:creationId xmlns:p14="http://schemas.microsoft.com/office/powerpoint/2010/main" val="2878700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7718"/>
            <a:ext cx="10515600" cy="660111"/>
          </a:xfrm>
        </p:spPr>
        <p:txBody>
          <a:bodyPr vert="horz" lIns="91440" tIns="45720" rIns="91440" bIns="45720" rtlCol="0" anchor="t">
            <a:normAutofit/>
          </a:bodyPr>
          <a:lstStyle/>
          <a:p>
            <a:r>
              <a:rPr lang="en-US" b="1" dirty="0"/>
              <a:t>Mandatory Postings</a:t>
            </a:r>
          </a:p>
        </p:txBody>
      </p:sp>
      <p:sp>
        <p:nvSpPr>
          <p:cNvPr id="6" name="Text Placeholder 5"/>
          <p:cNvSpPr>
            <a:spLocks noGrp="1"/>
          </p:cNvSpPr>
          <p:nvPr>
            <p:ph type="body" idx="4294967295"/>
          </p:nvPr>
        </p:nvSpPr>
        <p:spPr>
          <a:xfrm>
            <a:off x="852199" y="1394980"/>
            <a:ext cx="5157788" cy="823912"/>
          </a:xfrm>
        </p:spPr>
        <p:txBody>
          <a:bodyPr/>
          <a:lstStyle/>
          <a:p>
            <a:pPr marL="0" indent="0">
              <a:buNone/>
            </a:pPr>
            <a:r>
              <a:rPr lang="en-US" sz="2800" b="1" dirty="0">
                <a:solidFill>
                  <a:srgbClr val="064961"/>
                </a:solidFill>
              </a:rPr>
              <a:t>What </a:t>
            </a:r>
            <a:r>
              <a:rPr lang="en-US" sz="2800" dirty="0">
                <a:solidFill>
                  <a:srgbClr val="064961"/>
                </a:solidFill>
              </a:rPr>
              <a:t>and where to</a:t>
            </a:r>
            <a:r>
              <a:rPr lang="en-US" sz="2800" b="1" dirty="0">
                <a:solidFill>
                  <a:srgbClr val="064961"/>
                </a:solidFill>
              </a:rPr>
              <a:t> post?</a:t>
            </a:r>
          </a:p>
        </p:txBody>
      </p:sp>
      <p:sp>
        <p:nvSpPr>
          <p:cNvPr id="3" name="Content Placeholder 2"/>
          <p:cNvSpPr>
            <a:spLocks noGrp="1"/>
          </p:cNvSpPr>
          <p:nvPr>
            <p:ph sz="half" idx="4294967295"/>
          </p:nvPr>
        </p:nvSpPr>
        <p:spPr>
          <a:xfrm>
            <a:off x="1009217" y="1932204"/>
            <a:ext cx="5492751" cy="3744912"/>
          </a:xfrm>
        </p:spPr>
        <p:txBody>
          <a:bodyPr>
            <a:normAutofit/>
          </a:bodyPr>
          <a:lstStyle/>
          <a:p>
            <a:r>
              <a:rPr lang="en-US" dirty="0"/>
              <a:t>“And Justice For All”</a:t>
            </a:r>
          </a:p>
          <a:p>
            <a:pPr lvl="1"/>
            <a:r>
              <a:rPr lang="en-US" dirty="0"/>
              <a:t>Meal service area</a:t>
            </a:r>
          </a:p>
          <a:p>
            <a:pPr lvl="1"/>
            <a:r>
              <a:rPr lang="en-US" dirty="0"/>
              <a:t>Eating area</a:t>
            </a:r>
          </a:p>
          <a:p>
            <a:r>
              <a:rPr lang="en-US" dirty="0"/>
              <a:t>Off-Site </a:t>
            </a:r>
            <a:r>
              <a:rPr lang="en-US" sz="2000" dirty="0"/>
              <a:t>Consumption</a:t>
            </a:r>
            <a:endParaRPr lang="en-US" dirty="0"/>
          </a:p>
          <a:p>
            <a:pPr lvl="1"/>
            <a:r>
              <a:rPr lang="en-US" dirty="0"/>
              <a:t>Meal service area</a:t>
            </a:r>
          </a:p>
          <a:p>
            <a:pPr lvl="1"/>
            <a:r>
              <a:rPr lang="en-US" dirty="0"/>
              <a:t>Eating area </a:t>
            </a:r>
          </a:p>
          <a:p>
            <a:r>
              <a:rPr lang="en-US" dirty="0"/>
              <a:t>Notice of Meals Sold (if applicable)</a:t>
            </a:r>
          </a:p>
          <a:p>
            <a:pPr lvl="1"/>
            <a:r>
              <a:rPr lang="en-US" dirty="0"/>
              <a:t>Meal service area</a:t>
            </a:r>
          </a:p>
        </p:txBody>
      </p:sp>
      <p:sp>
        <p:nvSpPr>
          <p:cNvPr id="7" name="Text Placeholder 6"/>
          <p:cNvSpPr>
            <a:spLocks noGrp="1"/>
          </p:cNvSpPr>
          <p:nvPr>
            <p:ph type="body" sz="quarter" idx="4294967295"/>
          </p:nvPr>
        </p:nvSpPr>
        <p:spPr>
          <a:xfrm>
            <a:off x="6182015" y="1402412"/>
            <a:ext cx="4184650" cy="576263"/>
          </a:xfrm>
        </p:spPr>
        <p:txBody>
          <a:bodyPr/>
          <a:lstStyle/>
          <a:p>
            <a:pPr marL="0" indent="0">
              <a:buNone/>
            </a:pPr>
            <a:r>
              <a:rPr lang="en-US" sz="2800" b="1" dirty="0">
                <a:solidFill>
                  <a:srgbClr val="064961"/>
                </a:solidFill>
              </a:rPr>
              <a:t>Other places to post</a:t>
            </a:r>
          </a:p>
        </p:txBody>
      </p:sp>
      <p:sp>
        <p:nvSpPr>
          <p:cNvPr id="8" name="Content Placeholder 7"/>
          <p:cNvSpPr>
            <a:spLocks noGrp="1"/>
          </p:cNvSpPr>
          <p:nvPr>
            <p:ph sz="quarter" idx="4294967295"/>
          </p:nvPr>
        </p:nvSpPr>
        <p:spPr>
          <a:xfrm>
            <a:off x="6303818" y="1932204"/>
            <a:ext cx="4878965" cy="3744912"/>
          </a:xfrm>
        </p:spPr>
        <p:txBody>
          <a:bodyPr vert="horz" lIns="91440" tIns="45720" rIns="91440" bIns="45720" rtlCol="0" anchor="t">
            <a:normAutofit/>
          </a:bodyPr>
          <a:lstStyle/>
          <a:p>
            <a:r>
              <a:rPr lang="en-US" dirty="0"/>
              <a:t>At the meal service line</a:t>
            </a:r>
          </a:p>
          <a:p>
            <a:r>
              <a:rPr lang="en-US" dirty="0"/>
              <a:t>Sandwich board or “A” frame board</a:t>
            </a:r>
          </a:p>
          <a:p>
            <a:r>
              <a:rPr lang="en-US" dirty="0"/>
              <a:t>Tree</a:t>
            </a:r>
          </a:p>
          <a:p>
            <a:r>
              <a:rPr lang="en-US" dirty="0"/>
              <a:t>Display board</a:t>
            </a:r>
          </a:p>
          <a:p>
            <a:r>
              <a:rPr lang="en-US" dirty="0"/>
              <a:t>Wall</a:t>
            </a:r>
          </a:p>
          <a:p>
            <a:r>
              <a:rPr lang="en-US" dirty="0"/>
              <a:t>Doorway to serving area</a:t>
            </a:r>
          </a:p>
        </p:txBody>
      </p:sp>
    </p:spTree>
    <p:extLst>
      <p:ext uri="{BB962C8B-B14F-4D97-AF65-F5344CB8AC3E}">
        <p14:creationId xmlns:p14="http://schemas.microsoft.com/office/powerpoint/2010/main" val="1745859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normAutofit/>
          </a:bodyPr>
          <a:lstStyle/>
          <a:p>
            <a:pPr eaLnBrk="1" hangingPunct="1"/>
            <a:r>
              <a:rPr lang="en-US" sz="3600" b="1" dirty="0"/>
              <a:t>Cleaning Before, During and After Meal Service</a:t>
            </a:r>
          </a:p>
        </p:txBody>
      </p:sp>
      <p:sp>
        <p:nvSpPr>
          <p:cNvPr id="17411" name="Rectangle 1027"/>
          <p:cNvSpPr>
            <a:spLocks noGrp="1" noChangeArrowheads="1"/>
          </p:cNvSpPr>
          <p:nvPr>
            <p:ph idx="4294967295"/>
          </p:nvPr>
        </p:nvSpPr>
        <p:spPr>
          <a:xfrm>
            <a:off x="838200" y="1496556"/>
            <a:ext cx="7035800" cy="3881437"/>
          </a:xfrm>
        </p:spPr>
        <p:txBody>
          <a:bodyPr>
            <a:normAutofit/>
          </a:bodyPr>
          <a:lstStyle/>
          <a:p>
            <a:pPr eaLnBrk="1" hangingPunct="1">
              <a:lnSpc>
                <a:spcPct val="90000"/>
              </a:lnSpc>
            </a:pPr>
            <a:r>
              <a:rPr lang="en-US" sz="2800" dirty="0"/>
              <a:t>Meal site must be clean before meal service </a:t>
            </a:r>
          </a:p>
          <a:p>
            <a:pPr eaLnBrk="1" hangingPunct="1">
              <a:lnSpc>
                <a:spcPct val="90000"/>
              </a:lnSpc>
            </a:pPr>
            <a:r>
              <a:rPr lang="en-US" sz="2800" dirty="0"/>
              <a:t>Meal site must be cleaned during meal service as needed</a:t>
            </a:r>
          </a:p>
          <a:p>
            <a:pPr eaLnBrk="1" hangingPunct="1">
              <a:lnSpc>
                <a:spcPct val="90000"/>
              </a:lnSpc>
            </a:pPr>
            <a:r>
              <a:rPr lang="en-US" sz="2800" dirty="0"/>
              <a:t>Children must dispose of their trash appropriately  </a:t>
            </a:r>
          </a:p>
          <a:p>
            <a:pPr eaLnBrk="1" hangingPunct="1">
              <a:lnSpc>
                <a:spcPct val="90000"/>
              </a:lnSpc>
            </a:pPr>
            <a:r>
              <a:rPr lang="en-US" sz="2800" dirty="0"/>
              <a:t>Site Supervisors must dispose of trash according to Sponsor policy</a:t>
            </a:r>
          </a:p>
          <a:p>
            <a:pPr eaLnBrk="1" hangingPunct="1">
              <a:lnSpc>
                <a:spcPct val="90000"/>
              </a:lnSpc>
              <a:buFontTx/>
              <a:buNone/>
            </a:pPr>
            <a:endParaRPr lang="en-US" dirty="0"/>
          </a:p>
          <a:p>
            <a:pPr eaLnBrk="1" hangingPunct="1">
              <a:lnSpc>
                <a:spcPct val="90000"/>
              </a:lnSpc>
            </a:pPr>
            <a:endParaRPr lang="en-US" dirty="0"/>
          </a:p>
          <a:p>
            <a:pPr eaLnBrk="1" hangingPunct="1">
              <a:lnSpc>
                <a:spcPct val="90000"/>
              </a:lnSpc>
            </a:pPr>
            <a:endParaRPr lang="en-US" sz="2400" dirty="0"/>
          </a:p>
        </p:txBody>
      </p:sp>
    </p:spTree>
    <p:extLst>
      <p:ext uri="{BB962C8B-B14F-4D97-AF65-F5344CB8AC3E}">
        <p14:creationId xmlns:p14="http://schemas.microsoft.com/office/powerpoint/2010/main" val="1260973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dirty="0"/>
              <a:t>Meal Site Locations </a:t>
            </a:r>
          </a:p>
        </p:txBody>
      </p:sp>
      <p:sp>
        <p:nvSpPr>
          <p:cNvPr id="16387" name="Rectangle 3"/>
          <p:cNvSpPr>
            <a:spLocks noGrp="1" noChangeArrowheads="1"/>
          </p:cNvSpPr>
          <p:nvPr>
            <p:ph idx="4294967295"/>
          </p:nvPr>
        </p:nvSpPr>
        <p:spPr>
          <a:xfrm>
            <a:off x="868816" y="1364762"/>
            <a:ext cx="8074218" cy="4872038"/>
          </a:xfrm>
        </p:spPr>
        <p:txBody>
          <a:bodyPr>
            <a:noAutofit/>
          </a:bodyPr>
          <a:lstStyle/>
          <a:p>
            <a:pPr marL="0" indent="0" eaLnBrk="1" hangingPunct="1">
              <a:spcBef>
                <a:spcPts val="0"/>
              </a:spcBef>
              <a:spcAft>
                <a:spcPts val="1200"/>
              </a:spcAft>
              <a:buNone/>
            </a:pPr>
            <a:r>
              <a:rPr lang="en-US" sz="2800" b="1" dirty="0"/>
              <a:t>Meal site</a:t>
            </a:r>
          </a:p>
          <a:p>
            <a:pPr lvl="1">
              <a:spcBef>
                <a:spcPts val="0"/>
              </a:spcBef>
              <a:spcAft>
                <a:spcPts val="1200"/>
              </a:spcAft>
              <a:buSzPct val="72000"/>
              <a:buFont typeface="Trebuchet MS" panose="020B0603020202020204" pitchFamily="34" charset="0"/>
              <a:buChar char="●"/>
            </a:pPr>
            <a:r>
              <a:rPr lang="en-US" sz="2800" dirty="0"/>
              <a:t>Location approved by the State Agency where meals can be served to attending children</a:t>
            </a:r>
          </a:p>
          <a:p>
            <a:pPr lvl="1">
              <a:spcBef>
                <a:spcPts val="0"/>
              </a:spcBef>
              <a:spcAft>
                <a:spcPts val="1200"/>
              </a:spcAft>
              <a:buSzPct val="72000"/>
              <a:buFont typeface="Trebuchet MS" panose="020B0603020202020204" pitchFamily="34" charset="0"/>
              <a:buChar char="●"/>
            </a:pPr>
            <a:r>
              <a:rPr lang="en-US" sz="2800" dirty="0"/>
              <a:t>Kitchens can serve as a meal preparation facility and as a meal service location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0" b="89792" l="4027" r="97315">
                        <a14:foregroundMark x1="74497" y1="37197" x2="74497" y2="37197"/>
                        <a14:foregroundMark x1="83725" y1="48616" x2="83725" y2="48616"/>
                        <a14:foregroundMark x1="83389" y1="56747" x2="83389" y2="56747"/>
                        <a14:foregroundMark x1="84899" y1="62803" x2="84899" y2="62803"/>
                        <a14:foregroundMark x1="86745" y1="69550" x2="86745" y2="69550"/>
                        <a14:foregroundMark x1="91107" y1="43599" x2="91107" y2="43599"/>
                        <a14:backgroundMark x1="26510" y1="65571" x2="26510" y2="65571"/>
                        <a14:backgroundMark x1="15772" y1="68858" x2="15772" y2="68858"/>
                        <a14:backgroundMark x1="43624" y1="65398" x2="43624" y2="65398"/>
                        <a14:backgroundMark x1="78691" y1="59689" x2="78691" y2="59689"/>
                        <a14:backgroundMark x1="83725" y1="35467" x2="83725" y2="35467"/>
                        <a14:backgroundMark x1="85738" y1="41003" x2="85738" y2="41003"/>
                        <a14:backgroundMark x1="86577" y1="44810" x2="86577" y2="44810"/>
                      </a14:backgroundRemoval>
                    </a14:imgEffect>
                  </a14:imgLayer>
                </a14:imgProps>
              </a:ext>
              <a:ext uri="{28A0092B-C50C-407E-A947-70E740481C1C}">
                <a14:useLocalDpi xmlns:a14="http://schemas.microsoft.com/office/drawing/2010/main" val="0"/>
              </a:ext>
            </a:extLst>
          </a:blip>
          <a:srcRect b="13864"/>
          <a:stretch/>
        </p:blipFill>
        <p:spPr>
          <a:xfrm>
            <a:off x="7576457" y="3523608"/>
            <a:ext cx="3777343" cy="3334392"/>
          </a:xfrm>
          <a:prstGeom prst="rect">
            <a:avLst/>
          </a:prstGeom>
        </p:spPr>
      </p:pic>
    </p:spTree>
    <p:extLst>
      <p:ext uri="{BB962C8B-B14F-4D97-AF65-F5344CB8AC3E}">
        <p14:creationId xmlns:p14="http://schemas.microsoft.com/office/powerpoint/2010/main" val="514585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dirty="0"/>
              <a:t> Approved Meal Service Times</a:t>
            </a:r>
          </a:p>
        </p:txBody>
      </p:sp>
      <p:sp>
        <p:nvSpPr>
          <p:cNvPr id="15363" name="Rectangle 3"/>
          <p:cNvSpPr>
            <a:spLocks noGrp="1" noChangeArrowheads="1"/>
          </p:cNvSpPr>
          <p:nvPr>
            <p:ph idx="4294967295"/>
          </p:nvPr>
        </p:nvSpPr>
        <p:spPr>
          <a:xfrm>
            <a:off x="914400" y="1564368"/>
            <a:ext cx="10515600" cy="4351338"/>
          </a:xfrm>
        </p:spPr>
        <p:txBody>
          <a:bodyPr>
            <a:normAutofit/>
          </a:bodyPr>
          <a:lstStyle/>
          <a:p>
            <a:pPr eaLnBrk="1" hangingPunct="1">
              <a:spcBef>
                <a:spcPts val="0"/>
              </a:spcBef>
              <a:spcAft>
                <a:spcPts val="1200"/>
              </a:spcAft>
            </a:pPr>
            <a:r>
              <a:rPr lang="en-US" sz="2800" dirty="0"/>
              <a:t>Serve meals only during the approved meal service times</a:t>
            </a:r>
          </a:p>
          <a:p>
            <a:pPr eaLnBrk="1" hangingPunct="1">
              <a:spcBef>
                <a:spcPts val="0"/>
              </a:spcBef>
              <a:spcAft>
                <a:spcPts val="1200"/>
              </a:spcAft>
            </a:pPr>
            <a:r>
              <a:rPr lang="en-US" sz="2800" dirty="0"/>
              <a:t>Meals served before or after the approved meal service time are not eligible for reimbursement</a:t>
            </a:r>
          </a:p>
          <a:p>
            <a:pPr eaLnBrk="1" hangingPunct="1">
              <a:spcBef>
                <a:spcPts val="0"/>
              </a:spcBef>
              <a:spcAft>
                <a:spcPts val="1200"/>
              </a:spcAft>
            </a:pPr>
            <a:r>
              <a:rPr lang="en-US" sz="2800" dirty="0"/>
              <a:t>Meal service time can be extended or shortened if needed</a:t>
            </a:r>
          </a:p>
          <a:p>
            <a:pPr lvl="1">
              <a:spcBef>
                <a:spcPts val="0"/>
              </a:spcBef>
              <a:spcAft>
                <a:spcPts val="1200"/>
              </a:spcAft>
            </a:pPr>
            <a:r>
              <a:rPr lang="en-US" sz="2600" dirty="0"/>
              <a:t>Site Supervisors can recommend meal service time change to Monitor</a:t>
            </a:r>
          </a:p>
          <a:p>
            <a:pPr lvl="1">
              <a:spcBef>
                <a:spcPts val="0"/>
              </a:spcBef>
              <a:spcAft>
                <a:spcPts val="1200"/>
              </a:spcAft>
            </a:pPr>
            <a:r>
              <a:rPr lang="en-US" sz="2600" dirty="0"/>
              <a:t>Changes must be requested by sponsor and approved by State</a:t>
            </a:r>
          </a:p>
        </p:txBody>
      </p:sp>
    </p:spTree>
    <p:extLst>
      <p:ext uri="{BB962C8B-B14F-4D97-AF65-F5344CB8AC3E}">
        <p14:creationId xmlns:p14="http://schemas.microsoft.com/office/powerpoint/2010/main" val="2141974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ECD_Presentation_template" id="{A59C2A28-A54F-E841-916C-2206BAC504D2}" vid="{1AF73A36-E511-7245-A020-3B69A73EEA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c38b65d-5a07-491d-a170-02292b3b8e60" xsi:nil="true"/>
    <Notes xmlns="1d4c4705-e3fc-4088-bba0-4b35d52be7d4" xsi:nil="true"/>
    <lcf76f155ced4ddcb4097134ff3c332f xmlns="1d4c4705-e3fc-4088-bba0-4b35d52be7d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A1E017B6EC3F4397DA8617428230A5" ma:contentTypeVersion="17" ma:contentTypeDescription="Create a new document." ma:contentTypeScope="" ma:versionID="65ce9d49f62b83b0706a38ad2f595319">
  <xsd:schema xmlns:xsd="http://www.w3.org/2001/XMLSchema" xmlns:xs="http://www.w3.org/2001/XMLSchema" xmlns:p="http://schemas.microsoft.com/office/2006/metadata/properties" xmlns:ns2="2c38b65d-5a07-491d-a170-02292b3b8e60" xmlns:ns3="1d4c4705-e3fc-4088-bba0-4b35d52be7d4" targetNamespace="http://schemas.microsoft.com/office/2006/metadata/properties" ma:root="true" ma:fieldsID="d03b82982295161e0ca35bee695a29f4" ns2:_="" ns3:_="">
    <xsd:import namespace="2c38b65d-5a07-491d-a170-02292b3b8e60"/>
    <xsd:import namespace="1d4c4705-e3fc-4088-bba0-4b35d52be7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Note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8b65d-5a07-491d-a170-02292b3b8e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10bbf41-8424-4f7f-988f-2ddf88b5ee04}" ma:internalName="TaxCatchAll" ma:showField="CatchAllData" ma:web="2c38b65d-5a07-491d-a170-02292b3b8e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4c4705-e3fc-4088-bba0-4b35d52be7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B79B02-31CA-4E15-B011-B9E05B713B8E}">
  <ds:schemaRefs>
    <ds:schemaRef ds:uri="http://schemas.microsoft.com/sharepoint/v3/contenttype/forms"/>
  </ds:schemaRefs>
</ds:datastoreItem>
</file>

<file path=customXml/itemProps2.xml><?xml version="1.0" encoding="utf-8"?>
<ds:datastoreItem xmlns:ds="http://schemas.openxmlformats.org/officeDocument/2006/customXml" ds:itemID="{1EFB434F-13C4-4C93-A920-A373A1F3A0F6}">
  <ds:schemaRefs>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www.w3.org/XML/1998/namespace"/>
    <ds:schemaRef ds:uri="e9b792a8-ef08-44af-abcc-f7f1654f7a49"/>
    <ds:schemaRef ds:uri="http://schemas.openxmlformats.org/package/2006/metadata/core-properties"/>
    <ds:schemaRef ds:uri="2d7f9b49-f91d-442a-acdb-34fc3339f852"/>
    <ds:schemaRef ds:uri="http://schemas.microsoft.com/office/2006/metadata/properties"/>
    <ds:schemaRef ds:uri="2c38b65d-5a07-491d-a170-02292b3b8e60"/>
    <ds:schemaRef ds:uri="1d4c4705-e3fc-4088-bba0-4b35d52be7d4"/>
  </ds:schemaRefs>
</ds:datastoreItem>
</file>

<file path=customXml/itemProps3.xml><?xml version="1.0" encoding="utf-8"?>
<ds:datastoreItem xmlns:ds="http://schemas.openxmlformats.org/officeDocument/2006/customXml" ds:itemID="{215DB6C2-5197-4DE2-BA26-28F8C08F1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38b65d-5a07-491d-a170-02292b3b8e60"/>
    <ds:schemaRef ds:uri="1d4c4705-e3fc-4088-bba0-4b35d52be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404</TotalTime>
  <Words>1063</Words>
  <Application>Microsoft Office PowerPoint</Application>
  <PresentationFormat>Widescreen</PresentationFormat>
  <Paragraphs>146</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Early Childhood Education and Care Department </vt:lpstr>
      <vt:lpstr>Meal Site Operations</vt:lpstr>
      <vt:lpstr>Site Supervisor Definition:​</vt:lpstr>
      <vt:lpstr>Site Supervisor Responsibilities</vt:lpstr>
      <vt:lpstr>Site Supervisor’s Supply List</vt:lpstr>
      <vt:lpstr>Mandatory Postings</vt:lpstr>
      <vt:lpstr>Cleaning Before, During and After Meal Service</vt:lpstr>
      <vt:lpstr>Meal Site Locations </vt:lpstr>
      <vt:lpstr> Approved Meal Service Times</vt:lpstr>
      <vt:lpstr>What must children do to receive a meal?</vt:lpstr>
      <vt:lpstr>Ordering Meals</vt:lpstr>
      <vt:lpstr>Organized and Supervised Meal Service: 7 CFR, Part 225.6(g)(1)(i) </vt:lpstr>
      <vt:lpstr>Serve Complete and Unitized Meals</vt:lpstr>
      <vt:lpstr>Example of a complete, unitized meal</vt:lpstr>
      <vt:lpstr>Serving First Meals​</vt:lpstr>
      <vt:lpstr>Serving Second Meals</vt:lpstr>
      <vt:lpstr>Documenting Meal Counts Correctly</vt:lpstr>
      <vt:lpstr>Properly Documented Meal Counts </vt:lpstr>
      <vt:lpstr>Point of Service (POS) Meal Counts</vt:lpstr>
      <vt:lpstr>Improperly Documented Meal Counts </vt:lpstr>
      <vt:lpstr>PowerPoint Presentation</vt:lpstr>
      <vt:lpstr>Unacceptable Meal Counting Practices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Neal</dc:creator>
  <cp:lastModifiedBy>Juancho, Christine, ECECD</cp:lastModifiedBy>
  <cp:revision>135</cp:revision>
  <cp:lastPrinted>2023-03-20T17:29:14Z</cp:lastPrinted>
  <dcterms:created xsi:type="dcterms:W3CDTF">2020-09-09T17:51:13Z</dcterms:created>
  <dcterms:modified xsi:type="dcterms:W3CDTF">2025-03-11T22:30:39Z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0x010100BDA1E017B6EC3F4397DA8617428230A5</vt:lpwstr>
  </property>
  <property fmtid="{D5CDD505-2E9C-101B-9397-08002B2CF9AE}" pid="3" name="MediaServiceImageTags">
    <vt:lpwstr/>
  </property>
</Properties>
</file>