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pptx" ContentType="application/vnd.openxmlformats-officedocument.presentationml.presentation"/>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modernComment_2E3_1F992332.xml" ContentType="application/vnd.ms-powerpoint.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modernComment_15C_8C075452.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2"/>
  </p:notesMasterIdLst>
  <p:sldIdLst>
    <p:sldId id="1137" r:id="rId5"/>
    <p:sldId id="338" r:id="rId6"/>
    <p:sldId id="257" r:id="rId7"/>
    <p:sldId id="258" r:id="rId8"/>
    <p:sldId id="339" r:id="rId9"/>
    <p:sldId id="732" r:id="rId10"/>
    <p:sldId id="723" r:id="rId11"/>
    <p:sldId id="722" r:id="rId12"/>
    <p:sldId id="261" r:id="rId13"/>
    <p:sldId id="736" r:id="rId14"/>
    <p:sldId id="739" r:id="rId15"/>
    <p:sldId id="740" r:id="rId16"/>
    <p:sldId id="738" r:id="rId17"/>
    <p:sldId id="346" r:id="rId18"/>
    <p:sldId id="347" r:id="rId19"/>
    <p:sldId id="348" r:id="rId20"/>
    <p:sldId id="1138" r:id="rId21"/>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FDF4D57-B865-3CB9-57AE-3DAA0B2A9CED}" name="Martinez, Sonya, ECECD" initials="ME" userId="S::sonya.martinez@state.nm.us::e6b95576-380d-47ff-b4cf-e474876bf9c9" providerId="AD"/>
  <p188:author id="{414132E9-A36B-9E01-89A6-D7C686DBFA53}" name="Martinez, Sonya, ECECD" initials="MSE" userId="S::Sonya.Martinez@state.nm.us::e6b95576-380d-47ff-b4cf-e474876bf9c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49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6EB32E-4DF1-EF9A-43FD-81D6F70603CE}" v="38" dt="2024-12-20T17:43:27.349"/>
    <p1510:client id="{D71FC8B9-642F-5259-0225-A438D8EEF62B}" v="1" dt="2024-12-20T17:28:43.8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84000" autoAdjust="0"/>
  </p:normalViewPr>
  <p:slideViewPr>
    <p:cSldViewPr snapToGrid="0">
      <p:cViewPr varScale="1">
        <p:scale>
          <a:sx n="102" d="100"/>
          <a:sy n="102" d="100"/>
        </p:scale>
        <p:origin x="1258" y="72"/>
      </p:cViewPr>
      <p:guideLst/>
    </p:cSldViewPr>
  </p:slideViewPr>
  <p:notesTextViewPr>
    <p:cViewPr>
      <p:scale>
        <a:sx n="1" d="1"/>
        <a:sy n="1" d="1"/>
      </p:scale>
      <p:origin x="0" y="0"/>
    </p:cViewPr>
  </p:notesTextViewPr>
  <p:sorterViewPr>
    <p:cViewPr>
      <p:scale>
        <a:sx n="100" d="100"/>
        <a:sy n="100" d="100"/>
      </p:scale>
      <p:origin x="0" y="-220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5/10/relationships/revisionInfo" Target="revisionInfo.xml"/></Relationships>
</file>

<file path=ppt/comments/modernComment_15C_8C075452.xml><?xml version="1.0" encoding="utf-8"?>
<p188:cmLst xmlns:a="http://schemas.openxmlformats.org/drawingml/2006/main" xmlns:r="http://schemas.openxmlformats.org/officeDocument/2006/relationships" xmlns:p188="http://schemas.microsoft.com/office/powerpoint/2018/8/main">
  <p188:cm id="{3B1D2E02-3465-46CB-8D4E-74C315AF1E47}" authorId="{414132E9-A36B-9E01-89A6-D7C686DBFA53}" created="2022-03-08T21:37:18.682">
    <ac:deMkLst xmlns:ac="http://schemas.microsoft.com/office/drawing/2013/main/command">
      <pc:docMk xmlns:pc="http://schemas.microsoft.com/office/powerpoint/2013/main/command"/>
      <pc:sldMk xmlns:pc="http://schemas.microsoft.com/office/powerpoint/2013/main/command" cId="2349290578" sldId="348"/>
      <ac:spMk id="4" creationId="{FFBF6DA8-89F4-4255-BB72-E6B909DF0466}"/>
    </ac:deMkLst>
    <p188:txBody>
      <a:bodyPr/>
      <a:lstStyle/>
      <a:p>
        <a:r>
          <a:rPr lang="en-US"/>
          <a:t>There wasn't a title on this slide. </a:t>
        </a:r>
      </a:p>
    </p188:txBody>
  </p188:cm>
</p188:cmLst>
</file>

<file path=ppt/comments/modernComment_2E3_1F992332.xml><?xml version="1.0" encoding="utf-8"?>
<p188:cmLst xmlns:a="http://schemas.openxmlformats.org/drawingml/2006/main" xmlns:r="http://schemas.openxmlformats.org/officeDocument/2006/relationships" xmlns:p188="http://schemas.microsoft.com/office/powerpoint/2018/8/main">
  <p188:cm id="{2F652BBE-165F-45EB-9DEB-B9911EA42B1A}" authorId="{AFDF4D57-B865-3CB9-57AE-3DAA0B2A9CED}" created="2022-03-09T16:47:17.834">
    <pc:sldMkLst xmlns:pc="http://schemas.microsoft.com/office/powerpoint/2013/main/command">
      <pc:docMk/>
      <pc:sldMk cId="530129714" sldId="739"/>
    </pc:sldMkLst>
    <p188:txBody>
      <a:bodyPr/>
      <a:lstStyle/>
      <a:p>
        <a:r>
          <a:rPr lang="en-US"/>
          <a:t>Add a note about where to find cal. </a:t>
        </a:r>
      </a:p>
    </p188:txBody>
  </p188:cm>
</p188:cmLst>
</file>

<file path=ppt/diagrams/_rels/data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86025F-6560-49A8-8006-2707A81F5661}"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52E273B3-8188-4FAE-A727-EFAA87B39E4A}">
      <dgm:prSet/>
      <dgm:spPr/>
      <dgm:t>
        <a:bodyPr/>
        <a:lstStyle/>
        <a:p>
          <a:pPr>
            <a:defRPr cap="all"/>
          </a:pPr>
          <a:r>
            <a:rPr lang="en-US"/>
            <a:t>Understanding monitoring requirements</a:t>
          </a:r>
        </a:p>
      </dgm:t>
    </dgm:pt>
    <dgm:pt modelId="{CA3BD0FA-E28E-490C-B9BB-F5B13047C6CE}" type="parTrans" cxnId="{59874172-6B94-4D8F-94AF-86E707D328C2}">
      <dgm:prSet/>
      <dgm:spPr/>
      <dgm:t>
        <a:bodyPr/>
        <a:lstStyle/>
        <a:p>
          <a:endParaRPr lang="en-US"/>
        </a:p>
      </dgm:t>
    </dgm:pt>
    <dgm:pt modelId="{250FEFD7-94DB-432B-AA70-DA4FD7F3AA41}" type="sibTrans" cxnId="{59874172-6B94-4D8F-94AF-86E707D328C2}">
      <dgm:prSet/>
      <dgm:spPr/>
      <dgm:t>
        <a:bodyPr/>
        <a:lstStyle/>
        <a:p>
          <a:endParaRPr lang="en-US"/>
        </a:p>
      </dgm:t>
    </dgm:pt>
    <dgm:pt modelId="{7DB4CE5E-10EF-4C1D-B79F-0C6339C60656}">
      <dgm:prSet/>
      <dgm:spPr/>
      <dgm:t>
        <a:bodyPr/>
        <a:lstStyle/>
        <a:p>
          <a:pPr>
            <a:defRPr cap="all"/>
          </a:pPr>
          <a:r>
            <a:rPr lang="en-US"/>
            <a:t>Successful Review</a:t>
          </a:r>
        </a:p>
      </dgm:t>
    </dgm:pt>
    <dgm:pt modelId="{46FBABBF-7C7C-4C6E-A80B-0274EFF28653}" type="parTrans" cxnId="{EBDC7B02-5E58-4C29-BF54-E005A053F9CB}">
      <dgm:prSet/>
      <dgm:spPr/>
      <dgm:t>
        <a:bodyPr/>
        <a:lstStyle/>
        <a:p>
          <a:endParaRPr lang="en-US"/>
        </a:p>
      </dgm:t>
    </dgm:pt>
    <dgm:pt modelId="{12BDAD49-7BC4-4326-8633-246ED85EDE95}" type="sibTrans" cxnId="{EBDC7B02-5E58-4C29-BF54-E005A053F9CB}">
      <dgm:prSet/>
      <dgm:spPr/>
      <dgm:t>
        <a:bodyPr/>
        <a:lstStyle/>
        <a:p>
          <a:endParaRPr lang="en-US"/>
        </a:p>
      </dgm:t>
    </dgm:pt>
    <dgm:pt modelId="{ECFB3CDD-C191-47CC-9D80-1EBB7FB12A3D}" type="pres">
      <dgm:prSet presAssocID="{8E86025F-6560-49A8-8006-2707A81F5661}" presName="root" presStyleCnt="0">
        <dgm:presLayoutVars>
          <dgm:dir/>
          <dgm:resizeHandles val="exact"/>
        </dgm:presLayoutVars>
      </dgm:prSet>
      <dgm:spPr/>
    </dgm:pt>
    <dgm:pt modelId="{087FC90E-AA1A-4C82-B9EB-B90D917B3F6A}" type="pres">
      <dgm:prSet presAssocID="{52E273B3-8188-4FAE-A727-EFAA87B39E4A}" presName="compNode" presStyleCnt="0"/>
      <dgm:spPr/>
    </dgm:pt>
    <dgm:pt modelId="{1ED8D65F-5B22-4CFC-89FD-4CDD4C42DE2F}" type="pres">
      <dgm:prSet presAssocID="{52E273B3-8188-4FAE-A727-EFAA87B39E4A}" presName="iconBgRect" presStyleLbl="bgShp" presStyleIdx="0" presStyleCnt="2"/>
      <dgm:spPr/>
    </dgm:pt>
    <dgm:pt modelId="{46CBD829-CD34-45C5-A6AF-FF2711700E95}" type="pres">
      <dgm:prSet presAssocID="{52E273B3-8188-4FAE-A727-EFAA87B39E4A}"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 List"/>
        </a:ext>
      </dgm:extLst>
    </dgm:pt>
    <dgm:pt modelId="{8ED41BE1-9A48-497B-AC0E-F0C83A7D38E7}" type="pres">
      <dgm:prSet presAssocID="{52E273B3-8188-4FAE-A727-EFAA87B39E4A}" presName="spaceRect" presStyleCnt="0"/>
      <dgm:spPr/>
    </dgm:pt>
    <dgm:pt modelId="{35B5F98D-F920-4559-BE43-BF603830DF38}" type="pres">
      <dgm:prSet presAssocID="{52E273B3-8188-4FAE-A727-EFAA87B39E4A}" presName="textRect" presStyleLbl="revTx" presStyleIdx="0" presStyleCnt="2">
        <dgm:presLayoutVars>
          <dgm:chMax val="1"/>
          <dgm:chPref val="1"/>
        </dgm:presLayoutVars>
      </dgm:prSet>
      <dgm:spPr/>
    </dgm:pt>
    <dgm:pt modelId="{F8492EBE-27DD-408C-B28D-53EC0CDF11E1}" type="pres">
      <dgm:prSet presAssocID="{250FEFD7-94DB-432B-AA70-DA4FD7F3AA41}" presName="sibTrans" presStyleCnt="0"/>
      <dgm:spPr/>
    </dgm:pt>
    <dgm:pt modelId="{4952279F-95F4-458D-A23D-B8FE3AC48886}" type="pres">
      <dgm:prSet presAssocID="{7DB4CE5E-10EF-4C1D-B79F-0C6339C60656}" presName="compNode" presStyleCnt="0"/>
      <dgm:spPr/>
    </dgm:pt>
    <dgm:pt modelId="{32945B66-8CDE-4BD9-A39D-1EEEE22009AF}" type="pres">
      <dgm:prSet presAssocID="{7DB4CE5E-10EF-4C1D-B79F-0C6339C60656}" presName="iconBgRect" presStyleLbl="bgShp" presStyleIdx="1" presStyleCnt="2"/>
      <dgm:spPr/>
    </dgm:pt>
    <dgm:pt modelId="{4B22FBA2-9E0A-42DA-A005-19D97495FC5D}" type="pres">
      <dgm:prSet presAssocID="{7DB4CE5E-10EF-4C1D-B79F-0C6339C60656}"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3790038D-4D02-44CB-B25B-01C8198E604A}" type="pres">
      <dgm:prSet presAssocID="{7DB4CE5E-10EF-4C1D-B79F-0C6339C60656}" presName="spaceRect" presStyleCnt="0"/>
      <dgm:spPr/>
    </dgm:pt>
    <dgm:pt modelId="{92E56BF8-3ABC-4165-8D7C-314EEA52AE35}" type="pres">
      <dgm:prSet presAssocID="{7DB4CE5E-10EF-4C1D-B79F-0C6339C60656}" presName="textRect" presStyleLbl="revTx" presStyleIdx="1" presStyleCnt="2">
        <dgm:presLayoutVars>
          <dgm:chMax val="1"/>
          <dgm:chPref val="1"/>
        </dgm:presLayoutVars>
      </dgm:prSet>
      <dgm:spPr/>
    </dgm:pt>
  </dgm:ptLst>
  <dgm:cxnLst>
    <dgm:cxn modelId="{EBDC7B02-5E58-4C29-BF54-E005A053F9CB}" srcId="{8E86025F-6560-49A8-8006-2707A81F5661}" destId="{7DB4CE5E-10EF-4C1D-B79F-0C6339C60656}" srcOrd="1" destOrd="0" parTransId="{46FBABBF-7C7C-4C6E-A80B-0274EFF28653}" sibTransId="{12BDAD49-7BC4-4326-8633-246ED85EDE95}"/>
    <dgm:cxn modelId="{42BA9722-343B-4268-A966-9D278A20553F}" type="presOf" srcId="{7DB4CE5E-10EF-4C1D-B79F-0C6339C60656}" destId="{92E56BF8-3ABC-4165-8D7C-314EEA52AE35}" srcOrd="0" destOrd="0" presId="urn:microsoft.com/office/officeart/2018/5/layout/IconCircleLabelList"/>
    <dgm:cxn modelId="{20D45746-17F8-4BB6-A785-5EC660A92E8B}" type="presOf" srcId="{8E86025F-6560-49A8-8006-2707A81F5661}" destId="{ECFB3CDD-C191-47CC-9D80-1EBB7FB12A3D}" srcOrd="0" destOrd="0" presId="urn:microsoft.com/office/officeart/2018/5/layout/IconCircleLabelList"/>
    <dgm:cxn modelId="{59874172-6B94-4D8F-94AF-86E707D328C2}" srcId="{8E86025F-6560-49A8-8006-2707A81F5661}" destId="{52E273B3-8188-4FAE-A727-EFAA87B39E4A}" srcOrd="0" destOrd="0" parTransId="{CA3BD0FA-E28E-490C-B9BB-F5B13047C6CE}" sibTransId="{250FEFD7-94DB-432B-AA70-DA4FD7F3AA41}"/>
    <dgm:cxn modelId="{7A39BD9D-F860-452D-82B6-AD4C75C0A493}" type="presOf" srcId="{52E273B3-8188-4FAE-A727-EFAA87B39E4A}" destId="{35B5F98D-F920-4559-BE43-BF603830DF38}" srcOrd="0" destOrd="0" presId="urn:microsoft.com/office/officeart/2018/5/layout/IconCircleLabelList"/>
    <dgm:cxn modelId="{66321E16-DE3C-4C38-A642-A9F878A543CD}" type="presParOf" srcId="{ECFB3CDD-C191-47CC-9D80-1EBB7FB12A3D}" destId="{087FC90E-AA1A-4C82-B9EB-B90D917B3F6A}" srcOrd="0" destOrd="0" presId="urn:microsoft.com/office/officeart/2018/5/layout/IconCircleLabelList"/>
    <dgm:cxn modelId="{09577546-F144-4738-AC4B-6BD8353DC8BC}" type="presParOf" srcId="{087FC90E-AA1A-4C82-B9EB-B90D917B3F6A}" destId="{1ED8D65F-5B22-4CFC-89FD-4CDD4C42DE2F}" srcOrd="0" destOrd="0" presId="urn:microsoft.com/office/officeart/2018/5/layout/IconCircleLabelList"/>
    <dgm:cxn modelId="{4C7B8CBA-9C4E-40EB-9FD3-CBDBA6781E7D}" type="presParOf" srcId="{087FC90E-AA1A-4C82-B9EB-B90D917B3F6A}" destId="{46CBD829-CD34-45C5-A6AF-FF2711700E95}" srcOrd="1" destOrd="0" presId="urn:microsoft.com/office/officeart/2018/5/layout/IconCircleLabelList"/>
    <dgm:cxn modelId="{2F648C86-33A6-4F47-A32C-F6C275C43221}" type="presParOf" srcId="{087FC90E-AA1A-4C82-B9EB-B90D917B3F6A}" destId="{8ED41BE1-9A48-497B-AC0E-F0C83A7D38E7}" srcOrd="2" destOrd="0" presId="urn:microsoft.com/office/officeart/2018/5/layout/IconCircleLabelList"/>
    <dgm:cxn modelId="{36476942-912E-4B8A-9AF0-039754B6B175}" type="presParOf" srcId="{087FC90E-AA1A-4C82-B9EB-B90D917B3F6A}" destId="{35B5F98D-F920-4559-BE43-BF603830DF38}" srcOrd="3" destOrd="0" presId="urn:microsoft.com/office/officeart/2018/5/layout/IconCircleLabelList"/>
    <dgm:cxn modelId="{19F5CFF7-4000-4A4D-BAB5-6A31C51D0D4F}" type="presParOf" srcId="{ECFB3CDD-C191-47CC-9D80-1EBB7FB12A3D}" destId="{F8492EBE-27DD-408C-B28D-53EC0CDF11E1}" srcOrd="1" destOrd="0" presId="urn:microsoft.com/office/officeart/2018/5/layout/IconCircleLabelList"/>
    <dgm:cxn modelId="{EA5DA1D8-76DD-4DF9-9BB6-16C528AF20AE}" type="presParOf" srcId="{ECFB3CDD-C191-47CC-9D80-1EBB7FB12A3D}" destId="{4952279F-95F4-458D-A23D-B8FE3AC48886}" srcOrd="2" destOrd="0" presId="urn:microsoft.com/office/officeart/2018/5/layout/IconCircleLabelList"/>
    <dgm:cxn modelId="{3A8BC678-9F5C-474A-8FFA-AF8C5664F502}" type="presParOf" srcId="{4952279F-95F4-458D-A23D-B8FE3AC48886}" destId="{32945B66-8CDE-4BD9-A39D-1EEEE22009AF}" srcOrd="0" destOrd="0" presId="urn:microsoft.com/office/officeart/2018/5/layout/IconCircleLabelList"/>
    <dgm:cxn modelId="{97D4DDC4-F240-48B1-9D09-DCEED8CC34D3}" type="presParOf" srcId="{4952279F-95F4-458D-A23D-B8FE3AC48886}" destId="{4B22FBA2-9E0A-42DA-A005-19D97495FC5D}" srcOrd="1" destOrd="0" presId="urn:microsoft.com/office/officeart/2018/5/layout/IconCircleLabelList"/>
    <dgm:cxn modelId="{DCA633B0-7C2B-4B82-9F3F-9440FA50233C}" type="presParOf" srcId="{4952279F-95F4-458D-A23D-B8FE3AC48886}" destId="{3790038D-4D02-44CB-B25B-01C8198E604A}" srcOrd="2" destOrd="0" presId="urn:microsoft.com/office/officeart/2018/5/layout/IconCircleLabelList"/>
    <dgm:cxn modelId="{E591A674-CE9F-4D93-8698-A81C263F69FC}" type="presParOf" srcId="{4952279F-95F4-458D-A23D-B8FE3AC48886}" destId="{92E56BF8-3ABC-4165-8D7C-314EEA52AE35}"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D8D65F-5B22-4CFC-89FD-4CDD4C42DE2F}">
      <dsp:nvSpPr>
        <dsp:cNvPr id="0" name=""/>
        <dsp:cNvSpPr/>
      </dsp:nvSpPr>
      <dsp:spPr>
        <a:xfrm>
          <a:off x="1716187" y="301056"/>
          <a:ext cx="2196000" cy="21960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CBD829-CD34-45C5-A6AF-FF2711700E95}">
      <dsp:nvSpPr>
        <dsp:cNvPr id="0" name=""/>
        <dsp:cNvSpPr/>
      </dsp:nvSpPr>
      <dsp:spPr>
        <a:xfrm>
          <a:off x="2184187" y="769056"/>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5B5F98D-F920-4559-BE43-BF603830DF38}">
      <dsp:nvSpPr>
        <dsp:cNvPr id="0" name=""/>
        <dsp:cNvSpPr/>
      </dsp:nvSpPr>
      <dsp:spPr>
        <a:xfrm>
          <a:off x="1014187" y="3181056"/>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90000"/>
            </a:lnSpc>
            <a:spcBef>
              <a:spcPct val="0"/>
            </a:spcBef>
            <a:spcAft>
              <a:spcPct val="35000"/>
            </a:spcAft>
            <a:buNone/>
            <a:defRPr cap="all"/>
          </a:pPr>
          <a:r>
            <a:rPr lang="en-US" sz="2200" kern="1200"/>
            <a:t>Understanding monitoring requirements</a:t>
          </a:r>
        </a:p>
      </dsp:txBody>
      <dsp:txXfrm>
        <a:off x="1014187" y="3181056"/>
        <a:ext cx="3600000" cy="720000"/>
      </dsp:txXfrm>
    </dsp:sp>
    <dsp:sp modelId="{32945B66-8CDE-4BD9-A39D-1EEEE22009AF}">
      <dsp:nvSpPr>
        <dsp:cNvPr id="0" name=""/>
        <dsp:cNvSpPr/>
      </dsp:nvSpPr>
      <dsp:spPr>
        <a:xfrm>
          <a:off x="5946187" y="301056"/>
          <a:ext cx="2196000" cy="219600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22FBA2-9E0A-42DA-A005-19D97495FC5D}">
      <dsp:nvSpPr>
        <dsp:cNvPr id="0" name=""/>
        <dsp:cNvSpPr/>
      </dsp:nvSpPr>
      <dsp:spPr>
        <a:xfrm>
          <a:off x="6414187" y="769056"/>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2E56BF8-3ABC-4165-8D7C-314EEA52AE35}">
      <dsp:nvSpPr>
        <dsp:cNvPr id="0" name=""/>
        <dsp:cNvSpPr/>
      </dsp:nvSpPr>
      <dsp:spPr>
        <a:xfrm>
          <a:off x="5244187" y="3181056"/>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90000"/>
            </a:lnSpc>
            <a:spcBef>
              <a:spcPct val="0"/>
            </a:spcBef>
            <a:spcAft>
              <a:spcPct val="35000"/>
            </a:spcAft>
            <a:buNone/>
            <a:defRPr cap="all"/>
          </a:pPr>
          <a:r>
            <a:rPr lang="en-US" sz="2200" kern="1200"/>
            <a:t>Successful Review</a:t>
          </a:r>
        </a:p>
      </dsp:txBody>
      <dsp:txXfrm>
        <a:off x="5244187" y="3181056"/>
        <a:ext cx="3600000"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1"/>
          </a:xfrm>
          <a:prstGeom prst="rect">
            <a:avLst/>
          </a:prstGeom>
        </p:spPr>
        <p:txBody>
          <a:bodyPr vert="horz" lIns="93317" tIns="46659" rIns="93317" bIns="46659" rtlCol="0"/>
          <a:lstStyle>
            <a:lvl1pPr algn="l">
              <a:defRPr sz="1200"/>
            </a:lvl1pPr>
          </a:lstStyle>
          <a:p>
            <a:endParaRPr lang="en-US"/>
          </a:p>
        </p:txBody>
      </p:sp>
      <p:sp>
        <p:nvSpPr>
          <p:cNvPr id="3" name="Date Placeholder 2"/>
          <p:cNvSpPr>
            <a:spLocks noGrp="1"/>
          </p:cNvSpPr>
          <p:nvPr>
            <p:ph type="dt" idx="1"/>
          </p:nvPr>
        </p:nvSpPr>
        <p:spPr>
          <a:xfrm>
            <a:off x="3978132" y="0"/>
            <a:ext cx="3043343" cy="467071"/>
          </a:xfrm>
          <a:prstGeom prst="rect">
            <a:avLst/>
          </a:prstGeom>
        </p:spPr>
        <p:txBody>
          <a:bodyPr vert="horz" lIns="93317" tIns="46659" rIns="93317" bIns="46659" rtlCol="0"/>
          <a:lstStyle>
            <a:lvl1pPr algn="r">
              <a:defRPr sz="1200"/>
            </a:lvl1pPr>
          </a:lstStyle>
          <a:p>
            <a:fld id="{A6C44ACB-9D85-4FFB-83EF-1ED0EB228944}" type="datetimeFigureOut">
              <a:rPr lang="en-US" smtClean="0"/>
              <a:t>3/11/2025</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17" tIns="46659" rIns="93317" bIns="46659" rtlCol="0" anchor="ctr"/>
          <a:lstStyle/>
          <a:p>
            <a:endParaRPr lang="en-US"/>
          </a:p>
        </p:txBody>
      </p:sp>
      <p:sp>
        <p:nvSpPr>
          <p:cNvPr id="5" name="Notes Placeholder 4"/>
          <p:cNvSpPr>
            <a:spLocks noGrp="1"/>
          </p:cNvSpPr>
          <p:nvPr>
            <p:ph type="body" sz="quarter" idx="3"/>
          </p:nvPr>
        </p:nvSpPr>
        <p:spPr>
          <a:xfrm>
            <a:off x="702310" y="4480004"/>
            <a:ext cx="5618480" cy="3665459"/>
          </a:xfrm>
          <a:prstGeom prst="rect">
            <a:avLst/>
          </a:prstGeom>
        </p:spPr>
        <p:txBody>
          <a:bodyPr vert="horz" lIns="93317" tIns="46659" rIns="93317" bIns="4665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0"/>
          </a:xfrm>
          <a:prstGeom prst="rect">
            <a:avLst/>
          </a:prstGeom>
        </p:spPr>
        <p:txBody>
          <a:bodyPr vert="horz" lIns="93317" tIns="46659" rIns="93317" bIns="46659"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0"/>
          </a:xfrm>
          <a:prstGeom prst="rect">
            <a:avLst/>
          </a:prstGeom>
        </p:spPr>
        <p:txBody>
          <a:bodyPr vert="horz" lIns="93317" tIns="46659" rIns="93317" bIns="46659" rtlCol="0" anchor="b"/>
          <a:lstStyle>
            <a:lvl1pPr algn="r">
              <a:defRPr sz="1200"/>
            </a:lvl1pPr>
          </a:lstStyle>
          <a:p>
            <a:fld id="{ABBEBA71-F97C-479B-8E78-670270CED96C}" type="slidenum">
              <a:rPr lang="en-US" smtClean="0"/>
              <a:t>‹#›</a:t>
            </a:fld>
            <a:endParaRPr lang="en-US"/>
          </a:p>
        </p:txBody>
      </p:sp>
    </p:spTree>
    <p:extLst>
      <p:ext uri="{BB962C8B-B14F-4D97-AF65-F5344CB8AC3E}">
        <p14:creationId xmlns:p14="http://schemas.microsoft.com/office/powerpoint/2010/main" val="4124849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 </a:t>
            </a:r>
            <a:endParaRPr lang="en-US" dirty="0"/>
          </a:p>
          <a:p>
            <a:endParaRPr lang="en-US" dirty="0"/>
          </a:p>
        </p:txBody>
      </p:sp>
      <p:sp>
        <p:nvSpPr>
          <p:cNvPr id="4" name="Slide Number Placeholder 3"/>
          <p:cNvSpPr>
            <a:spLocks noGrp="1"/>
          </p:cNvSpPr>
          <p:nvPr>
            <p:ph type="sldNum" sz="quarter" idx="5"/>
          </p:nvPr>
        </p:nvSpPr>
        <p:spPr/>
        <p:txBody>
          <a:bodyPr/>
          <a:lstStyle/>
          <a:p>
            <a:fld id="{910F1D56-6B15-0C42-8550-51772D6202B1}" type="slidenum">
              <a:rPr lang="en-US" smtClean="0"/>
              <a:t>1</a:t>
            </a:fld>
            <a:endParaRPr lang="en-US"/>
          </a:p>
        </p:txBody>
      </p:sp>
    </p:spTree>
    <p:extLst>
      <p:ext uri="{BB962C8B-B14F-4D97-AF65-F5344CB8AC3E}">
        <p14:creationId xmlns:p14="http://schemas.microsoft.com/office/powerpoint/2010/main" val="11024031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example shows that the 1- day visit was conducted on the June 16</a:t>
            </a:r>
            <a:r>
              <a:rPr lang="en-US" baseline="30000" dirty="0"/>
              <a:t>th</a:t>
            </a:r>
            <a:r>
              <a:rPr lang="en-US" dirty="0"/>
              <a:t>  which exceeded the deadline by 1 day. Which now,  Program is out of compliance with this site visit.</a:t>
            </a:r>
          </a:p>
        </p:txBody>
      </p:sp>
      <p:sp>
        <p:nvSpPr>
          <p:cNvPr id="4" name="Slide Number Placeholder 3"/>
          <p:cNvSpPr>
            <a:spLocks noGrp="1"/>
          </p:cNvSpPr>
          <p:nvPr>
            <p:ph type="sldNum" sz="quarter" idx="5"/>
          </p:nvPr>
        </p:nvSpPr>
        <p:spPr/>
        <p:txBody>
          <a:bodyPr/>
          <a:lstStyle/>
          <a:p>
            <a:fld id="{ABBEBA71-F97C-479B-8E78-670270CED96C}" type="slidenum">
              <a:rPr lang="en-US" smtClean="0"/>
              <a:t>11</a:t>
            </a:fld>
            <a:endParaRPr lang="en-US"/>
          </a:p>
        </p:txBody>
      </p:sp>
    </p:spTree>
    <p:extLst>
      <p:ext uri="{BB962C8B-B14F-4D97-AF65-F5344CB8AC3E}">
        <p14:creationId xmlns:p14="http://schemas.microsoft.com/office/powerpoint/2010/main" val="26149732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example of the 28-day food service review.  Again, the program started on the 2</a:t>
            </a:r>
            <a:r>
              <a:rPr lang="en-US" baseline="30000" dirty="0"/>
              <a:t>nd</a:t>
            </a:r>
            <a:r>
              <a:rPr lang="en-US" dirty="0"/>
              <a:t> of June and the review was conducted on the 26</a:t>
            </a:r>
            <a:r>
              <a:rPr lang="en-US" baseline="30000" dirty="0"/>
              <a:t>th</a:t>
            </a:r>
            <a:r>
              <a:rPr lang="en-US" dirty="0"/>
              <a:t>.  The food service review was conducted within the 28-day deadline which fell on the 29</a:t>
            </a:r>
            <a:r>
              <a:rPr lang="en-US" baseline="30000" dirty="0"/>
              <a:t>th</a:t>
            </a:r>
            <a:r>
              <a:rPr lang="en-US" dirty="0"/>
              <a:t>.  Remember, count weekend days as part of that deadline.</a:t>
            </a:r>
          </a:p>
        </p:txBody>
      </p:sp>
      <p:sp>
        <p:nvSpPr>
          <p:cNvPr id="4" name="Slide Number Placeholder 3"/>
          <p:cNvSpPr>
            <a:spLocks noGrp="1"/>
          </p:cNvSpPr>
          <p:nvPr>
            <p:ph type="sldNum" sz="quarter" idx="5"/>
          </p:nvPr>
        </p:nvSpPr>
        <p:spPr/>
        <p:txBody>
          <a:bodyPr/>
          <a:lstStyle/>
          <a:p>
            <a:fld id="{ABBEBA71-F97C-479B-8E78-670270CED96C}" type="slidenum">
              <a:rPr lang="en-US" smtClean="0"/>
              <a:t>12</a:t>
            </a:fld>
            <a:endParaRPr lang="en-US"/>
          </a:p>
        </p:txBody>
      </p:sp>
    </p:spTree>
    <p:extLst>
      <p:ext uri="{BB962C8B-B14F-4D97-AF65-F5344CB8AC3E}">
        <p14:creationId xmlns:p14="http://schemas.microsoft.com/office/powerpoint/2010/main" val="17853798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calendar shows that the review was conducted on July 3</a:t>
            </a:r>
            <a:r>
              <a:rPr lang="en-US" baseline="30000" dirty="0"/>
              <a:t>rd</a:t>
            </a:r>
            <a:r>
              <a:rPr lang="en-US" dirty="0"/>
              <a:t>, definitely out of compliance.  In Epics, when you are completing the application, you will be instructed to pick the day these visits will be conducted…perfect time to pull out that calendar and write them down.</a:t>
            </a:r>
          </a:p>
        </p:txBody>
      </p:sp>
      <p:sp>
        <p:nvSpPr>
          <p:cNvPr id="4" name="Slide Number Placeholder 3"/>
          <p:cNvSpPr>
            <a:spLocks noGrp="1"/>
          </p:cNvSpPr>
          <p:nvPr>
            <p:ph type="sldNum" sz="quarter" idx="5"/>
          </p:nvPr>
        </p:nvSpPr>
        <p:spPr/>
        <p:txBody>
          <a:bodyPr/>
          <a:lstStyle/>
          <a:p>
            <a:fld id="{ABBEBA71-F97C-479B-8E78-670270CED96C}" type="slidenum">
              <a:rPr lang="en-US" smtClean="0"/>
              <a:t>13</a:t>
            </a:fld>
            <a:endParaRPr lang="en-US"/>
          </a:p>
        </p:txBody>
      </p:sp>
    </p:spTree>
    <p:extLst>
      <p:ext uri="{BB962C8B-B14F-4D97-AF65-F5344CB8AC3E}">
        <p14:creationId xmlns:p14="http://schemas.microsoft.com/office/powerpoint/2010/main" val="11892406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questions about monitoring or any other concern for the program, please reach out to us for assistance.</a:t>
            </a:r>
          </a:p>
        </p:txBody>
      </p:sp>
      <p:sp>
        <p:nvSpPr>
          <p:cNvPr id="4" name="Slide Number Placeholder 3"/>
          <p:cNvSpPr>
            <a:spLocks noGrp="1"/>
          </p:cNvSpPr>
          <p:nvPr>
            <p:ph type="sldNum" sz="quarter" idx="5"/>
          </p:nvPr>
        </p:nvSpPr>
        <p:spPr/>
        <p:txBody>
          <a:bodyPr/>
          <a:lstStyle/>
          <a:p>
            <a:pPr defTabSz="933172">
              <a:defRPr/>
            </a:pPr>
            <a:fld id="{0FDE19AD-4316-4EF8-8AD1-2C5CC9FF1CFF}" type="slidenum">
              <a:rPr lang="en-US">
                <a:solidFill>
                  <a:prstClr val="black"/>
                </a:solidFill>
                <a:latin typeface="Calibri" panose="020F0502020204030204"/>
              </a:rPr>
              <a:pPr defTabSz="933172">
                <a:defRPr/>
              </a:pPr>
              <a:t>14</a:t>
            </a:fld>
            <a:endParaRPr lang="en-US">
              <a:solidFill>
                <a:prstClr val="black"/>
              </a:solidFill>
              <a:latin typeface="Calibri" panose="020F0502020204030204"/>
            </a:endParaRPr>
          </a:p>
        </p:txBody>
      </p:sp>
    </p:spTree>
    <p:extLst>
      <p:ext uri="{BB962C8B-B14F-4D97-AF65-F5344CB8AC3E}">
        <p14:creationId xmlns:p14="http://schemas.microsoft.com/office/powerpoint/2010/main" val="42191962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If you know a site is going to close early, ask yourself if you did the visit and review?  If not, complete immediately.  And remember, both visits can be conducted at the same time but must stay the entire duration of the meal service time.</a:t>
            </a:r>
          </a:p>
        </p:txBody>
      </p:sp>
      <p:sp>
        <p:nvSpPr>
          <p:cNvPr id="4" name="Slide Number Placeholder 3"/>
          <p:cNvSpPr>
            <a:spLocks noGrp="1"/>
          </p:cNvSpPr>
          <p:nvPr>
            <p:ph type="sldNum" sz="quarter" idx="5"/>
          </p:nvPr>
        </p:nvSpPr>
        <p:spPr/>
        <p:txBody>
          <a:bodyPr/>
          <a:lstStyle/>
          <a:p>
            <a:pPr defTabSz="933172">
              <a:defRPr/>
            </a:pPr>
            <a:fld id="{0FDE19AD-4316-4EF8-8AD1-2C5CC9FF1CFF}" type="slidenum">
              <a:rPr lang="en-US">
                <a:solidFill>
                  <a:prstClr val="black"/>
                </a:solidFill>
                <a:latin typeface="Calibri" panose="020F0502020204030204"/>
              </a:rPr>
              <a:pPr defTabSz="933172">
                <a:defRPr/>
              </a:pPr>
              <a:t>15</a:t>
            </a:fld>
            <a:endParaRPr lang="en-US">
              <a:solidFill>
                <a:prstClr val="black"/>
              </a:solidFill>
              <a:latin typeface="Calibri" panose="020F0502020204030204"/>
            </a:endParaRPr>
          </a:p>
        </p:txBody>
      </p:sp>
    </p:spTree>
    <p:extLst>
      <p:ext uri="{BB962C8B-B14F-4D97-AF65-F5344CB8AC3E}">
        <p14:creationId xmlns:p14="http://schemas.microsoft.com/office/powerpoint/2010/main" val="34181133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here to assist and always here for </a:t>
            </a:r>
            <a:r>
              <a:rPr lang="en-US" dirty="0" err="1"/>
              <a:t>questions..please</a:t>
            </a:r>
            <a:r>
              <a:rPr lang="en-US" dirty="0"/>
              <a:t> call us.</a:t>
            </a:r>
          </a:p>
        </p:txBody>
      </p:sp>
      <p:sp>
        <p:nvSpPr>
          <p:cNvPr id="4" name="Slide Number Placeholder 3"/>
          <p:cNvSpPr>
            <a:spLocks noGrp="1"/>
          </p:cNvSpPr>
          <p:nvPr>
            <p:ph type="sldNum" sz="quarter" idx="5"/>
          </p:nvPr>
        </p:nvSpPr>
        <p:spPr/>
        <p:txBody>
          <a:bodyPr/>
          <a:lstStyle/>
          <a:p>
            <a:fld id="{ABBEBA71-F97C-479B-8E78-670270CED96C}" type="slidenum">
              <a:rPr lang="en-US" smtClean="0"/>
              <a:t>16</a:t>
            </a:fld>
            <a:endParaRPr lang="en-US"/>
          </a:p>
        </p:txBody>
      </p:sp>
    </p:spTree>
    <p:extLst>
      <p:ext uri="{BB962C8B-B14F-4D97-AF65-F5344CB8AC3E}">
        <p14:creationId xmlns:p14="http://schemas.microsoft.com/office/powerpoint/2010/main" val="3942578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moving parts for an organization administering the summer food program.  You have your operational staff, which would be cooks and assistants, delivery drivers and site supervisors. They are working to get those nutritious meals to participants. All very important roles.  Then we have your administrative staff, which are your directors and coordinators and monitors.  They will do the overall oversight of the program.  But one of the most important roles for a successful program will be your monitors.  Let’s spend a little time talking about that role as it plays maybe the one of the most important roles for your program.</a:t>
            </a:r>
          </a:p>
        </p:txBody>
      </p:sp>
      <p:sp>
        <p:nvSpPr>
          <p:cNvPr id="4" name="Slide Number Placeholder 3"/>
          <p:cNvSpPr>
            <a:spLocks noGrp="1"/>
          </p:cNvSpPr>
          <p:nvPr>
            <p:ph type="sldNum" sz="quarter" idx="5"/>
          </p:nvPr>
        </p:nvSpPr>
        <p:spPr/>
        <p:txBody>
          <a:bodyPr/>
          <a:lstStyle/>
          <a:p>
            <a:fld id="{ABBEBA71-F97C-479B-8E78-670270CED96C}" type="slidenum">
              <a:rPr lang="en-US" smtClean="0"/>
              <a:t>3</a:t>
            </a:fld>
            <a:endParaRPr lang="en-US"/>
          </a:p>
        </p:txBody>
      </p:sp>
    </p:spTree>
    <p:extLst>
      <p:ext uri="{BB962C8B-B14F-4D97-AF65-F5344CB8AC3E}">
        <p14:creationId xmlns:p14="http://schemas.microsoft.com/office/powerpoint/2010/main" val="2893560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Monitors are the eyes and ears of your program.  They will see and report and changes that are needed for the program.  Do times need to be adjusted at meal site, are there more participants arriving after the site ends it service time, or maybe the meal site runs out of meals before the end of the meal service time?  Do they need to make an upward adjustment of meals for the next day?  Maybe there is a meal site that has very few participants or none from day to day.  Does the site need to close or is a better option available to bring those participants to the site?  Are all meal components included in the meal or are the meals at safe temps </a:t>
            </a:r>
            <a:r>
              <a:rPr lang="en-US"/>
              <a:t>when delivered?  </a:t>
            </a:r>
            <a:r>
              <a:rPr lang="en-US" dirty="0"/>
              <a:t>This is why it is important that monitors are required to conduct their site visits at crucial times in the program.  The beginning of the program, within the first 14 days and when the program is running at its full potential, within the first 28 days.  The information that the monitor receives from the site supervisor and overall operation will make your program a success.</a:t>
            </a:r>
          </a:p>
        </p:txBody>
      </p:sp>
      <p:sp>
        <p:nvSpPr>
          <p:cNvPr id="4" name="Slide Number Placeholder 3"/>
          <p:cNvSpPr>
            <a:spLocks noGrp="1"/>
          </p:cNvSpPr>
          <p:nvPr>
            <p:ph type="sldNum" sz="quarter" idx="5"/>
          </p:nvPr>
        </p:nvSpPr>
        <p:spPr/>
        <p:txBody>
          <a:bodyPr/>
          <a:lstStyle/>
          <a:p>
            <a:fld id="{ABBEBA71-F97C-479B-8E78-670270CED96C}" type="slidenum">
              <a:rPr lang="en-US" smtClean="0"/>
              <a:t>4</a:t>
            </a:fld>
            <a:endParaRPr lang="en-US"/>
          </a:p>
        </p:txBody>
      </p:sp>
    </p:spTree>
    <p:extLst>
      <p:ext uri="{BB962C8B-B14F-4D97-AF65-F5344CB8AC3E}">
        <p14:creationId xmlns:p14="http://schemas.microsoft.com/office/powerpoint/2010/main" val="337032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site visits that the monitors need to complete have deadlines that MUST absolutely be met. Please keep in mind that the days for theses deadlines are calendar days, which means weekends and holidays are included. Write them down on a calendar as a reminder.  Remember that the Site visit can be brief but long enough to ensure that your meal site is running as it should with no issues.  If the monitor should have any concerns or issues, it should be reported immediately to coordinators or their directors to correct.  Time is valuable.</a:t>
            </a:r>
          </a:p>
        </p:txBody>
      </p:sp>
      <p:sp>
        <p:nvSpPr>
          <p:cNvPr id="4" name="Slide Number Placeholder 3"/>
          <p:cNvSpPr>
            <a:spLocks noGrp="1"/>
          </p:cNvSpPr>
          <p:nvPr>
            <p:ph type="sldNum" sz="quarter" idx="5"/>
          </p:nvPr>
        </p:nvSpPr>
        <p:spPr/>
        <p:txBody>
          <a:bodyPr/>
          <a:lstStyle/>
          <a:p>
            <a:fld id="{ABBEBA71-F97C-479B-8E78-670270CED96C}" type="slidenum">
              <a:rPr lang="en-US" smtClean="0"/>
              <a:t>5</a:t>
            </a:fld>
            <a:endParaRPr lang="en-US"/>
          </a:p>
        </p:txBody>
      </p:sp>
    </p:spTree>
    <p:extLst>
      <p:ext uri="{BB962C8B-B14F-4D97-AF65-F5344CB8AC3E}">
        <p14:creationId xmlns:p14="http://schemas.microsoft.com/office/powerpoint/2010/main" val="41589797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7.2 form is a one-page form that will gather information of the meal site.  But as all forms, has important information and should always be completed entirely.  No abbreviations, list times and meal types, names of site supervisors and site names.  And of course, sign and date all forms. If there are concerns, monitors can list them on the form.  This will let us know that there may have been an issue but was quickly addressed. This is what makes a great monitor and successful program.  This information will be gathered during your programs administrative review.  If needed, it is always a great idea to have that second pair of eyes to ensure forms are completed correctly.  </a:t>
            </a:r>
          </a:p>
        </p:txBody>
      </p:sp>
      <p:sp>
        <p:nvSpPr>
          <p:cNvPr id="4" name="Slide Number Placeholder 3"/>
          <p:cNvSpPr>
            <a:spLocks noGrp="1"/>
          </p:cNvSpPr>
          <p:nvPr>
            <p:ph type="sldNum" sz="quarter" idx="5"/>
          </p:nvPr>
        </p:nvSpPr>
        <p:spPr/>
        <p:txBody>
          <a:bodyPr/>
          <a:lstStyle/>
          <a:p>
            <a:fld id="{ABBEBA71-F97C-479B-8E78-670270CED96C}" type="slidenum">
              <a:rPr lang="en-US" smtClean="0"/>
              <a:t>6</a:t>
            </a:fld>
            <a:endParaRPr lang="en-US"/>
          </a:p>
        </p:txBody>
      </p:sp>
    </p:spTree>
    <p:extLst>
      <p:ext uri="{BB962C8B-B14F-4D97-AF65-F5344CB8AC3E}">
        <p14:creationId xmlns:p14="http://schemas.microsoft.com/office/powerpoint/2010/main" val="994879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food service review, as stated, the monitor will need to stay the full duration of the meal service.  Getting a full view of the meal service will let you know that your site supervisors are following POS requirements and that meal counts are being captured correctly.  This comes down to dollars for your program.  If the monitor feels that another visit maybe needed to any meal site that may have had issues, this can also be done.  The overall goal is to capture any issues or concerns and get them addressed immediately.</a:t>
            </a:r>
          </a:p>
        </p:txBody>
      </p:sp>
      <p:sp>
        <p:nvSpPr>
          <p:cNvPr id="4" name="Slide Number Placeholder 3"/>
          <p:cNvSpPr>
            <a:spLocks noGrp="1"/>
          </p:cNvSpPr>
          <p:nvPr>
            <p:ph type="sldNum" sz="quarter" idx="5"/>
          </p:nvPr>
        </p:nvSpPr>
        <p:spPr/>
        <p:txBody>
          <a:bodyPr/>
          <a:lstStyle/>
          <a:p>
            <a:fld id="{ABBEBA71-F97C-479B-8E78-670270CED96C}" type="slidenum">
              <a:rPr lang="en-US" smtClean="0"/>
              <a:t>7</a:t>
            </a:fld>
            <a:endParaRPr lang="en-US"/>
          </a:p>
        </p:txBody>
      </p:sp>
    </p:spTree>
    <p:extLst>
      <p:ext uri="{BB962C8B-B14F-4D97-AF65-F5344CB8AC3E}">
        <p14:creationId xmlns:p14="http://schemas.microsoft.com/office/powerpoint/2010/main" val="38001691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7.4 Foos Service Review form is 2 pages.  Again, no abbreviations and please make sure that all information is completed, and forms are signed and dated.  Deadline reminders are on the upper right-hand side of the form….don’t forget to write them down so you get your visits done.</a:t>
            </a:r>
          </a:p>
        </p:txBody>
      </p:sp>
      <p:sp>
        <p:nvSpPr>
          <p:cNvPr id="4" name="Slide Number Placeholder 3"/>
          <p:cNvSpPr>
            <a:spLocks noGrp="1"/>
          </p:cNvSpPr>
          <p:nvPr>
            <p:ph type="sldNum" sz="quarter" idx="5"/>
          </p:nvPr>
        </p:nvSpPr>
        <p:spPr/>
        <p:txBody>
          <a:bodyPr/>
          <a:lstStyle/>
          <a:p>
            <a:fld id="{ABBEBA71-F97C-479B-8E78-670270CED96C}" type="slidenum">
              <a:rPr lang="en-US" smtClean="0"/>
              <a:t>8</a:t>
            </a:fld>
            <a:endParaRPr lang="en-US"/>
          </a:p>
        </p:txBody>
      </p:sp>
    </p:spTree>
    <p:extLst>
      <p:ext uri="{BB962C8B-B14F-4D97-AF65-F5344CB8AC3E}">
        <p14:creationId xmlns:p14="http://schemas.microsoft.com/office/powerpoint/2010/main" val="40632517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a little example for you.</a:t>
            </a:r>
          </a:p>
        </p:txBody>
      </p:sp>
      <p:sp>
        <p:nvSpPr>
          <p:cNvPr id="4" name="Slide Number Placeholder 3"/>
          <p:cNvSpPr>
            <a:spLocks noGrp="1"/>
          </p:cNvSpPr>
          <p:nvPr>
            <p:ph type="sldNum" sz="quarter" idx="5"/>
          </p:nvPr>
        </p:nvSpPr>
        <p:spPr/>
        <p:txBody>
          <a:bodyPr/>
          <a:lstStyle/>
          <a:p>
            <a:fld id="{ABBEBA71-F97C-479B-8E78-670270CED96C}" type="slidenum">
              <a:rPr lang="en-US" smtClean="0"/>
              <a:t>9</a:t>
            </a:fld>
            <a:endParaRPr lang="en-US"/>
          </a:p>
        </p:txBody>
      </p:sp>
    </p:spTree>
    <p:extLst>
      <p:ext uri="{BB962C8B-B14F-4D97-AF65-F5344CB8AC3E}">
        <p14:creationId xmlns:p14="http://schemas.microsoft.com/office/powerpoint/2010/main" val="3590322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program started on the 2</a:t>
            </a:r>
            <a:r>
              <a:rPr lang="en-US" baseline="30000" dirty="0"/>
              <a:t>nd</a:t>
            </a:r>
            <a:r>
              <a:rPr lang="en-US" dirty="0"/>
              <a:t> day of June.  You will count the very first day of the start of the program as part of the 14 days.  The site visit on this example was conducted on June 12</a:t>
            </a:r>
            <a:r>
              <a:rPr lang="en-US" baseline="30000" dirty="0"/>
              <a:t>th</a:t>
            </a:r>
            <a:r>
              <a:rPr lang="en-US" dirty="0"/>
              <a:t> which is the 11 day from the start of the program, therefore meeting the 14-day deadline which would fall on the 15</a:t>
            </a:r>
            <a:r>
              <a:rPr lang="en-US" baseline="30000" dirty="0"/>
              <a:t>th</a:t>
            </a:r>
            <a:r>
              <a:rPr lang="en-US" dirty="0"/>
              <a:t> of June and a weekend.</a:t>
            </a:r>
          </a:p>
        </p:txBody>
      </p:sp>
      <p:sp>
        <p:nvSpPr>
          <p:cNvPr id="4" name="Slide Number Placeholder 3"/>
          <p:cNvSpPr>
            <a:spLocks noGrp="1"/>
          </p:cNvSpPr>
          <p:nvPr>
            <p:ph type="sldNum" sz="quarter" idx="5"/>
          </p:nvPr>
        </p:nvSpPr>
        <p:spPr/>
        <p:txBody>
          <a:bodyPr/>
          <a:lstStyle/>
          <a:p>
            <a:fld id="{ABBEBA71-F97C-479B-8E78-670270CED96C}" type="slidenum">
              <a:rPr lang="en-US" smtClean="0"/>
              <a:t>10</a:t>
            </a:fld>
            <a:endParaRPr lang="en-US"/>
          </a:p>
        </p:txBody>
      </p:sp>
    </p:spTree>
    <p:extLst>
      <p:ext uri="{BB962C8B-B14F-4D97-AF65-F5344CB8AC3E}">
        <p14:creationId xmlns:p14="http://schemas.microsoft.com/office/powerpoint/2010/main" val="42659011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B6154-745D-3443-B43F-C68F0147B426}"/>
              </a:ext>
            </a:extLst>
          </p:cNvPr>
          <p:cNvSpPr>
            <a:spLocks noGrp="1"/>
          </p:cNvSpPr>
          <p:nvPr>
            <p:ph type="ctrTitle"/>
          </p:nvPr>
        </p:nvSpPr>
        <p:spPr>
          <a:xfrm>
            <a:off x="698500" y="304801"/>
            <a:ext cx="6273800" cy="2298699"/>
          </a:xfrm>
        </p:spPr>
        <p:txBody>
          <a:bodyPr anchor="b">
            <a:normAutofit/>
          </a:bodyPr>
          <a:lstStyle>
            <a:lvl1pPr algn="l">
              <a:defRPr sz="4400" b="1">
                <a:solidFill>
                  <a:srgbClr val="06496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A0D2FE3-F2FA-254F-9ADE-032AD27B65D6}"/>
              </a:ext>
            </a:extLst>
          </p:cNvPr>
          <p:cNvSpPr>
            <a:spLocks noGrp="1"/>
          </p:cNvSpPr>
          <p:nvPr>
            <p:ph type="subTitle" idx="1" hasCustomPrompt="1"/>
          </p:nvPr>
        </p:nvSpPr>
        <p:spPr>
          <a:xfrm>
            <a:off x="698500" y="2603501"/>
            <a:ext cx="6273800" cy="1841500"/>
          </a:xfrm>
          <a:prstGeom prst="rect">
            <a:avLst/>
          </a:prstGeom>
        </p:spPr>
        <p:txBody>
          <a:bodyPr>
            <a:normAutofit/>
          </a:bodyPr>
          <a:lstStyle>
            <a:lvl1pPr marL="0" indent="0" algn="l">
              <a:buNone/>
              <a:defRPr sz="2200">
                <a:solidFill>
                  <a:srgbClr val="229787"/>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l"/>
            <a:r>
              <a:rPr lang="en-US" i="1" dirty="0">
                <a:solidFill>
                  <a:srgbClr val="178AB2"/>
                </a:solidFill>
              </a:rPr>
              <a:t>Presentation Subhead or Description</a:t>
            </a:r>
          </a:p>
          <a:p>
            <a:pPr algn="l"/>
            <a:r>
              <a:rPr lang="en-US" dirty="0">
                <a:solidFill>
                  <a:srgbClr val="064961"/>
                </a:solidFill>
              </a:rPr>
              <a:t>Presenter’s Name, </a:t>
            </a:r>
            <a:br>
              <a:rPr lang="en-US" dirty="0">
                <a:solidFill>
                  <a:srgbClr val="064961"/>
                </a:solidFill>
              </a:rPr>
            </a:br>
            <a:r>
              <a:rPr lang="en-US" dirty="0">
                <a:solidFill>
                  <a:srgbClr val="064961"/>
                </a:solidFill>
              </a:rPr>
              <a:t>Title Goes Here </a:t>
            </a:r>
          </a:p>
        </p:txBody>
      </p:sp>
      <p:sp>
        <p:nvSpPr>
          <p:cNvPr id="4" name="Date Placeholder 3">
            <a:extLst>
              <a:ext uri="{FF2B5EF4-FFF2-40B4-BE49-F238E27FC236}">
                <a16:creationId xmlns:a16="http://schemas.microsoft.com/office/drawing/2014/main" id="{5DB9196E-43F4-8047-B326-DE1C15CE121A}"/>
              </a:ext>
            </a:extLst>
          </p:cNvPr>
          <p:cNvSpPr>
            <a:spLocks noGrp="1"/>
          </p:cNvSpPr>
          <p:nvPr>
            <p:ph type="dt" sz="half" idx="10"/>
          </p:nvPr>
        </p:nvSpPr>
        <p:spPr>
          <a:xfrm>
            <a:off x="7145482" y="6356350"/>
            <a:ext cx="1460500" cy="365125"/>
          </a:xfrm>
        </p:spPr>
        <p:txBody>
          <a:bodyPr/>
          <a:lstStyle/>
          <a:p>
            <a:fld id="{6C921C11-00C0-284F-ACD8-31D64473CC21}" type="datetimeFigureOut">
              <a:rPr lang="en-US" smtClean="0"/>
              <a:t>3/11/2025</a:t>
            </a:fld>
            <a:endParaRPr lang="en-US"/>
          </a:p>
        </p:txBody>
      </p:sp>
      <p:sp>
        <p:nvSpPr>
          <p:cNvPr id="5" name="Footer Placeholder 4">
            <a:extLst>
              <a:ext uri="{FF2B5EF4-FFF2-40B4-BE49-F238E27FC236}">
                <a16:creationId xmlns:a16="http://schemas.microsoft.com/office/drawing/2014/main" id="{E53D1FCD-FEF1-2D42-A7B2-420A61E85589}"/>
              </a:ext>
            </a:extLst>
          </p:cNvPr>
          <p:cNvSpPr>
            <a:spLocks noGrp="1"/>
          </p:cNvSpPr>
          <p:nvPr>
            <p:ph type="ftr" sz="quarter" idx="11"/>
          </p:nvPr>
        </p:nvSpPr>
        <p:spPr>
          <a:xfrm>
            <a:off x="8732982" y="6356350"/>
            <a:ext cx="4114800" cy="365125"/>
          </a:xfrm>
        </p:spPr>
        <p:txBody>
          <a:bodyPr/>
          <a:lstStyle/>
          <a:p>
            <a:endParaRPr lang="en-US" dirty="0"/>
          </a:p>
        </p:txBody>
      </p:sp>
      <p:pic>
        <p:nvPicPr>
          <p:cNvPr id="7" name="Picture 6">
            <a:extLst>
              <a:ext uri="{FF2B5EF4-FFF2-40B4-BE49-F238E27FC236}">
                <a16:creationId xmlns:a16="http://schemas.microsoft.com/office/drawing/2014/main" id="{AFF7FDC2-E66B-0843-B6E2-3E9C59CE2EAB}"/>
              </a:ext>
            </a:extLst>
          </p:cNvPr>
          <p:cNvPicPr>
            <a:picLocks noChangeAspect="1"/>
          </p:cNvPicPr>
          <p:nvPr userDrawn="1"/>
        </p:nvPicPr>
        <p:blipFill>
          <a:blip r:embed="rId2"/>
          <a:stretch>
            <a:fillRect/>
          </a:stretch>
        </p:blipFill>
        <p:spPr>
          <a:xfrm>
            <a:off x="0" y="349101"/>
            <a:ext cx="13023400" cy="6508899"/>
          </a:xfrm>
          <a:prstGeom prst="rect">
            <a:avLst/>
          </a:prstGeom>
        </p:spPr>
      </p:pic>
    </p:spTree>
    <p:extLst>
      <p:ext uri="{BB962C8B-B14F-4D97-AF65-F5344CB8AC3E}">
        <p14:creationId xmlns:p14="http://schemas.microsoft.com/office/powerpoint/2010/main" val="1049784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668DA-D947-AD47-BD6F-D92E35408607}"/>
              </a:ext>
            </a:extLst>
          </p:cNvPr>
          <p:cNvSpPr>
            <a:spLocks noGrp="1"/>
          </p:cNvSpPr>
          <p:nvPr>
            <p:ph type="title"/>
          </p:nvPr>
        </p:nvSpPr>
        <p:spPr>
          <a:xfrm>
            <a:off x="839788" y="457200"/>
            <a:ext cx="3932237" cy="1600200"/>
          </a:xfrm>
        </p:spPr>
        <p:txBody>
          <a:bodyPr anchor="b"/>
          <a:lstStyle>
            <a:lvl1pPr>
              <a:defRPr sz="3200" b="1"/>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5BEB9B7-900C-7041-BF02-2FCD0EF4B0E8}"/>
              </a:ext>
            </a:extLst>
          </p:cNvPr>
          <p:cNvSpPr>
            <a:spLocks noGrp="1"/>
          </p:cNvSpPr>
          <p:nvPr>
            <p:ph idx="1"/>
          </p:nvPr>
        </p:nvSpPr>
        <p:spPr>
          <a:xfrm>
            <a:off x="5183188" y="987425"/>
            <a:ext cx="6172200" cy="4873625"/>
          </a:xfrm>
          <a:prstGeom prst="rect">
            <a:avLst/>
          </a:prstGeom>
        </p:spPr>
        <p:txBody>
          <a:bodyPr/>
          <a:lstStyle>
            <a:lvl1pPr>
              <a:defRPr sz="28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ext Placeholder 3">
            <a:extLst>
              <a:ext uri="{FF2B5EF4-FFF2-40B4-BE49-F238E27FC236}">
                <a16:creationId xmlns:a16="http://schemas.microsoft.com/office/drawing/2014/main" id="{6232D0ED-9D3F-4449-B698-A31457E3C1A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solidFill>
                  <a:srgbClr val="E4812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A89071-47E3-814E-B3C0-AEBF61C8912D}"/>
              </a:ext>
            </a:extLst>
          </p:cNvPr>
          <p:cNvSpPr>
            <a:spLocks noGrp="1"/>
          </p:cNvSpPr>
          <p:nvPr>
            <p:ph type="dt" sz="half" idx="10"/>
          </p:nvPr>
        </p:nvSpPr>
        <p:spPr/>
        <p:txBody>
          <a:bodyPr/>
          <a:lstStyle/>
          <a:p>
            <a:fld id="{6C921C11-00C0-284F-ACD8-31D64473CC21}" type="datetimeFigureOut">
              <a:rPr lang="en-US" smtClean="0"/>
              <a:t>3/11/2025</a:t>
            </a:fld>
            <a:endParaRPr lang="en-US"/>
          </a:p>
        </p:txBody>
      </p:sp>
      <p:sp>
        <p:nvSpPr>
          <p:cNvPr id="6" name="Footer Placeholder 5">
            <a:extLst>
              <a:ext uri="{FF2B5EF4-FFF2-40B4-BE49-F238E27FC236}">
                <a16:creationId xmlns:a16="http://schemas.microsoft.com/office/drawing/2014/main" id="{7F1F84A0-9AE6-EA41-A83C-15C0850048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DE78BD-01AB-D542-B38A-881C5F0A17E7}"/>
              </a:ext>
            </a:extLst>
          </p:cNvPr>
          <p:cNvSpPr>
            <a:spLocks noGrp="1"/>
          </p:cNvSpPr>
          <p:nvPr>
            <p:ph type="sldNum" sz="quarter" idx="12"/>
          </p:nvPr>
        </p:nvSpPr>
        <p:spPr/>
        <p:txBody>
          <a:bodyPr/>
          <a:lstStyle/>
          <a:p>
            <a:fld id="{6070CD8A-B08E-024A-ABDE-9439F4030BF1}" type="slidenum">
              <a:rPr lang="en-US" smtClean="0"/>
              <a:t>‹#›</a:t>
            </a:fld>
            <a:endParaRPr lang="en-US"/>
          </a:p>
        </p:txBody>
      </p:sp>
    </p:spTree>
    <p:extLst>
      <p:ext uri="{BB962C8B-B14F-4D97-AF65-F5344CB8AC3E}">
        <p14:creationId xmlns:p14="http://schemas.microsoft.com/office/powerpoint/2010/main" val="1489224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8D3CD-1AA8-F345-B5E6-E0D6557E5F61}"/>
              </a:ext>
            </a:extLst>
          </p:cNvPr>
          <p:cNvSpPr>
            <a:spLocks noGrp="1"/>
          </p:cNvSpPr>
          <p:nvPr>
            <p:ph type="title"/>
          </p:nvPr>
        </p:nvSpPr>
        <p:spPr>
          <a:xfrm>
            <a:off x="839788" y="457200"/>
            <a:ext cx="3932237" cy="1600200"/>
          </a:xfrm>
        </p:spPr>
        <p:txBody>
          <a:bodyPr anchor="b"/>
          <a:lstStyle>
            <a:lvl1pPr>
              <a:defRPr sz="3200" b="1"/>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0AAC9C2-95B5-DF49-9A5D-1BBC6B233B1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A28332C-A386-EB44-84A7-27AEDA1E0DB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solidFill>
                  <a:srgbClr val="E4812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CCEA2B-F300-A74D-B9C1-345BA5288138}"/>
              </a:ext>
            </a:extLst>
          </p:cNvPr>
          <p:cNvSpPr>
            <a:spLocks noGrp="1"/>
          </p:cNvSpPr>
          <p:nvPr>
            <p:ph type="dt" sz="half" idx="10"/>
          </p:nvPr>
        </p:nvSpPr>
        <p:spPr/>
        <p:txBody>
          <a:bodyPr/>
          <a:lstStyle/>
          <a:p>
            <a:fld id="{6C921C11-00C0-284F-ACD8-31D64473CC21}" type="datetimeFigureOut">
              <a:rPr lang="en-US" smtClean="0"/>
              <a:t>3/11/2025</a:t>
            </a:fld>
            <a:endParaRPr lang="en-US"/>
          </a:p>
        </p:txBody>
      </p:sp>
      <p:sp>
        <p:nvSpPr>
          <p:cNvPr id="6" name="Footer Placeholder 5">
            <a:extLst>
              <a:ext uri="{FF2B5EF4-FFF2-40B4-BE49-F238E27FC236}">
                <a16:creationId xmlns:a16="http://schemas.microsoft.com/office/drawing/2014/main" id="{27E760A6-5601-1346-8DCA-791B691FD9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1FCA09-C410-614A-BD36-B69EB772FBD1}"/>
              </a:ext>
            </a:extLst>
          </p:cNvPr>
          <p:cNvSpPr>
            <a:spLocks noGrp="1"/>
          </p:cNvSpPr>
          <p:nvPr>
            <p:ph type="sldNum" sz="quarter" idx="12"/>
          </p:nvPr>
        </p:nvSpPr>
        <p:spPr/>
        <p:txBody>
          <a:bodyPr/>
          <a:lstStyle/>
          <a:p>
            <a:fld id="{6070CD8A-B08E-024A-ABDE-9439F4030BF1}" type="slidenum">
              <a:rPr lang="en-US" smtClean="0"/>
              <a:t>‹#›</a:t>
            </a:fld>
            <a:endParaRPr lang="en-US"/>
          </a:p>
        </p:txBody>
      </p:sp>
    </p:spTree>
    <p:extLst>
      <p:ext uri="{BB962C8B-B14F-4D97-AF65-F5344CB8AC3E}">
        <p14:creationId xmlns:p14="http://schemas.microsoft.com/office/powerpoint/2010/main" val="30892909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72"/>
        <p:cNvGrpSpPr/>
        <p:nvPr/>
      </p:nvGrpSpPr>
      <p:grpSpPr>
        <a:xfrm>
          <a:off x="0" y="0"/>
          <a:ext cx="0" cy="0"/>
          <a:chOff x="0" y="0"/>
          <a:chExt cx="0" cy="0"/>
        </a:xfrm>
      </p:grpSpPr>
      <p:sp>
        <p:nvSpPr>
          <p:cNvPr id="73" name="Google Shape;73;p5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B1252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52"/>
          <p:cNvSpPr txBox="1">
            <a:spLocks noGrp="1"/>
          </p:cNvSpPr>
          <p:nvPr>
            <p:ph type="dt" idx="10"/>
          </p:nvPr>
        </p:nvSpPr>
        <p:spPr>
          <a:xfrm>
            <a:off x="838200" y="6356350"/>
            <a:ext cx="14605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52"/>
          <p:cNvSpPr txBox="1">
            <a:spLocks noGrp="1"/>
          </p:cNvSpPr>
          <p:nvPr>
            <p:ph type="ftr" idx="11"/>
          </p:nvPr>
        </p:nvSpPr>
        <p:spPr>
          <a:xfrm>
            <a:off x="2425700" y="6356350"/>
            <a:ext cx="411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52"/>
          <p:cNvSpPr txBox="1">
            <a:spLocks noGrp="1"/>
          </p:cNvSpPr>
          <p:nvPr>
            <p:ph type="sldNum" idx="12"/>
          </p:nvPr>
        </p:nvSpPr>
        <p:spPr>
          <a:xfrm>
            <a:off x="6718300" y="6356350"/>
            <a:ext cx="457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77" name="Google Shape;77;p52" descr="Background pattern&#10;&#10;Description automatically generated"/>
          <p:cNvPicPr preferRelativeResize="0"/>
          <p:nvPr/>
        </p:nvPicPr>
        <p:blipFill rotWithShape="1">
          <a:blip r:embed="rId2">
            <a:alphaModFix/>
          </a:blip>
          <a:srcRect/>
          <a:stretch/>
        </p:blipFill>
        <p:spPr>
          <a:xfrm>
            <a:off x="0" y="26230"/>
            <a:ext cx="12192000" cy="6805539"/>
          </a:xfrm>
          <a:prstGeom prst="rect">
            <a:avLst/>
          </a:prstGeom>
          <a:noFill/>
          <a:ln>
            <a:noFill/>
          </a:ln>
        </p:spPr>
      </p:pic>
    </p:spTree>
    <p:extLst>
      <p:ext uri="{BB962C8B-B14F-4D97-AF65-F5344CB8AC3E}">
        <p14:creationId xmlns:p14="http://schemas.microsoft.com/office/powerpoint/2010/main" val="6280741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3C87080-19E0-D24F-BEBF-F183FFBFB24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36814"/>
            <a:ext cx="12447725" cy="6221186"/>
          </a:xfrm>
          <a:prstGeom prst="rect">
            <a:avLst/>
          </a:prstGeom>
        </p:spPr>
      </p:pic>
      <p:sp>
        <p:nvSpPr>
          <p:cNvPr id="2" name="Title 1">
            <a:extLst>
              <a:ext uri="{FF2B5EF4-FFF2-40B4-BE49-F238E27FC236}">
                <a16:creationId xmlns:a16="http://schemas.microsoft.com/office/drawing/2014/main" id="{E48B6154-745D-3443-B43F-C68F0147B426}"/>
              </a:ext>
            </a:extLst>
          </p:cNvPr>
          <p:cNvSpPr>
            <a:spLocks noGrp="1"/>
          </p:cNvSpPr>
          <p:nvPr>
            <p:ph type="ctrTitle"/>
          </p:nvPr>
        </p:nvSpPr>
        <p:spPr>
          <a:xfrm>
            <a:off x="698500" y="304801"/>
            <a:ext cx="6273800" cy="2298699"/>
          </a:xfrm>
        </p:spPr>
        <p:txBody>
          <a:bodyPr anchor="b">
            <a:normAutofit/>
          </a:bodyPr>
          <a:lstStyle>
            <a:lvl1pPr algn="l">
              <a:defRPr sz="4400" b="1">
                <a:solidFill>
                  <a:srgbClr val="06496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A0D2FE3-F2FA-254F-9ADE-032AD27B65D6}"/>
              </a:ext>
            </a:extLst>
          </p:cNvPr>
          <p:cNvSpPr>
            <a:spLocks noGrp="1"/>
          </p:cNvSpPr>
          <p:nvPr>
            <p:ph type="subTitle" idx="1" hasCustomPrompt="1"/>
          </p:nvPr>
        </p:nvSpPr>
        <p:spPr>
          <a:xfrm>
            <a:off x="698500" y="2603501"/>
            <a:ext cx="6273800" cy="1841500"/>
          </a:xfrm>
          <a:prstGeom prst="rect">
            <a:avLst/>
          </a:prstGeom>
        </p:spPr>
        <p:txBody>
          <a:bodyPr>
            <a:normAutofit/>
          </a:bodyPr>
          <a:lstStyle>
            <a:lvl1pPr marL="0" indent="0" algn="l">
              <a:buNone/>
              <a:defRPr sz="2200">
                <a:solidFill>
                  <a:srgbClr val="229787"/>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l"/>
            <a:r>
              <a:rPr lang="en-US" i="1" dirty="0">
                <a:solidFill>
                  <a:srgbClr val="178AB2"/>
                </a:solidFill>
              </a:rPr>
              <a:t>Presentation Subhead or Description</a:t>
            </a:r>
          </a:p>
          <a:p>
            <a:pPr algn="l"/>
            <a:r>
              <a:rPr lang="en-US" dirty="0">
                <a:solidFill>
                  <a:srgbClr val="064961"/>
                </a:solidFill>
              </a:rPr>
              <a:t>Presenter’s Name, </a:t>
            </a:r>
            <a:br>
              <a:rPr lang="en-US" dirty="0">
                <a:solidFill>
                  <a:srgbClr val="064961"/>
                </a:solidFill>
              </a:rPr>
            </a:br>
            <a:r>
              <a:rPr lang="en-US" dirty="0">
                <a:solidFill>
                  <a:srgbClr val="064961"/>
                </a:solidFill>
              </a:rPr>
              <a:t>Title Goes Here </a:t>
            </a:r>
          </a:p>
        </p:txBody>
      </p:sp>
      <p:sp>
        <p:nvSpPr>
          <p:cNvPr id="4" name="Date Placeholder 3">
            <a:extLst>
              <a:ext uri="{FF2B5EF4-FFF2-40B4-BE49-F238E27FC236}">
                <a16:creationId xmlns:a16="http://schemas.microsoft.com/office/drawing/2014/main" id="{5DB9196E-43F4-8047-B326-DE1C15CE121A}"/>
              </a:ext>
            </a:extLst>
          </p:cNvPr>
          <p:cNvSpPr>
            <a:spLocks noGrp="1"/>
          </p:cNvSpPr>
          <p:nvPr>
            <p:ph type="dt" sz="half" idx="10"/>
          </p:nvPr>
        </p:nvSpPr>
        <p:spPr/>
        <p:txBody>
          <a:bodyPr/>
          <a:lstStyle/>
          <a:p>
            <a:fld id="{6C921C11-00C0-284F-ACD8-31D64473CC21}" type="datetimeFigureOut">
              <a:rPr lang="en-US" smtClean="0"/>
              <a:t>3/11/2025</a:t>
            </a:fld>
            <a:endParaRPr lang="en-US"/>
          </a:p>
        </p:txBody>
      </p:sp>
      <p:sp>
        <p:nvSpPr>
          <p:cNvPr id="5" name="Footer Placeholder 4">
            <a:extLst>
              <a:ext uri="{FF2B5EF4-FFF2-40B4-BE49-F238E27FC236}">
                <a16:creationId xmlns:a16="http://schemas.microsoft.com/office/drawing/2014/main" id="{E53D1FCD-FEF1-2D42-A7B2-420A61E8558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794CC10-9026-2A4A-990F-69D717751367}"/>
              </a:ext>
            </a:extLst>
          </p:cNvPr>
          <p:cNvSpPr>
            <a:spLocks noGrp="1"/>
          </p:cNvSpPr>
          <p:nvPr>
            <p:ph type="sldNum" sz="quarter" idx="12"/>
          </p:nvPr>
        </p:nvSpPr>
        <p:spPr/>
        <p:txBody>
          <a:bodyPr/>
          <a:lstStyle/>
          <a:p>
            <a:fld id="{6070CD8A-B08E-024A-ABDE-9439F4030BF1}" type="slidenum">
              <a:rPr lang="en-US" smtClean="0"/>
              <a:t>‹#›</a:t>
            </a:fld>
            <a:endParaRPr lang="en-US" dirty="0"/>
          </a:p>
        </p:txBody>
      </p:sp>
    </p:spTree>
    <p:extLst>
      <p:ext uri="{BB962C8B-B14F-4D97-AF65-F5344CB8AC3E}">
        <p14:creationId xmlns:p14="http://schemas.microsoft.com/office/powerpoint/2010/main" val="3103961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B6154-745D-3443-B43F-C68F0147B426}"/>
              </a:ext>
            </a:extLst>
          </p:cNvPr>
          <p:cNvSpPr>
            <a:spLocks noGrp="1"/>
          </p:cNvSpPr>
          <p:nvPr>
            <p:ph type="ctrTitle"/>
          </p:nvPr>
        </p:nvSpPr>
        <p:spPr>
          <a:xfrm>
            <a:off x="698500" y="304801"/>
            <a:ext cx="6273800" cy="2298699"/>
          </a:xfrm>
        </p:spPr>
        <p:txBody>
          <a:bodyPr anchor="b">
            <a:normAutofit/>
          </a:bodyPr>
          <a:lstStyle>
            <a:lvl1pPr algn="l">
              <a:defRPr sz="4400" b="1">
                <a:solidFill>
                  <a:srgbClr val="06496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A0D2FE3-F2FA-254F-9ADE-032AD27B65D6}"/>
              </a:ext>
            </a:extLst>
          </p:cNvPr>
          <p:cNvSpPr>
            <a:spLocks noGrp="1"/>
          </p:cNvSpPr>
          <p:nvPr>
            <p:ph type="subTitle" idx="1" hasCustomPrompt="1"/>
          </p:nvPr>
        </p:nvSpPr>
        <p:spPr>
          <a:xfrm>
            <a:off x="698500" y="2603501"/>
            <a:ext cx="6273800" cy="1841500"/>
          </a:xfrm>
          <a:prstGeom prst="rect">
            <a:avLst/>
          </a:prstGeom>
        </p:spPr>
        <p:txBody>
          <a:bodyPr>
            <a:normAutofit/>
          </a:bodyPr>
          <a:lstStyle>
            <a:lvl1pPr marL="0" indent="0" algn="l">
              <a:buNone/>
              <a:defRPr sz="2200">
                <a:solidFill>
                  <a:srgbClr val="229787"/>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l"/>
            <a:r>
              <a:rPr lang="en-US" i="1" dirty="0">
                <a:solidFill>
                  <a:srgbClr val="178AB2"/>
                </a:solidFill>
              </a:rPr>
              <a:t>Presentation Subhead or Description</a:t>
            </a:r>
          </a:p>
          <a:p>
            <a:pPr algn="l"/>
            <a:r>
              <a:rPr lang="en-US" dirty="0">
                <a:solidFill>
                  <a:srgbClr val="064961"/>
                </a:solidFill>
              </a:rPr>
              <a:t>Presenter’s Name, </a:t>
            </a:r>
            <a:br>
              <a:rPr lang="en-US" dirty="0">
                <a:solidFill>
                  <a:srgbClr val="064961"/>
                </a:solidFill>
              </a:rPr>
            </a:br>
            <a:r>
              <a:rPr lang="en-US" dirty="0">
                <a:solidFill>
                  <a:srgbClr val="064961"/>
                </a:solidFill>
              </a:rPr>
              <a:t>Title Goes Here </a:t>
            </a:r>
          </a:p>
        </p:txBody>
      </p:sp>
      <p:sp>
        <p:nvSpPr>
          <p:cNvPr id="4" name="Date Placeholder 3">
            <a:extLst>
              <a:ext uri="{FF2B5EF4-FFF2-40B4-BE49-F238E27FC236}">
                <a16:creationId xmlns:a16="http://schemas.microsoft.com/office/drawing/2014/main" id="{5DB9196E-43F4-8047-B326-DE1C15CE121A}"/>
              </a:ext>
            </a:extLst>
          </p:cNvPr>
          <p:cNvSpPr>
            <a:spLocks noGrp="1"/>
          </p:cNvSpPr>
          <p:nvPr>
            <p:ph type="dt" sz="half" idx="10"/>
          </p:nvPr>
        </p:nvSpPr>
        <p:spPr/>
        <p:txBody>
          <a:bodyPr/>
          <a:lstStyle/>
          <a:p>
            <a:fld id="{6C921C11-00C0-284F-ACD8-31D64473CC21}" type="datetimeFigureOut">
              <a:rPr lang="en-US" smtClean="0"/>
              <a:t>3/11/2025</a:t>
            </a:fld>
            <a:endParaRPr lang="en-US"/>
          </a:p>
        </p:txBody>
      </p:sp>
      <p:sp>
        <p:nvSpPr>
          <p:cNvPr id="5" name="Footer Placeholder 4">
            <a:extLst>
              <a:ext uri="{FF2B5EF4-FFF2-40B4-BE49-F238E27FC236}">
                <a16:creationId xmlns:a16="http://schemas.microsoft.com/office/drawing/2014/main" id="{E53D1FCD-FEF1-2D42-A7B2-420A61E8558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794CC10-9026-2A4A-990F-69D717751367}"/>
              </a:ext>
            </a:extLst>
          </p:cNvPr>
          <p:cNvSpPr>
            <a:spLocks noGrp="1"/>
          </p:cNvSpPr>
          <p:nvPr>
            <p:ph type="sldNum" sz="quarter" idx="12"/>
          </p:nvPr>
        </p:nvSpPr>
        <p:spPr/>
        <p:txBody>
          <a:bodyPr/>
          <a:lstStyle/>
          <a:p>
            <a:fld id="{6070CD8A-B08E-024A-ABDE-9439F4030BF1}" type="slidenum">
              <a:rPr lang="en-US" smtClean="0"/>
              <a:t>‹#›</a:t>
            </a:fld>
            <a:endParaRPr lang="en-US" dirty="0"/>
          </a:p>
        </p:txBody>
      </p:sp>
      <p:pic>
        <p:nvPicPr>
          <p:cNvPr id="9" name="Picture 8">
            <a:extLst>
              <a:ext uri="{FF2B5EF4-FFF2-40B4-BE49-F238E27FC236}">
                <a16:creationId xmlns:a16="http://schemas.microsoft.com/office/drawing/2014/main" id="{BBC76334-885E-374E-849F-1F0830B7354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442372" cy="6857999"/>
          </a:xfrm>
          <a:prstGeom prst="rect">
            <a:avLst/>
          </a:prstGeom>
        </p:spPr>
      </p:pic>
    </p:spTree>
    <p:extLst>
      <p:ext uri="{BB962C8B-B14F-4D97-AF65-F5344CB8AC3E}">
        <p14:creationId xmlns:p14="http://schemas.microsoft.com/office/powerpoint/2010/main" val="50045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8E7DE-B839-F54D-8197-3A6FAED70608}"/>
              </a:ext>
            </a:extLst>
          </p:cNvPr>
          <p:cNvSpPr>
            <a:spLocks noGrp="1"/>
          </p:cNvSpPr>
          <p:nvPr>
            <p:ph type="title"/>
          </p:nvPr>
        </p:nvSpPr>
        <p:spPr/>
        <p:txBody>
          <a:bodyPr/>
          <a:lstStyle>
            <a:lvl1pPr>
              <a:defRPr b="1"/>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C11DC69-34CB-9843-B6C0-FD5F123117D6}"/>
              </a:ext>
            </a:extLst>
          </p:cNvPr>
          <p:cNvSpPr>
            <a:spLocks noGrp="1"/>
          </p:cNvSpPr>
          <p:nvPr>
            <p:ph idx="1"/>
          </p:nvPr>
        </p:nvSpPr>
        <p:spPr>
          <a:xfrm>
            <a:off x="838200" y="1825625"/>
            <a:ext cx="10515600" cy="4351338"/>
          </a:xfrm>
          <a:prstGeom prst="rect">
            <a:avLst/>
          </a:prstGeom>
        </p:spPr>
        <p:txBody>
          <a:bodyPr/>
          <a:lstStyle>
            <a:lvl1pPr>
              <a:buClr>
                <a:srgbClr val="E48126"/>
              </a:buClr>
              <a:defRPr sz="2400">
                <a:solidFill>
                  <a:srgbClr val="229787"/>
                </a:solidFill>
              </a:defRPr>
            </a:lvl1pPr>
            <a:lvl2pPr marL="685800" indent="-228600">
              <a:buClr>
                <a:srgbClr val="4FC2C0"/>
              </a:buClr>
              <a:buSzPct val="50000"/>
              <a:buFont typeface=".Lucida Grande UI Regular"/>
              <a:buChar char="◆"/>
              <a:defRPr sz="2000">
                <a:solidFill>
                  <a:srgbClr val="064961"/>
                </a:solidFill>
              </a:defRPr>
            </a:lvl2pPr>
            <a:lvl3pPr>
              <a:buClr>
                <a:srgbClr val="B12524"/>
              </a:buClr>
              <a:defRPr sz="1800"/>
            </a:lvl3pPr>
            <a:lvl4pPr marL="1600200" indent="-228600">
              <a:buClr>
                <a:srgbClr val="4FC2C0"/>
              </a:buClr>
              <a:buFont typeface="System Font Regular"/>
              <a:buChar char="⁃"/>
              <a:defRPr sz="16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a:extLst>
              <a:ext uri="{FF2B5EF4-FFF2-40B4-BE49-F238E27FC236}">
                <a16:creationId xmlns:a16="http://schemas.microsoft.com/office/drawing/2014/main" id="{824627E4-8C60-8D45-8ECF-59A2D21E3DDE}"/>
              </a:ext>
            </a:extLst>
          </p:cNvPr>
          <p:cNvSpPr>
            <a:spLocks noGrp="1"/>
          </p:cNvSpPr>
          <p:nvPr>
            <p:ph type="dt" sz="half" idx="10"/>
          </p:nvPr>
        </p:nvSpPr>
        <p:spPr/>
        <p:txBody>
          <a:bodyPr/>
          <a:lstStyle/>
          <a:p>
            <a:fld id="{6C921C11-00C0-284F-ACD8-31D64473CC21}" type="datetimeFigureOut">
              <a:rPr lang="en-US" smtClean="0"/>
              <a:t>3/11/2025</a:t>
            </a:fld>
            <a:endParaRPr lang="en-US"/>
          </a:p>
        </p:txBody>
      </p:sp>
      <p:sp>
        <p:nvSpPr>
          <p:cNvPr id="5" name="Footer Placeholder 4">
            <a:extLst>
              <a:ext uri="{FF2B5EF4-FFF2-40B4-BE49-F238E27FC236}">
                <a16:creationId xmlns:a16="http://schemas.microsoft.com/office/drawing/2014/main" id="{C05D21FF-FE13-F94A-9F4F-9CE5D7B7E3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EAAF41-0EC7-784D-99CF-8B9EBFDD3601}"/>
              </a:ext>
            </a:extLst>
          </p:cNvPr>
          <p:cNvSpPr>
            <a:spLocks noGrp="1"/>
          </p:cNvSpPr>
          <p:nvPr>
            <p:ph type="sldNum" sz="quarter" idx="12"/>
          </p:nvPr>
        </p:nvSpPr>
        <p:spPr/>
        <p:txBody>
          <a:bodyPr/>
          <a:lstStyle/>
          <a:p>
            <a:fld id="{6070CD8A-B08E-024A-ABDE-9439F4030BF1}" type="slidenum">
              <a:rPr lang="en-US" smtClean="0"/>
              <a:t>‹#›</a:t>
            </a:fld>
            <a:endParaRPr lang="en-US"/>
          </a:p>
        </p:txBody>
      </p:sp>
    </p:spTree>
    <p:extLst>
      <p:ext uri="{BB962C8B-B14F-4D97-AF65-F5344CB8AC3E}">
        <p14:creationId xmlns:p14="http://schemas.microsoft.com/office/powerpoint/2010/main" val="2942661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CE7DB-D7D4-CB43-8A61-F33DD2791A47}"/>
              </a:ext>
            </a:extLst>
          </p:cNvPr>
          <p:cNvSpPr>
            <a:spLocks noGrp="1"/>
          </p:cNvSpPr>
          <p:nvPr>
            <p:ph type="title" hasCustomPrompt="1"/>
          </p:nvPr>
        </p:nvSpPr>
        <p:spPr>
          <a:xfrm>
            <a:off x="831850" y="1709739"/>
            <a:ext cx="10515600" cy="1719261"/>
          </a:xfrm>
        </p:spPr>
        <p:txBody>
          <a:bodyPr anchor="b"/>
          <a:lstStyle>
            <a:lvl1pPr>
              <a:defRPr sz="6000">
                <a:solidFill>
                  <a:srgbClr val="064961"/>
                </a:solidFill>
              </a:defRPr>
            </a:lvl1pPr>
          </a:lstStyle>
          <a:p>
            <a:r>
              <a:rPr lang="en-US" dirty="0"/>
              <a:t>Section divider slide</a:t>
            </a:r>
            <a:br>
              <a:rPr lang="en-US" dirty="0"/>
            </a:br>
            <a:r>
              <a:rPr lang="en-US" dirty="0"/>
              <a:t>Click to edit Master title style</a:t>
            </a:r>
          </a:p>
        </p:txBody>
      </p:sp>
      <p:sp>
        <p:nvSpPr>
          <p:cNvPr id="3" name="Text Placeholder 2">
            <a:extLst>
              <a:ext uri="{FF2B5EF4-FFF2-40B4-BE49-F238E27FC236}">
                <a16:creationId xmlns:a16="http://schemas.microsoft.com/office/drawing/2014/main" id="{2D044536-D7B2-724B-AB1D-DF33A5B8A0EB}"/>
              </a:ext>
            </a:extLst>
          </p:cNvPr>
          <p:cNvSpPr>
            <a:spLocks noGrp="1"/>
          </p:cNvSpPr>
          <p:nvPr>
            <p:ph type="body" idx="1"/>
          </p:nvPr>
        </p:nvSpPr>
        <p:spPr>
          <a:xfrm>
            <a:off x="831850" y="3644901"/>
            <a:ext cx="10515600" cy="2444750"/>
          </a:xfrm>
          <a:prstGeom prst="rect">
            <a:avLst/>
          </a:prstGeom>
        </p:spPr>
        <p:txBody>
          <a:bodyPr/>
          <a:lstStyle>
            <a:lvl1pPr marL="0" indent="0">
              <a:buNone/>
              <a:defRPr sz="2400">
                <a:solidFill>
                  <a:srgbClr val="229787"/>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D5B40F-11D1-D94E-8727-DD340A1AD76E}"/>
              </a:ext>
            </a:extLst>
          </p:cNvPr>
          <p:cNvSpPr>
            <a:spLocks noGrp="1"/>
          </p:cNvSpPr>
          <p:nvPr>
            <p:ph type="dt" sz="half" idx="10"/>
          </p:nvPr>
        </p:nvSpPr>
        <p:spPr/>
        <p:txBody>
          <a:bodyPr/>
          <a:lstStyle/>
          <a:p>
            <a:fld id="{6C921C11-00C0-284F-ACD8-31D64473CC21}" type="datetimeFigureOut">
              <a:rPr lang="en-US" smtClean="0"/>
              <a:t>3/11/2025</a:t>
            </a:fld>
            <a:endParaRPr lang="en-US"/>
          </a:p>
        </p:txBody>
      </p:sp>
      <p:sp>
        <p:nvSpPr>
          <p:cNvPr id="5" name="Footer Placeholder 4">
            <a:extLst>
              <a:ext uri="{FF2B5EF4-FFF2-40B4-BE49-F238E27FC236}">
                <a16:creationId xmlns:a16="http://schemas.microsoft.com/office/drawing/2014/main" id="{CD12456B-2592-E846-940F-C09E5B7578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ECDA2C-52D4-754F-8C63-D29E6A71AE4E}"/>
              </a:ext>
            </a:extLst>
          </p:cNvPr>
          <p:cNvSpPr>
            <a:spLocks noGrp="1"/>
          </p:cNvSpPr>
          <p:nvPr>
            <p:ph type="sldNum" sz="quarter" idx="12"/>
          </p:nvPr>
        </p:nvSpPr>
        <p:spPr/>
        <p:txBody>
          <a:bodyPr/>
          <a:lstStyle/>
          <a:p>
            <a:fld id="{6070CD8A-B08E-024A-ABDE-9439F4030BF1}" type="slidenum">
              <a:rPr lang="en-US" smtClean="0"/>
              <a:t>‹#›</a:t>
            </a:fld>
            <a:endParaRPr lang="en-US"/>
          </a:p>
        </p:txBody>
      </p:sp>
    </p:spTree>
    <p:extLst>
      <p:ext uri="{BB962C8B-B14F-4D97-AF65-F5344CB8AC3E}">
        <p14:creationId xmlns:p14="http://schemas.microsoft.com/office/powerpoint/2010/main" val="728266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2C9B2-8194-DE48-A28D-4A15B6141B7C}"/>
              </a:ext>
            </a:extLst>
          </p:cNvPr>
          <p:cNvSpPr>
            <a:spLocks noGrp="1"/>
          </p:cNvSpPr>
          <p:nvPr>
            <p:ph type="title"/>
          </p:nvPr>
        </p:nvSpPr>
        <p:spPr/>
        <p:txBody>
          <a:bodyPr/>
          <a:lstStyle>
            <a:lvl1pPr>
              <a:defRPr b="1"/>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34BE0F4-9CF6-8145-9487-AE7552EB48FF}"/>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CECB9C7-52BC-FE49-B32B-6544B329A95B}"/>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8914A21-D4D2-E64D-804A-9DBBA131EBBB}"/>
              </a:ext>
            </a:extLst>
          </p:cNvPr>
          <p:cNvSpPr>
            <a:spLocks noGrp="1"/>
          </p:cNvSpPr>
          <p:nvPr>
            <p:ph type="dt" sz="half" idx="10"/>
          </p:nvPr>
        </p:nvSpPr>
        <p:spPr/>
        <p:txBody>
          <a:bodyPr/>
          <a:lstStyle/>
          <a:p>
            <a:fld id="{6C921C11-00C0-284F-ACD8-31D64473CC21}" type="datetimeFigureOut">
              <a:rPr lang="en-US" smtClean="0"/>
              <a:t>3/11/2025</a:t>
            </a:fld>
            <a:endParaRPr lang="en-US"/>
          </a:p>
        </p:txBody>
      </p:sp>
      <p:sp>
        <p:nvSpPr>
          <p:cNvPr id="6" name="Footer Placeholder 5">
            <a:extLst>
              <a:ext uri="{FF2B5EF4-FFF2-40B4-BE49-F238E27FC236}">
                <a16:creationId xmlns:a16="http://schemas.microsoft.com/office/drawing/2014/main" id="{4E5A2107-47FC-414E-8D81-CBAED2B9A5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816E8D-0B54-3844-A38E-0BEFF8206038}"/>
              </a:ext>
            </a:extLst>
          </p:cNvPr>
          <p:cNvSpPr>
            <a:spLocks noGrp="1"/>
          </p:cNvSpPr>
          <p:nvPr>
            <p:ph type="sldNum" sz="quarter" idx="12"/>
          </p:nvPr>
        </p:nvSpPr>
        <p:spPr/>
        <p:txBody>
          <a:bodyPr/>
          <a:lstStyle/>
          <a:p>
            <a:fld id="{6070CD8A-B08E-024A-ABDE-9439F4030BF1}" type="slidenum">
              <a:rPr lang="en-US" smtClean="0"/>
              <a:t>‹#›</a:t>
            </a:fld>
            <a:endParaRPr lang="en-US"/>
          </a:p>
        </p:txBody>
      </p:sp>
    </p:spTree>
    <p:extLst>
      <p:ext uri="{BB962C8B-B14F-4D97-AF65-F5344CB8AC3E}">
        <p14:creationId xmlns:p14="http://schemas.microsoft.com/office/powerpoint/2010/main" val="4163812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EFC4A-1DA0-1C42-814C-71C77F41302F}"/>
              </a:ext>
            </a:extLst>
          </p:cNvPr>
          <p:cNvSpPr>
            <a:spLocks noGrp="1"/>
          </p:cNvSpPr>
          <p:nvPr>
            <p:ph type="title"/>
          </p:nvPr>
        </p:nvSpPr>
        <p:spPr>
          <a:xfrm>
            <a:off x="839788" y="365125"/>
            <a:ext cx="10515600" cy="1325563"/>
          </a:xfrm>
        </p:spPr>
        <p:txBody>
          <a:bodyPr/>
          <a:lstStyle>
            <a:lvl1pPr>
              <a:defRPr b="1"/>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25952BC-71FF-BB48-B94E-3816665F581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solidFill>
                  <a:srgbClr val="E4812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70FD3AA-6D0F-5D41-AE8B-D01D29EF44FC}"/>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C820230-2A88-754C-BB34-9502A4C73E7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solidFill>
                  <a:srgbClr val="E4812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F14102-3683-E243-AC8E-4EF4BC57678E}"/>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A6F0A85-05DB-1E46-A4EF-4B130D0233EA}"/>
              </a:ext>
            </a:extLst>
          </p:cNvPr>
          <p:cNvSpPr>
            <a:spLocks noGrp="1"/>
          </p:cNvSpPr>
          <p:nvPr>
            <p:ph type="dt" sz="half" idx="10"/>
          </p:nvPr>
        </p:nvSpPr>
        <p:spPr/>
        <p:txBody>
          <a:bodyPr/>
          <a:lstStyle/>
          <a:p>
            <a:fld id="{6C921C11-00C0-284F-ACD8-31D64473CC21}" type="datetimeFigureOut">
              <a:rPr lang="en-US" smtClean="0"/>
              <a:t>3/11/2025</a:t>
            </a:fld>
            <a:endParaRPr lang="en-US"/>
          </a:p>
        </p:txBody>
      </p:sp>
      <p:sp>
        <p:nvSpPr>
          <p:cNvPr id="8" name="Footer Placeholder 7">
            <a:extLst>
              <a:ext uri="{FF2B5EF4-FFF2-40B4-BE49-F238E27FC236}">
                <a16:creationId xmlns:a16="http://schemas.microsoft.com/office/drawing/2014/main" id="{DF30AFEB-A46B-5E49-AFFD-19C495A5FEC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85C6632-549C-404F-9221-9D6C570686D8}"/>
              </a:ext>
            </a:extLst>
          </p:cNvPr>
          <p:cNvSpPr>
            <a:spLocks noGrp="1"/>
          </p:cNvSpPr>
          <p:nvPr>
            <p:ph type="sldNum" sz="quarter" idx="12"/>
          </p:nvPr>
        </p:nvSpPr>
        <p:spPr/>
        <p:txBody>
          <a:bodyPr/>
          <a:lstStyle/>
          <a:p>
            <a:fld id="{6070CD8A-B08E-024A-ABDE-9439F4030BF1}" type="slidenum">
              <a:rPr lang="en-US" smtClean="0"/>
              <a:t>‹#›</a:t>
            </a:fld>
            <a:endParaRPr lang="en-US"/>
          </a:p>
        </p:txBody>
      </p:sp>
    </p:spTree>
    <p:extLst>
      <p:ext uri="{BB962C8B-B14F-4D97-AF65-F5344CB8AC3E}">
        <p14:creationId xmlns:p14="http://schemas.microsoft.com/office/powerpoint/2010/main" val="2611934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27741-438B-A94D-BF99-92070A94651D}"/>
              </a:ext>
            </a:extLst>
          </p:cNvPr>
          <p:cNvSpPr>
            <a:spLocks noGrp="1"/>
          </p:cNvSpPr>
          <p:nvPr>
            <p:ph type="title"/>
          </p:nvPr>
        </p:nvSpPr>
        <p:spPr/>
        <p:txBody>
          <a:bodyPr/>
          <a:lstStyle>
            <a:lvl1pPr>
              <a:defRPr b="1"/>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939CD82A-C2A2-1145-89AD-D93E883A8AE0}"/>
              </a:ext>
            </a:extLst>
          </p:cNvPr>
          <p:cNvSpPr>
            <a:spLocks noGrp="1"/>
          </p:cNvSpPr>
          <p:nvPr>
            <p:ph type="dt" sz="half" idx="10"/>
          </p:nvPr>
        </p:nvSpPr>
        <p:spPr/>
        <p:txBody>
          <a:bodyPr/>
          <a:lstStyle/>
          <a:p>
            <a:fld id="{6C921C11-00C0-284F-ACD8-31D64473CC21}" type="datetimeFigureOut">
              <a:rPr lang="en-US" smtClean="0"/>
              <a:t>3/11/2025</a:t>
            </a:fld>
            <a:endParaRPr lang="en-US"/>
          </a:p>
        </p:txBody>
      </p:sp>
      <p:sp>
        <p:nvSpPr>
          <p:cNvPr id="4" name="Footer Placeholder 3">
            <a:extLst>
              <a:ext uri="{FF2B5EF4-FFF2-40B4-BE49-F238E27FC236}">
                <a16:creationId xmlns:a16="http://schemas.microsoft.com/office/drawing/2014/main" id="{F639CCEF-8617-5C45-9C7B-808032471AE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88FF174-5EDE-A24A-AB7D-DFE1E0925FBF}"/>
              </a:ext>
            </a:extLst>
          </p:cNvPr>
          <p:cNvSpPr>
            <a:spLocks noGrp="1"/>
          </p:cNvSpPr>
          <p:nvPr>
            <p:ph type="sldNum" sz="quarter" idx="12"/>
          </p:nvPr>
        </p:nvSpPr>
        <p:spPr/>
        <p:txBody>
          <a:bodyPr/>
          <a:lstStyle/>
          <a:p>
            <a:fld id="{6070CD8A-B08E-024A-ABDE-9439F4030BF1}" type="slidenum">
              <a:rPr lang="en-US" smtClean="0"/>
              <a:t>‹#›</a:t>
            </a:fld>
            <a:endParaRPr lang="en-US"/>
          </a:p>
        </p:txBody>
      </p:sp>
    </p:spTree>
    <p:extLst>
      <p:ext uri="{BB962C8B-B14F-4D97-AF65-F5344CB8AC3E}">
        <p14:creationId xmlns:p14="http://schemas.microsoft.com/office/powerpoint/2010/main" val="1316686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A27E5D-7CAD-9643-A3F5-B7157CBFB516}"/>
              </a:ext>
            </a:extLst>
          </p:cNvPr>
          <p:cNvSpPr>
            <a:spLocks noGrp="1"/>
          </p:cNvSpPr>
          <p:nvPr>
            <p:ph type="dt" sz="half" idx="10"/>
          </p:nvPr>
        </p:nvSpPr>
        <p:spPr/>
        <p:txBody>
          <a:bodyPr/>
          <a:lstStyle/>
          <a:p>
            <a:fld id="{6C921C11-00C0-284F-ACD8-31D64473CC21}" type="datetimeFigureOut">
              <a:rPr lang="en-US" smtClean="0"/>
              <a:t>3/11/2025</a:t>
            </a:fld>
            <a:endParaRPr lang="en-US"/>
          </a:p>
        </p:txBody>
      </p:sp>
      <p:sp>
        <p:nvSpPr>
          <p:cNvPr id="3" name="Footer Placeholder 2">
            <a:extLst>
              <a:ext uri="{FF2B5EF4-FFF2-40B4-BE49-F238E27FC236}">
                <a16:creationId xmlns:a16="http://schemas.microsoft.com/office/drawing/2014/main" id="{5DAD4F4C-E5DD-EC4B-8494-A200FE5B57B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2FE0874-9265-D049-8F24-8518A06C8EF2}"/>
              </a:ext>
            </a:extLst>
          </p:cNvPr>
          <p:cNvSpPr>
            <a:spLocks noGrp="1"/>
          </p:cNvSpPr>
          <p:nvPr>
            <p:ph type="sldNum" sz="quarter" idx="12"/>
          </p:nvPr>
        </p:nvSpPr>
        <p:spPr/>
        <p:txBody>
          <a:bodyPr/>
          <a:lstStyle/>
          <a:p>
            <a:fld id="{6070CD8A-B08E-024A-ABDE-9439F4030BF1}" type="slidenum">
              <a:rPr lang="en-US" smtClean="0"/>
              <a:t>‹#›</a:t>
            </a:fld>
            <a:endParaRPr lang="en-US"/>
          </a:p>
        </p:txBody>
      </p:sp>
    </p:spTree>
    <p:extLst>
      <p:ext uri="{BB962C8B-B14F-4D97-AF65-F5344CB8AC3E}">
        <p14:creationId xmlns:p14="http://schemas.microsoft.com/office/powerpoint/2010/main" val="1256150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Content Placeholder 4">
            <a:extLst>
              <a:ext uri="{FF2B5EF4-FFF2-40B4-BE49-F238E27FC236}">
                <a16:creationId xmlns:a16="http://schemas.microsoft.com/office/drawing/2014/main" id="{6B74C32A-58A4-894F-AD36-DA6C76C1A52C}"/>
              </a:ext>
            </a:extLst>
          </p:cNvPr>
          <p:cNvPicPr>
            <a:picLocks noChangeAspect="1"/>
          </p:cNvPicPr>
          <p:nvPr userDrawn="1"/>
        </p:nvPicPr>
        <p:blipFill rotWithShape="1">
          <a:blip r:embed="rId14" cstate="screen">
            <a:extLst>
              <a:ext uri="{28A0092B-C50C-407E-A947-70E740481C1C}">
                <a14:useLocalDpi xmlns:a14="http://schemas.microsoft.com/office/drawing/2010/main"/>
              </a:ext>
            </a:extLst>
          </a:blip>
          <a:srcRect/>
          <a:stretch/>
        </p:blipFill>
        <p:spPr>
          <a:xfrm>
            <a:off x="0" y="0"/>
            <a:ext cx="12310534" cy="6867086"/>
          </a:xfrm>
          <a:prstGeom prst="rect">
            <a:avLst/>
          </a:prstGeom>
        </p:spPr>
      </p:pic>
      <p:sp>
        <p:nvSpPr>
          <p:cNvPr id="2" name="Title Placeholder 1">
            <a:extLst>
              <a:ext uri="{FF2B5EF4-FFF2-40B4-BE49-F238E27FC236}">
                <a16:creationId xmlns:a16="http://schemas.microsoft.com/office/drawing/2014/main" id="{847EF15B-CD00-B844-A2D3-7101B9CAA5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0D83799-8B82-E940-A966-75FBADF36D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Date Placeholder 3">
            <a:extLst>
              <a:ext uri="{FF2B5EF4-FFF2-40B4-BE49-F238E27FC236}">
                <a16:creationId xmlns:a16="http://schemas.microsoft.com/office/drawing/2014/main" id="{E4782BD6-1FC8-4F48-86FF-E07EA463F7E3}"/>
              </a:ext>
            </a:extLst>
          </p:cNvPr>
          <p:cNvSpPr>
            <a:spLocks noGrp="1"/>
          </p:cNvSpPr>
          <p:nvPr>
            <p:ph type="dt" sz="half" idx="2"/>
          </p:nvPr>
        </p:nvSpPr>
        <p:spPr>
          <a:xfrm>
            <a:off x="838200" y="6356350"/>
            <a:ext cx="14605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921C11-00C0-284F-ACD8-31D64473CC21}" type="datetimeFigureOut">
              <a:rPr lang="en-US" smtClean="0"/>
              <a:t>3/11/2025</a:t>
            </a:fld>
            <a:endParaRPr lang="en-US" dirty="0"/>
          </a:p>
        </p:txBody>
      </p:sp>
      <p:sp>
        <p:nvSpPr>
          <p:cNvPr id="5" name="Footer Placeholder 4">
            <a:extLst>
              <a:ext uri="{FF2B5EF4-FFF2-40B4-BE49-F238E27FC236}">
                <a16:creationId xmlns:a16="http://schemas.microsoft.com/office/drawing/2014/main" id="{AB6D6860-08B2-994B-B23D-7A81986E9B84}"/>
              </a:ext>
            </a:extLst>
          </p:cNvPr>
          <p:cNvSpPr>
            <a:spLocks noGrp="1"/>
          </p:cNvSpPr>
          <p:nvPr>
            <p:ph type="ftr" sz="quarter" idx="3"/>
          </p:nvPr>
        </p:nvSpPr>
        <p:spPr>
          <a:xfrm>
            <a:off x="2425700" y="6356350"/>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55AA69E-F6E7-0B47-A0F1-BA1D8106E28C}"/>
              </a:ext>
            </a:extLst>
          </p:cNvPr>
          <p:cNvSpPr>
            <a:spLocks noGrp="1"/>
          </p:cNvSpPr>
          <p:nvPr>
            <p:ph type="sldNum" sz="quarter" idx="4"/>
          </p:nvPr>
        </p:nvSpPr>
        <p:spPr>
          <a:xfrm>
            <a:off x="6718300" y="6356350"/>
            <a:ext cx="457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70CD8A-B08E-024A-ABDE-9439F4030BF1}" type="slidenum">
              <a:rPr lang="en-US" smtClean="0"/>
              <a:t>‹#›</a:t>
            </a:fld>
            <a:endParaRPr lang="en-US" dirty="0"/>
          </a:p>
        </p:txBody>
      </p:sp>
    </p:spTree>
    <p:extLst>
      <p:ext uri="{BB962C8B-B14F-4D97-AF65-F5344CB8AC3E}">
        <p14:creationId xmlns:p14="http://schemas.microsoft.com/office/powerpoint/2010/main" val="7065488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000" b="0" kern="1200">
          <a:solidFill>
            <a:srgbClr val="B12524"/>
          </a:solidFill>
          <a:latin typeface="+mn-lt"/>
          <a:ea typeface="+mj-ea"/>
          <a:cs typeface="+mj-cs"/>
        </a:defRPr>
      </a:lvl1pPr>
    </p:titleStyle>
    <p:bodyStyle>
      <a:lvl1pPr marL="228600" indent="-228600" algn="l" defTabSz="914400" rtl="0" eaLnBrk="1" latinLnBrk="0" hangingPunct="1">
        <a:lnSpc>
          <a:spcPct val="90000"/>
        </a:lnSpc>
        <a:spcBef>
          <a:spcPts val="1000"/>
        </a:spcBef>
        <a:buClr>
          <a:srgbClr val="E48126"/>
        </a:buClr>
        <a:buFont typeface="Arial" panose="020B0604020202020204" pitchFamily="34" charset="0"/>
        <a:buChar char="•"/>
        <a:defRPr sz="2400" kern="1200">
          <a:solidFill>
            <a:srgbClr val="229787"/>
          </a:solidFill>
          <a:latin typeface="+mn-lt"/>
          <a:ea typeface="+mn-ea"/>
          <a:cs typeface="+mn-cs"/>
        </a:defRPr>
      </a:lvl1pPr>
      <a:lvl2pPr marL="685800" indent="-228600" algn="l" defTabSz="914400" rtl="0" eaLnBrk="1" latinLnBrk="0" hangingPunct="1">
        <a:lnSpc>
          <a:spcPct val="90000"/>
        </a:lnSpc>
        <a:spcBef>
          <a:spcPts val="500"/>
        </a:spcBef>
        <a:buClr>
          <a:srgbClr val="4FC2C0"/>
        </a:buClr>
        <a:buSzPct val="60000"/>
        <a:buFont typeface=".Lucida Grande UI Regular"/>
        <a:buChar char="◆"/>
        <a:defRPr sz="2000" kern="1200">
          <a:solidFill>
            <a:srgbClr val="064961"/>
          </a:solidFill>
          <a:latin typeface="+mn-lt"/>
          <a:ea typeface="+mn-ea"/>
          <a:cs typeface="+mn-cs"/>
        </a:defRPr>
      </a:lvl2pPr>
      <a:lvl3pPr marL="1143000" indent="-228600" algn="l" defTabSz="914400" rtl="0" eaLnBrk="1" latinLnBrk="0" hangingPunct="1">
        <a:lnSpc>
          <a:spcPct val="90000"/>
        </a:lnSpc>
        <a:spcBef>
          <a:spcPts val="500"/>
        </a:spcBef>
        <a:buClr>
          <a:srgbClr val="B12524"/>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4FC2C0"/>
        </a:buClr>
        <a:buFont typeface="System Font Regular"/>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9.emf"/></Relationships>
</file>

<file path=ppt/slides/_rels/slide11.xml.rels><?xml version="1.0" encoding="UTF-8" standalone="yes"?>
<Relationships xmlns="http://schemas.openxmlformats.org/package/2006/relationships"><Relationship Id="rId3" Type="http://schemas.microsoft.com/office/2018/10/relationships/comments" Target="../comments/modernComment_2E3_1F992332.xml"/><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20.emf"/><Relationship Id="rId4" Type="http://schemas.openxmlformats.org/officeDocument/2006/relationships/oleObject" Target="../embeddings/oleObject4.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23.emf"/><Relationship Id="rId5" Type="http://schemas.openxmlformats.org/officeDocument/2006/relationships/oleObject" Target="../embeddings/oleObject7.bin"/><Relationship Id="rId4" Type="http://schemas.openxmlformats.org/officeDocument/2006/relationships/image" Target="../media/image22.emf"/></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27.jpeg"/><Relationship Id="rId4" Type="http://schemas.openxmlformats.org/officeDocument/2006/relationships/image" Target="../media/image26.svg"/></Relationships>
</file>

<file path=ppt/slides/_rels/slide16.xml.rels><?xml version="1.0" encoding="UTF-8" standalone="yes"?>
<Relationships xmlns="http://schemas.openxmlformats.org/package/2006/relationships"><Relationship Id="rId3" Type="http://schemas.microsoft.com/office/2018/10/relationships/comments" Target="../comments/modernComment_15C_8C075452.xml"/><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package" Target="../embeddings/Microsoft_PowerPoint_Presentation.pptx"/><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5.jpeg"/><Relationship Id="rId4" Type="http://schemas.openxmlformats.org/officeDocument/2006/relationships/image" Target="../media/image14.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8.emf"/><Relationship Id="rId5" Type="http://schemas.openxmlformats.org/officeDocument/2006/relationships/oleObject" Target="../embeddings/oleObject2.bin"/><Relationship Id="rId4" Type="http://schemas.openxmlformats.org/officeDocument/2006/relationships/image" Target="../media/image17.emf"/></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descr="A picture containing person, smiling&#10;&#10;Description automatically generated">
            <a:extLst>
              <a:ext uri="{FF2B5EF4-FFF2-40B4-BE49-F238E27FC236}">
                <a16:creationId xmlns:a16="http://schemas.microsoft.com/office/drawing/2014/main" id="{D95B1537-0B41-4F53-8817-C42E116C1F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 y="428"/>
            <a:ext cx="12190476" cy="6857143"/>
          </a:xfrm>
          <a:prstGeom prst="rect">
            <a:avLst/>
          </a:prstGeom>
        </p:spPr>
      </p:pic>
      <p:sp>
        <p:nvSpPr>
          <p:cNvPr id="4" name="Date Placeholder 3">
            <a:extLst>
              <a:ext uri="{FF2B5EF4-FFF2-40B4-BE49-F238E27FC236}">
                <a16:creationId xmlns:a16="http://schemas.microsoft.com/office/drawing/2014/main" id="{F4DF4E35-020E-B24F-86C9-0E9656CB6089}"/>
              </a:ext>
            </a:extLst>
          </p:cNvPr>
          <p:cNvSpPr>
            <a:spLocks noGrp="1"/>
          </p:cNvSpPr>
          <p:nvPr>
            <p:ph type="dt" sz="half" idx="10"/>
          </p:nvPr>
        </p:nvSpPr>
        <p:spPr>
          <a:xfrm flipH="1">
            <a:off x="12313920" y="6103802"/>
            <a:ext cx="1102277" cy="94631"/>
          </a:xfrm>
        </p:spPr>
        <p:txBody>
          <a:bodyPr/>
          <a:lstStyle/>
          <a:p>
            <a:endParaRPr lang="en-US" dirty="0"/>
          </a:p>
        </p:txBody>
      </p:sp>
      <p:sp>
        <p:nvSpPr>
          <p:cNvPr id="2" name="Title 1">
            <a:extLst>
              <a:ext uri="{FF2B5EF4-FFF2-40B4-BE49-F238E27FC236}">
                <a16:creationId xmlns:a16="http://schemas.microsoft.com/office/drawing/2014/main" id="{8D3E781C-0354-1346-ADB2-3E4C02173458}"/>
              </a:ext>
            </a:extLst>
          </p:cNvPr>
          <p:cNvSpPr>
            <a:spLocks noGrp="1"/>
          </p:cNvSpPr>
          <p:nvPr>
            <p:ph type="ctrTitle"/>
          </p:nvPr>
        </p:nvSpPr>
        <p:spPr>
          <a:xfrm>
            <a:off x="367468" y="-513129"/>
            <a:ext cx="6273800" cy="2298699"/>
          </a:xfrm>
        </p:spPr>
        <p:txBody>
          <a:bodyPr/>
          <a:lstStyle/>
          <a:p>
            <a:r>
              <a:rPr lang="en-US" dirty="0"/>
              <a:t>Early Childhood Education and Care Department </a:t>
            </a:r>
          </a:p>
        </p:txBody>
      </p:sp>
      <p:sp>
        <p:nvSpPr>
          <p:cNvPr id="3" name="Subtitle 2">
            <a:extLst>
              <a:ext uri="{FF2B5EF4-FFF2-40B4-BE49-F238E27FC236}">
                <a16:creationId xmlns:a16="http://schemas.microsoft.com/office/drawing/2014/main" id="{E663F3BC-7C95-F346-9AE1-90BABCE2AF01}"/>
              </a:ext>
            </a:extLst>
          </p:cNvPr>
          <p:cNvSpPr>
            <a:spLocks noGrp="1"/>
          </p:cNvSpPr>
          <p:nvPr>
            <p:ph type="subTitle" idx="1"/>
          </p:nvPr>
        </p:nvSpPr>
        <p:spPr>
          <a:xfrm>
            <a:off x="429190" y="1880153"/>
            <a:ext cx="6273800" cy="1841500"/>
          </a:xfrm>
        </p:spPr>
        <p:txBody>
          <a:bodyPr/>
          <a:lstStyle/>
          <a:p>
            <a:pPr>
              <a:lnSpc>
                <a:spcPct val="100000"/>
              </a:lnSpc>
            </a:pPr>
            <a:r>
              <a:rPr lang="en-US" b="1" dirty="0">
                <a:solidFill>
                  <a:srgbClr val="178AB2"/>
                </a:solidFill>
              </a:rPr>
              <a:t>Cabinet Secretary Elizabeth Groginsky</a:t>
            </a:r>
            <a:br>
              <a:rPr lang="en-US" i="1" dirty="0">
                <a:solidFill>
                  <a:srgbClr val="178AB2"/>
                </a:solidFill>
              </a:rPr>
            </a:br>
            <a:endParaRPr lang="en-US" dirty="0"/>
          </a:p>
        </p:txBody>
      </p:sp>
      <p:sp>
        <p:nvSpPr>
          <p:cNvPr id="5" name="TextBox 4">
            <a:extLst>
              <a:ext uri="{FF2B5EF4-FFF2-40B4-BE49-F238E27FC236}">
                <a16:creationId xmlns:a16="http://schemas.microsoft.com/office/drawing/2014/main" id="{06657DDC-BB29-4CA8-B431-F36F9B19C35A}"/>
              </a:ext>
            </a:extLst>
          </p:cNvPr>
          <p:cNvSpPr txBox="1"/>
          <p:nvPr/>
        </p:nvSpPr>
        <p:spPr>
          <a:xfrm>
            <a:off x="505390" y="2548769"/>
            <a:ext cx="4708867" cy="1077218"/>
          </a:xfrm>
          <a:prstGeom prst="rect">
            <a:avLst/>
          </a:prstGeom>
          <a:noFill/>
        </p:spPr>
        <p:txBody>
          <a:bodyPr wrap="square" rtlCol="0">
            <a:spAutoFit/>
          </a:bodyPr>
          <a:lstStyle/>
          <a:p>
            <a:r>
              <a:rPr lang="en-US" sz="3200" b="1" dirty="0">
                <a:solidFill>
                  <a:srgbClr val="E48126"/>
                </a:solidFill>
              </a:rPr>
              <a:t>SFSP Monitoring Requirements</a:t>
            </a:r>
          </a:p>
        </p:txBody>
      </p:sp>
      <p:pic>
        <p:nvPicPr>
          <p:cNvPr id="9" name="Picture 8" descr="Text&#10;&#10;Description automatically generated">
            <a:extLst>
              <a:ext uri="{FF2B5EF4-FFF2-40B4-BE49-F238E27FC236}">
                <a16:creationId xmlns:a16="http://schemas.microsoft.com/office/drawing/2014/main" id="{56150B42-3C76-43BB-9265-12160388C9F2}"/>
              </a:ext>
            </a:extLst>
          </p:cNvPr>
          <p:cNvPicPr>
            <a:picLocks noChangeAspect="1"/>
          </p:cNvPicPr>
          <p:nvPr/>
        </p:nvPicPr>
        <p:blipFill>
          <a:blip r:embed="rId4"/>
          <a:stretch>
            <a:fillRect/>
          </a:stretch>
        </p:blipFill>
        <p:spPr>
          <a:xfrm>
            <a:off x="214522" y="4451506"/>
            <a:ext cx="5375349" cy="2533306"/>
          </a:xfrm>
          <a:prstGeom prst="rect">
            <a:avLst/>
          </a:prstGeom>
        </p:spPr>
      </p:pic>
    </p:spTree>
    <p:extLst>
      <p:ext uri="{BB962C8B-B14F-4D97-AF65-F5344CB8AC3E}">
        <p14:creationId xmlns:p14="http://schemas.microsoft.com/office/powerpoint/2010/main" val="3581619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a:extLst>
              <a:ext uri="{FF2B5EF4-FFF2-40B4-BE49-F238E27FC236}">
                <a16:creationId xmlns:a16="http://schemas.microsoft.com/office/drawing/2014/main" id="{86848422-548F-BEB5-973D-204A8BEF9C47}"/>
              </a:ext>
            </a:extLst>
          </p:cNvPr>
          <p:cNvGraphicFramePr>
            <a:graphicFrameLocks noChangeAspect="1"/>
          </p:cNvGraphicFramePr>
          <p:nvPr>
            <p:extLst>
              <p:ext uri="{D42A27DB-BD31-4B8C-83A1-F6EECF244321}">
                <p14:modId xmlns:p14="http://schemas.microsoft.com/office/powerpoint/2010/main" val="2263298559"/>
              </p:ext>
            </p:extLst>
          </p:nvPr>
        </p:nvGraphicFramePr>
        <p:xfrm>
          <a:off x="1109273" y="337279"/>
          <a:ext cx="10058400" cy="6145967"/>
        </p:xfrm>
        <a:graphic>
          <a:graphicData uri="http://schemas.openxmlformats.org/presentationml/2006/ole">
            <mc:AlternateContent xmlns:mc="http://schemas.openxmlformats.org/markup-compatibility/2006">
              <mc:Choice xmlns:v="urn:schemas-microsoft-com:vml" Requires="v">
                <p:oleObj name="Acrobat Document" r:id="rId3" imgW="6034815" imgH="4663440" progId="Acrobat.Document.DC">
                  <p:embed/>
                </p:oleObj>
              </mc:Choice>
              <mc:Fallback>
                <p:oleObj name="Acrobat Document" r:id="rId3" imgW="6034815" imgH="4663440" progId="Acrobat.Document.DC">
                  <p:embed/>
                  <p:pic>
                    <p:nvPicPr>
                      <p:cNvPr id="0" name=""/>
                      <p:cNvPicPr/>
                      <p:nvPr/>
                    </p:nvPicPr>
                    <p:blipFill>
                      <a:blip r:embed="rId4"/>
                      <a:stretch>
                        <a:fillRect/>
                      </a:stretch>
                    </p:blipFill>
                    <p:spPr>
                      <a:xfrm>
                        <a:off x="1109273" y="337279"/>
                        <a:ext cx="10058400" cy="6145967"/>
                      </a:xfrm>
                      <a:prstGeom prst="rect">
                        <a:avLst/>
                      </a:prstGeom>
                    </p:spPr>
                  </p:pic>
                </p:oleObj>
              </mc:Fallback>
            </mc:AlternateContent>
          </a:graphicData>
        </a:graphic>
      </p:graphicFrame>
    </p:spTree>
    <p:extLst>
      <p:ext uri="{BB962C8B-B14F-4D97-AF65-F5344CB8AC3E}">
        <p14:creationId xmlns:p14="http://schemas.microsoft.com/office/powerpoint/2010/main" val="41391173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90D081C4-B339-AD2D-32C5-639E7173FF14}"/>
              </a:ext>
            </a:extLst>
          </p:cNvPr>
          <p:cNvGraphicFramePr>
            <a:graphicFrameLocks noChangeAspect="1"/>
          </p:cNvGraphicFramePr>
          <p:nvPr>
            <p:extLst>
              <p:ext uri="{D42A27DB-BD31-4B8C-83A1-F6EECF244321}">
                <p14:modId xmlns:p14="http://schemas.microsoft.com/office/powerpoint/2010/main" val="4009653747"/>
              </p:ext>
            </p:extLst>
          </p:nvPr>
        </p:nvGraphicFramePr>
        <p:xfrm>
          <a:off x="1146749" y="344774"/>
          <a:ext cx="9638674" cy="5958589"/>
        </p:xfrm>
        <a:graphic>
          <a:graphicData uri="http://schemas.openxmlformats.org/presentationml/2006/ole">
            <mc:AlternateContent xmlns:mc="http://schemas.openxmlformats.org/markup-compatibility/2006">
              <mc:Choice xmlns:v="urn:schemas-microsoft-com:vml" Requires="v">
                <p:oleObj name="Acrobat Document" r:id="rId4" imgW="6034815" imgH="4663440" progId="Acrobat.Document.DC">
                  <p:embed/>
                </p:oleObj>
              </mc:Choice>
              <mc:Fallback>
                <p:oleObj name="Acrobat Document" r:id="rId4" imgW="6034815" imgH="4663440" progId="Acrobat.Document.DC">
                  <p:embed/>
                  <p:pic>
                    <p:nvPicPr>
                      <p:cNvPr id="0" name=""/>
                      <p:cNvPicPr/>
                      <p:nvPr/>
                    </p:nvPicPr>
                    <p:blipFill>
                      <a:blip r:embed="rId5"/>
                      <a:stretch>
                        <a:fillRect/>
                      </a:stretch>
                    </p:blipFill>
                    <p:spPr>
                      <a:xfrm>
                        <a:off x="1146749" y="344774"/>
                        <a:ext cx="9638674" cy="5958589"/>
                      </a:xfrm>
                      <a:prstGeom prst="rect">
                        <a:avLst/>
                      </a:prstGeom>
                    </p:spPr>
                  </p:pic>
                </p:oleObj>
              </mc:Fallback>
            </mc:AlternateContent>
          </a:graphicData>
        </a:graphic>
      </p:graphicFrame>
    </p:spTree>
    <p:extLst>
      <p:ext uri="{BB962C8B-B14F-4D97-AF65-F5344CB8AC3E}">
        <p14:creationId xmlns:p14="http://schemas.microsoft.com/office/powerpoint/2010/main" val="5301297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6950BFC3-D8DA-4A85-94F7-54DA5524770B}">
      <p188:commentRel xmlns:p188="http://schemas.microsoft.com/office/powerpoint/2018/8/main" r:id="rId3"/>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a:extLst>
              <a:ext uri="{FF2B5EF4-FFF2-40B4-BE49-F238E27FC236}">
                <a16:creationId xmlns:a16="http://schemas.microsoft.com/office/drawing/2014/main" id="{57CC29AF-3E7D-E907-09A4-3188E9E63658}"/>
              </a:ext>
            </a:extLst>
          </p:cNvPr>
          <p:cNvGraphicFramePr>
            <a:graphicFrameLocks noChangeAspect="1"/>
          </p:cNvGraphicFramePr>
          <p:nvPr>
            <p:extLst>
              <p:ext uri="{D42A27DB-BD31-4B8C-83A1-F6EECF244321}">
                <p14:modId xmlns:p14="http://schemas.microsoft.com/office/powerpoint/2010/main" val="1308692113"/>
              </p:ext>
            </p:extLst>
          </p:nvPr>
        </p:nvGraphicFramePr>
        <p:xfrm>
          <a:off x="1371600" y="359764"/>
          <a:ext cx="9578715" cy="6138472"/>
        </p:xfrm>
        <a:graphic>
          <a:graphicData uri="http://schemas.openxmlformats.org/presentationml/2006/ole">
            <mc:AlternateContent xmlns:mc="http://schemas.openxmlformats.org/markup-compatibility/2006">
              <mc:Choice xmlns:v="urn:schemas-microsoft-com:vml" Requires="v">
                <p:oleObj name="Acrobat Document" r:id="rId3" imgW="6034815" imgH="4663440" progId="Acrobat.Document.DC">
                  <p:embed/>
                </p:oleObj>
              </mc:Choice>
              <mc:Fallback>
                <p:oleObj name="Acrobat Document" r:id="rId3" imgW="6034815" imgH="4663440" progId="Acrobat.Document.DC">
                  <p:embed/>
                  <p:pic>
                    <p:nvPicPr>
                      <p:cNvPr id="0" name=""/>
                      <p:cNvPicPr/>
                      <p:nvPr/>
                    </p:nvPicPr>
                    <p:blipFill>
                      <a:blip r:embed="rId4"/>
                      <a:stretch>
                        <a:fillRect/>
                      </a:stretch>
                    </p:blipFill>
                    <p:spPr>
                      <a:xfrm>
                        <a:off x="1371600" y="359764"/>
                        <a:ext cx="9578715" cy="6138472"/>
                      </a:xfrm>
                      <a:prstGeom prst="rect">
                        <a:avLst/>
                      </a:prstGeom>
                    </p:spPr>
                  </p:pic>
                </p:oleObj>
              </mc:Fallback>
            </mc:AlternateContent>
          </a:graphicData>
        </a:graphic>
      </p:graphicFrame>
    </p:spTree>
    <p:extLst>
      <p:ext uri="{BB962C8B-B14F-4D97-AF65-F5344CB8AC3E}">
        <p14:creationId xmlns:p14="http://schemas.microsoft.com/office/powerpoint/2010/main" val="5215200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a:extLst>
              <a:ext uri="{FF2B5EF4-FFF2-40B4-BE49-F238E27FC236}">
                <a16:creationId xmlns:a16="http://schemas.microsoft.com/office/drawing/2014/main" id="{6728119F-E83D-87F1-BA00-E0E63BE30236}"/>
              </a:ext>
            </a:extLst>
          </p:cNvPr>
          <p:cNvGraphicFramePr>
            <a:graphicFrameLocks noChangeAspect="1"/>
          </p:cNvGraphicFramePr>
          <p:nvPr>
            <p:extLst>
              <p:ext uri="{D42A27DB-BD31-4B8C-83A1-F6EECF244321}">
                <p14:modId xmlns:p14="http://schemas.microsoft.com/office/powerpoint/2010/main" val="2728295590"/>
              </p:ext>
            </p:extLst>
          </p:nvPr>
        </p:nvGraphicFramePr>
        <p:xfrm>
          <a:off x="300818" y="0"/>
          <a:ext cx="6841995" cy="5156616"/>
        </p:xfrm>
        <a:graphic>
          <a:graphicData uri="http://schemas.openxmlformats.org/presentationml/2006/ole">
            <mc:AlternateContent xmlns:mc="http://schemas.openxmlformats.org/markup-compatibility/2006">
              <mc:Choice xmlns:v="urn:schemas-microsoft-com:vml" Requires="v">
                <p:oleObj name="Acrobat Document" r:id="rId3" imgW="6034815" imgH="4663440" progId="Acrobat.Document.DC">
                  <p:embed/>
                </p:oleObj>
              </mc:Choice>
              <mc:Fallback>
                <p:oleObj name="Acrobat Document" r:id="rId3" imgW="6034815" imgH="4663440" progId="Acrobat.Document.DC">
                  <p:embed/>
                  <p:pic>
                    <p:nvPicPr>
                      <p:cNvPr id="0" name=""/>
                      <p:cNvPicPr/>
                      <p:nvPr/>
                    </p:nvPicPr>
                    <p:blipFill>
                      <a:blip r:embed="rId4"/>
                      <a:stretch>
                        <a:fillRect/>
                      </a:stretch>
                    </p:blipFill>
                    <p:spPr>
                      <a:xfrm>
                        <a:off x="300818" y="0"/>
                        <a:ext cx="6841995" cy="5156616"/>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F8642F19-E3B3-4B53-BCA9-D9592529ABB9}"/>
              </a:ext>
            </a:extLst>
          </p:cNvPr>
          <p:cNvGraphicFramePr>
            <a:graphicFrameLocks noChangeAspect="1"/>
          </p:cNvGraphicFramePr>
          <p:nvPr>
            <p:extLst>
              <p:ext uri="{D42A27DB-BD31-4B8C-83A1-F6EECF244321}">
                <p14:modId xmlns:p14="http://schemas.microsoft.com/office/powerpoint/2010/main" val="9197424"/>
              </p:ext>
            </p:extLst>
          </p:nvPr>
        </p:nvGraphicFramePr>
        <p:xfrm>
          <a:off x="4167267" y="1821306"/>
          <a:ext cx="7337684" cy="4791778"/>
        </p:xfrm>
        <a:graphic>
          <a:graphicData uri="http://schemas.openxmlformats.org/presentationml/2006/ole">
            <mc:AlternateContent xmlns:mc="http://schemas.openxmlformats.org/markup-compatibility/2006">
              <mc:Choice xmlns:v="urn:schemas-microsoft-com:vml" Requires="v">
                <p:oleObj name="Acrobat Document" r:id="rId5" imgW="6034815" imgH="4663440" progId="Acrobat.Document.DC">
                  <p:embed/>
                </p:oleObj>
              </mc:Choice>
              <mc:Fallback>
                <p:oleObj name="Acrobat Document" r:id="rId5" imgW="6034815" imgH="4663440" progId="Acrobat.Document.DC">
                  <p:embed/>
                  <p:pic>
                    <p:nvPicPr>
                      <p:cNvPr id="0" name=""/>
                      <p:cNvPicPr/>
                      <p:nvPr/>
                    </p:nvPicPr>
                    <p:blipFill>
                      <a:blip r:embed="rId6"/>
                      <a:stretch>
                        <a:fillRect/>
                      </a:stretch>
                    </p:blipFill>
                    <p:spPr>
                      <a:xfrm>
                        <a:off x="4167267" y="1821306"/>
                        <a:ext cx="7337684" cy="4791778"/>
                      </a:xfrm>
                      <a:prstGeom prst="rect">
                        <a:avLst/>
                      </a:prstGeom>
                    </p:spPr>
                  </p:pic>
                </p:oleObj>
              </mc:Fallback>
            </mc:AlternateContent>
          </a:graphicData>
        </a:graphic>
      </p:graphicFrame>
    </p:spTree>
    <p:extLst>
      <p:ext uri="{BB962C8B-B14F-4D97-AF65-F5344CB8AC3E}">
        <p14:creationId xmlns:p14="http://schemas.microsoft.com/office/powerpoint/2010/main" val="36924008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929257" cy="1325563"/>
          </a:xfrm>
        </p:spPr>
        <p:txBody>
          <a:bodyPr anchor="ctr">
            <a:normAutofit/>
          </a:bodyPr>
          <a:lstStyle/>
          <a:p>
            <a:r>
              <a:rPr lang="en-US" sz="3400" b="1" dirty="0"/>
              <a:t>PROBLEMS IDENTIFIED DURING ADMINISTRATIVE REVIEW</a:t>
            </a:r>
          </a:p>
        </p:txBody>
      </p:sp>
      <p:sp>
        <p:nvSpPr>
          <p:cNvPr id="3" name="Content Placeholder 2"/>
          <p:cNvSpPr>
            <a:spLocks noGrp="1"/>
          </p:cNvSpPr>
          <p:nvPr>
            <p:ph idx="4294967295"/>
          </p:nvPr>
        </p:nvSpPr>
        <p:spPr>
          <a:xfrm>
            <a:off x="838200" y="740910"/>
            <a:ext cx="6327024" cy="4767261"/>
          </a:xfrm>
        </p:spPr>
        <p:txBody>
          <a:bodyPr anchor="ctr">
            <a:normAutofit/>
          </a:bodyPr>
          <a:lstStyle/>
          <a:p>
            <a:r>
              <a:rPr lang="en-US" dirty="0"/>
              <a:t>Conducted the visit and /or review past the deadline</a:t>
            </a:r>
          </a:p>
          <a:p>
            <a:r>
              <a:rPr lang="en-US" dirty="0">
                <a:cs typeface="Calibri"/>
              </a:rPr>
              <a:t>Conducting Site visit prior to start of meal service</a:t>
            </a:r>
            <a:endParaRPr lang="en-US" dirty="0"/>
          </a:p>
          <a:p>
            <a:r>
              <a:rPr lang="en-US" dirty="0"/>
              <a:t>Not staying for the entire approved time during the Food Service Review</a:t>
            </a:r>
            <a:endParaRPr lang="en-US" dirty="0">
              <a:cs typeface="Calibri"/>
            </a:endParaRPr>
          </a:p>
          <a:p>
            <a:r>
              <a:rPr lang="en-US" dirty="0"/>
              <a:t>Food component missing during visit/review</a:t>
            </a:r>
          </a:p>
          <a:p>
            <a:r>
              <a:rPr lang="en-US" dirty="0"/>
              <a:t>Forms are incomplete/signatures</a:t>
            </a:r>
          </a:p>
          <a:p>
            <a:r>
              <a:rPr lang="en-US" dirty="0"/>
              <a:t>Monitor improperly trained</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72052" y="1988126"/>
            <a:ext cx="4188576" cy="2664713"/>
          </a:xfrm>
          <a:prstGeom prst="rect">
            <a:avLst/>
          </a:prstGeom>
          <a:ln>
            <a:noFill/>
          </a:ln>
          <a:effectLst>
            <a:softEdge rad="112500"/>
          </a:effectLst>
        </p:spPr>
      </p:pic>
    </p:spTree>
    <p:extLst>
      <p:ext uri="{BB962C8B-B14F-4D97-AF65-F5344CB8AC3E}">
        <p14:creationId xmlns:p14="http://schemas.microsoft.com/office/powerpoint/2010/main" val="27675310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8313" y="54429"/>
            <a:ext cx="10515600" cy="1325563"/>
          </a:xfrm>
        </p:spPr>
        <p:txBody>
          <a:bodyPr anchor="ctr">
            <a:normAutofit/>
          </a:bodyPr>
          <a:lstStyle/>
          <a:p>
            <a:r>
              <a:rPr lang="en-US" b="1" dirty="0"/>
              <a:t>REMINDERS</a:t>
            </a:r>
          </a:p>
        </p:txBody>
      </p:sp>
      <p:sp>
        <p:nvSpPr>
          <p:cNvPr id="3" name="Content Placeholder 2"/>
          <p:cNvSpPr>
            <a:spLocks noGrp="1"/>
          </p:cNvSpPr>
          <p:nvPr>
            <p:ph idx="4294967295"/>
          </p:nvPr>
        </p:nvSpPr>
        <p:spPr>
          <a:xfrm>
            <a:off x="893618" y="966355"/>
            <a:ext cx="6037118" cy="5559135"/>
          </a:xfrm>
        </p:spPr>
        <p:txBody>
          <a:bodyPr anchor="ctr">
            <a:normAutofit fontScale="92500" lnSpcReduction="10000"/>
          </a:bodyPr>
          <a:lstStyle/>
          <a:p>
            <a:endParaRPr lang="en-US" dirty="0"/>
          </a:p>
          <a:p>
            <a:r>
              <a:rPr lang="en-US" dirty="0"/>
              <a:t>When are </a:t>
            </a:r>
            <a:r>
              <a:rPr lang="en-US" u="sng" dirty="0"/>
              <a:t>site visits</a:t>
            </a:r>
            <a:r>
              <a:rPr lang="en-US" dirty="0"/>
              <a:t> required?</a:t>
            </a:r>
          </a:p>
          <a:p>
            <a:pPr lvl="1"/>
            <a:r>
              <a:rPr lang="en-US" dirty="0"/>
              <a:t>When sites are new</a:t>
            </a:r>
          </a:p>
          <a:p>
            <a:pPr lvl="1"/>
            <a:r>
              <a:rPr lang="en-US" dirty="0"/>
              <a:t>When sites had operational problems in the prior year</a:t>
            </a:r>
          </a:p>
          <a:p>
            <a:pPr lvl="1"/>
            <a:r>
              <a:rPr lang="en-US" dirty="0"/>
              <a:t>Includes sites that run 1 week or less</a:t>
            </a:r>
          </a:p>
          <a:p>
            <a:pPr lvl="1"/>
            <a:r>
              <a:rPr lang="en-US" dirty="0"/>
              <a:t>Includes sites that only run one day</a:t>
            </a:r>
          </a:p>
          <a:p>
            <a:pPr lvl="1"/>
            <a:r>
              <a:rPr lang="en-US" dirty="0">
                <a:cs typeface="Calibri" panose="020F0502020204030204"/>
              </a:rPr>
              <a:t>If site was previously congregate and now non-congregate</a:t>
            </a:r>
          </a:p>
          <a:p>
            <a:pPr lvl="1"/>
            <a:endParaRPr lang="en-US" dirty="0"/>
          </a:p>
          <a:p>
            <a:r>
              <a:rPr lang="en-US" dirty="0"/>
              <a:t>Regardless of how long the site operates each site needs a </a:t>
            </a:r>
            <a:r>
              <a:rPr lang="en-US" u="sng" dirty="0"/>
              <a:t>food service review</a:t>
            </a:r>
          </a:p>
          <a:p>
            <a:pPr lvl="1"/>
            <a:r>
              <a:rPr lang="en-US" dirty="0"/>
              <a:t>Includes sites that run 1 week or less</a:t>
            </a:r>
          </a:p>
          <a:p>
            <a:pPr lvl="1"/>
            <a:r>
              <a:rPr lang="en-US" dirty="0"/>
              <a:t>Includes sites that run 1 day</a:t>
            </a:r>
          </a:p>
          <a:p>
            <a:pPr marL="457200" lvl="1" indent="0">
              <a:buNone/>
            </a:pPr>
            <a:endParaRPr lang="en-US" dirty="0"/>
          </a:p>
          <a:p>
            <a:r>
              <a:rPr lang="en-US" dirty="0"/>
              <a:t>Site name must match what was approved in EPICS</a:t>
            </a:r>
          </a:p>
          <a:p>
            <a:pPr lvl="1"/>
            <a:r>
              <a:rPr lang="en-US" dirty="0"/>
              <a:t>No abbreviations</a:t>
            </a:r>
          </a:p>
          <a:p>
            <a:endParaRPr lang="en-US" dirty="0"/>
          </a:p>
        </p:txBody>
      </p:sp>
      <p:pic>
        <p:nvPicPr>
          <p:cNvPr id="4" name="Graphic 3" descr="Bell with solid fill">
            <a:extLst>
              <a:ext uri="{FF2B5EF4-FFF2-40B4-BE49-F238E27FC236}">
                <a16:creationId xmlns:a16="http://schemas.microsoft.com/office/drawing/2014/main" id="{976AF454-3218-4955-B51C-9E9BCDD6C5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0599709">
            <a:off x="400952" y="668255"/>
            <a:ext cx="719300" cy="719300"/>
          </a:xfrm>
          <a:prstGeom prst="rect">
            <a:avLst/>
          </a:prstGeom>
          <a:effectLst/>
        </p:spPr>
      </p:pic>
      <p:pic>
        <p:nvPicPr>
          <p:cNvPr id="6" name="Picture 5" descr="A child eating french fries&#10;&#10;Description automatically generated">
            <a:extLst>
              <a:ext uri="{FF2B5EF4-FFF2-40B4-BE49-F238E27FC236}">
                <a16:creationId xmlns:a16="http://schemas.microsoft.com/office/drawing/2014/main" id="{B40B1036-FAE4-492E-8A57-9BAE9416CB0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5965" y="-54429"/>
            <a:ext cx="4897482" cy="6858000"/>
          </a:xfrm>
          <a:prstGeom prst="rect">
            <a:avLst/>
          </a:prstGeom>
        </p:spPr>
      </p:pic>
    </p:spTree>
    <p:extLst>
      <p:ext uri="{BB962C8B-B14F-4D97-AF65-F5344CB8AC3E}">
        <p14:creationId xmlns:p14="http://schemas.microsoft.com/office/powerpoint/2010/main" val="37659250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600" b="1" dirty="0">
                <a:solidFill>
                  <a:srgbClr val="FFFFFF"/>
                </a:solidFill>
              </a:rPr>
              <a:t>MORE REMINDERS</a:t>
            </a:r>
          </a:p>
        </p:txBody>
      </p:sp>
      <p:sp>
        <p:nvSpPr>
          <p:cNvPr id="3" name="Content Placeholder 2"/>
          <p:cNvSpPr>
            <a:spLocks noGrp="1"/>
          </p:cNvSpPr>
          <p:nvPr>
            <p:ph idx="4294967295"/>
          </p:nvPr>
        </p:nvSpPr>
        <p:spPr>
          <a:xfrm>
            <a:off x="838200" y="1690688"/>
            <a:ext cx="7848600" cy="2775857"/>
          </a:xfrm>
        </p:spPr>
        <p:txBody>
          <a:bodyPr anchor="ctr">
            <a:normAutofit/>
          </a:bodyPr>
          <a:lstStyle/>
          <a:p>
            <a:r>
              <a:rPr lang="en-US" dirty="0"/>
              <a:t>Must count weekends and holidays toward deadline</a:t>
            </a:r>
          </a:p>
          <a:p>
            <a:r>
              <a:rPr lang="en-US" dirty="0"/>
              <a:t>First day of meal service counts as day one</a:t>
            </a:r>
          </a:p>
          <a:p>
            <a:r>
              <a:rPr lang="en-US" dirty="0">
                <a:cs typeface="Calibri" panose="020F0502020204030204"/>
              </a:rPr>
              <a:t>All sites require both a site visit and site review regardless of how many days the site is scheduled to operate</a:t>
            </a:r>
          </a:p>
          <a:p>
            <a:r>
              <a:rPr lang="en-US" dirty="0">
                <a:cs typeface="Calibri" panose="020F0502020204030204"/>
              </a:rPr>
              <a:t>And remember, sites that were congregate previously and are now non-congregate, </a:t>
            </a:r>
            <a:r>
              <a:rPr lang="en-US" b="1" dirty="0">
                <a:cs typeface="Calibri" panose="020F0502020204030204"/>
              </a:rPr>
              <a:t>MUST</a:t>
            </a:r>
            <a:r>
              <a:rPr lang="en-US" dirty="0">
                <a:cs typeface="Calibri" panose="020F0502020204030204"/>
              </a:rPr>
              <a:t> receive a Site Visit</a:t>
            </a:r>
          </a:p>
          <a:p>
            <a:endParaRPr lang="en-US" b="1" dirty="0">
              <a:cs typeface="Calibri" panose="020F0502020204030204"/>
            </a:endParaRPr>
          </a:p>
        </p:txBody>
      </p:sp>
      <p:sp>
        <p:nvSpPr>
          <p:cNvPr id="4" name="Title 1">
            <a:extLst>
              <a:ext uri="{FF2B5EF4-FFF2-40B4-BE49-F238E27FC236}">
                <a16:creationId xmlns:a16="http://schemas.microsoft.com/office/drawing/2014/main" id="{FFBF6DA8-89F4-4255-BB72-E6B909DF0466}"/>
              </a:ext>
            </a:extLst>
          </p:cNvPr>
          <p:cNvSpPr txBox="1">
            <a:spLocks/>
          </p:cNvSpPr>
          <p:nvPr/>
        </p:nvSpPr>
        <p:spPr>
          <a:xfrm>
            <a:off x="947056" y="680809"/>
            <a:ext cx="10515600" cy="1325563"/>
          </a:xfrm>
          <a:prstGeom prst="rect">
            <a:avLst/>
          </a:prstGeom>
          <a:noFill/>
          <a:ln>
            <a:noFill/>
          </a:ln>
        </p:spPr>
        <p:txBody>
          <a:bodyPr spcFirstLastPara="1" vert="horz" wrap="square" lIns="91425" tIns="45700" rIns="91425" bIns="45700" rtlCol="0" anchor="ctr" anchorCtr="0">
            <a:normAutofit/>
          </a:bodyPr>
          <a:lstStyle>
            <a:lvl1pPr lvl="0" algn="l" defTabSz="914400" rtl="0" eaLnBrk="1" latinLnBrk="0" hangingPunct="1">
              <a:lnSpc>
                <a:spcPct val="90000"/>
              </a:lnSpc>
              <a:spcBef>
                <a:spcPts val="0"/>
              </a:spcBef>
              <a:spcAft>
                <a:spcPts val="0"/>
              </a:spcAft>
              <a:buClr>
                <a:srgbClr val="B12524"/>
              </a:buClr>
              <a:buSzPts val="1800"/>
              <a:buNone/>
              <a:defRPr sz="4000" b="0" kern="1200">
                <a:solidFill>
                  <a:srgbClr val="B12524"/>
                </a:solidFill>
                <a:latin typeface="+mn-lt"/>
                <a:ea typeface="+mj-ea"/>
                <a:cs typeface="+mj-c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b="1"/>
              <a:t>...and did you know?</a:t>
            </a:r>
            <a:endParaRPr lang="en-US" dirty="0"/>
          </a:p>
        </p:txBody>
      </p:sp>
    </p:spTree>
    <p:extLst>
      <p:ext uri="{BB962C8B-B14F-4D97-AF65-F5344CB8AC3E}">
        <p14:creationId xmlns:p14="http://schemas.microsoft.com/office/powerpoint/2010/main" val="23492905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6950BFC3-D8DA-4A85-94F7-54DA5524770B}">
      <p188:commentRel xmlns:p188="http://schemas.microsoft.com/office/powerpoint/2018/8/main" r:id="rId3"/>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1954C-D242-273F-3E24-904A9B18D28A}"/>
              </a:ext>
            </a:extLst>
          </p:cNvPr>
          <p:cNvSpPr>
            <a:spLocks noGrp="1"/>
          </p:cNvSpPr>
          <p:nvPr>
            <p:ph type="title"/>
          </p:nvPr>
        </p:nvSpPr>
        <p:spPr/>
        <p:txBody>
          <a:bodyPr/>
          <a:lstStyle/>
          <a:p>
            <a:endParaRPr lang="en-US"/>
          </a:p>
        </p:txBody>
      </p:sp>
      <p:graphicFrame>
        <p:nvGraphicFramePr>
          <p:cNvPr id="3" name="Object 2">
            <a:hlinkClick r:id="" action="ppaction://ole?verb=0"/>
            <a:extLst>
              <a:ext uri="{FF2B5EF4-FFF2-40B4-BE49-F238E27FC236}">
                <a16:creationId xmlns:a16="http://schemas.microsoft.com/office/drawing/2014/main" id="{0540D41A-AC40-2685-21FA-7324E58EFC9A}"/>
              </a:ext>
            </a:extLst>
          </p:cNvPr>
          <p:cNvGraphicFramePr>
            <a:graphicFrameLocks noChangeAspect="1"/>
          </p:cNvGraphicFramePr>
          <p:nvPr>
            <p:extLst>
              <p:ext uri="{D42A27DB-BD31-4B8C-83A1-F6EECF244321}">
                <p14:modId xmlns:p14="http://schemas.microsoft.com/office/powerpoint/2010/main" val="1438116488"/>
              </p:ext>
            </p:extLst>
          </p:nvPr>
        </p:nvGraphicFramePr>
        <p:xfrm>
          <a:off x="-239843" y="0"/>
          <a:ext cx="12576748" cy="7105338"/>
        </p:xfrm>
        <a:graphic>
          <a:graphicData uri="http://schemas.openxmlformats.org/presentationml/2006/ole">
            <mc:AlternateContent xmlns:mc="http://schemas.openxmlformats.org/markup-compatibility/2006">
              <mc:Choice xmlns:v="urn:schemas-microsoft-com:vml" Requires="v">
                <p:oleObj name="Presentation" r:id="rId2" imgW="6096296" imgH="3429229" progId="PowerPoint.Show.12">
                  <p:embed/>
                </p:oleObj>
              </mc:Choice>
              <mc:Fallback>
                <p:oleObj name="Presentation" r:id="rId2" imgW="6096296" imgH="3429229" progId="PowerPoint.Show.12">
                  <p:embed/>
                  <p:pic>
                    <p:nvPicPr>
                      <p:cNvPr id="0" name=""/>
                      <p:cNvPicPr/>
                      <p:nvPr/>
                    </p:nvPicPr>
                    <p:blipFill>
                      <a:blip r:embed="rId3"/>
                      <a:stretch>
                        <a:fillRect/>
                      </a:stretch>
                    </p:blipFill>
                    <p:spPr>
                      <a:xfrm>
                        <a:off x="-239843" y="0"/>
                        <a:ext cx="12576748" cy="7105338"/>
                      </a:xfrm>
                      <a:prstGeom prst="rect">
                        <a:avLst/>
                      </a:prstGeom>
                    </p:spPr>
                  </p:pic>
                </p:oleObj>
              </mc:Fallback>
            </mc:AlternateContent>
          </a:graphicData>
        </a:graphic>
      </p:graphicFrame>
    </p:spTree>
    <p:extLst>
      <p:ext uri="{BB962C8B-B14F-4D97-AF65-F5344CB8AC3E}">
        <p14:creationId xmlns:p14="http://schemas.microsoft.com/office/powerpoint/2010/main" val="30900369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picture containing vegetable, carrot, arranged, fresh&#10;&#10;Description automatically generated">
            <a:extLst>
              <a:ext uri="{FF2B5EF4-FFF2-40B4-BE49-F238E27FC236}">
                <a16:creationId xmlns:a16="http://schemas.microsoft.com/office/drawing/2014/main" id="{93807F5D-8897-42D1-AD49-6F529B6DCC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 y="428"/>
            <a:ext cx="12190476" cy="6857143"/>
          </a:xfrm>
          <a:prstGeom prst="rect">
            <a:avLst/>
          </a:prstGeom>
        </p:spPr>
      </p:pic>
      <p:sp>
        <p:nvSpPr>
          <p:cNvPr id="2" name="Title 1"/>
          <p:cNvSpPr>
            <a:spLocks noGrp="1"/>
          </p:cNvSpPr>
          <p:nvPr>
            <p:ph type="title"/>
          </p:nvPr>
        </p:nvSpPr>
        <p:spPr>
          <a:xfrm>
            <a:off x="591705" y="2180794"/>
            <a:ext cx="6982114" cy="1719261"/>
          </a:xfrm>
        </p:spPr>
        <p:txBody>
          <a:bodyPr>
            <a:noAutofit/>
          </a:bodyPr>
          <a:lstStyle/>
          <a:p>
            <a:r>
              <a:rPr lang="en-US" sz="4800" b="1" dirty="0">
                <a:solidFill>
                  <a:srgbClr val="C00000"/>
                </a:solidFill>
              </a:rPr>
              <a:t>SFSP Monitoring Requirements</a:t>
            </a:r>
            <a:br>
              <a:rPr lang="en-US" sz="4800" b="1" dirty="0">
                <a:solidFill>
                  <a:srgbClr val="C00000"/>
                </a:solidFill>
              </a:rPr>
            </a:br>
            <a:r>
              <a:rPr lang="en-US" sz="4800" b="1" dirty="0">
                <a:solidFill>
                  <a:srgbClr val="C00000"/>
                </a:solidFill>
              </a:rPr>
              <a:t>Understanding your Responsibilities</a:t>
            </a:r>
          </a:p>
        </p:txBody>
      </p:sp>
    </p:spTree>
    <p:extLst>
      <p:ext uri="{BB962C8B-B14F-4D97-AF65-F5344CB8AC3E}">
        <p14:creationId xmlns:p14="http://schemas.microsoft.com/office/powerpoint/2010/main" val="2122961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WORKSHOP GOALS</a:t>
            </a:r>
          </a:p>
        </p:txBody>
      </p:sp>
      <p:graphicFrame>
        <p:nvGraphicFramePr>
          <p:cNvPr id="5" name="Content Placeholder 2">
            <a:extLst>
              <a:ext uri="{FF2B5EF4-FFF2-40B4-BE49-F238E27FC236}">
                <a16:creationId xmlns:a16="http://schemas.microsoft.com/office/drawing/2014/main" id="{BF55DA9C-D66B-4D59-9095-0AF6C692A2C1}"/>
              </a:ext>
            </a:extLst>
          </p:cNvPr>
          <p:cNvGraphicFramePr>
            <a:graphicFrameLocks noGrp="1"/>
          </p:cNvGraphicFramePr>
          <p:nvPr>
            <p:ph idx="4294967295"/>
            <p:extLst>
              <p:ext uri="{D42A27DB-BD31-4B8C-83A1-F6EECF244321}">
                <p14:modId xmlns:p14="http://schemas.microsoft.com/office/powerpoint/2010/main" val="3190316604"/>
              </p:ext>
            </p:extLst>
          </p:nvPr>
        </p:nvGraphicFramePr>
        <p:xfrm>
          <a:off x="1003589" y="1690688"/>
          <a:ext cx="9858375" cy="42021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574079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1881" y="730930"/>
            <a:ext cx="10515600" cy="1325563"/>
          </a:xfrm>
        </p:spPr>
        <p:txBody>
          <a:bodyPr>
            <a:normAutofit/>
          </a:bodyPr>
          <a:lstStyle/>
          <a:p>
            <a:r>
              <a:rPr lang="en-US" b="1" dirty="0"/>
              <a:t>MONITORING</a:t>
            </a:r>
          </a:p>
        </p:txBody>
      </p:sp>
      <p:sp>
        <p:nvSpPr>
          <p:cNvPr id="3" name="Content Placeholder 2"/>
          <p:cNvSpPr>
            <a:spLocks noGrp="1"/>
          </p:cNvSpPr>
          <p:nvPr>
            <p:ph idx="4294967295"/>
          </p:nvPr>
        </p:nvSpPr>
        <p:spPr>
          <a:xfrm>
            <a:off x="1301881" y="1936750"/>
            <a:ext cx="5478850" cy="4351338"/>
          </a:xfrm>
        </p:spPr>
        <p:txBody>
          <a:bodyPr>
            <a:normAutofit/>
          </a:bodyPr>
          <a:lstStyle/>
          <a:p>
            <a:r>
              <a:rPr lang="en-US" dirty="0"/>
              <a:t>It is not just completing a form </a:t>
            </a:r>
          </a:p>
          <a:p>
            <a:r>
              <a:rPr lang="en-US" dirty="0"/>
              <a:t>Monitors are critical to the successful operation of the program </a:t>
            </a:r>
          </a:p>
          <a:p>
            <a:r>
              <a:rPr lang="en-US" dirty="0"/>
              <a:t>Organizational monitor = state reviewer</a:t>
            </a:r>
          </a:p>
          <a:p>
            <a:endParaRPr lang="en-US" dirty="0"/>
          </a:p>
        </p:txBody>
      </p:sp>
      <p:pic>
        <p:nvPicPr>
          <p:cNvPr id="6" name="Graphic 5" descr="Document with solid fill">
            <a:extLst>
              <a:ext uri="{FF2B5EF4-FFF2-40B4-BE49-F238E27FC236}">
                <a16:creationId xmlns:a16="http://schemas.microsoft.com/office/drawing/2014/main" id="{E5A47EC7-E38E-45D0-BE2A-D0B84B04E9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1411378">
            <a:off x="68042" y="702911"/>
            <a:ext cx="1201789" cy="1201789"/>
          </a:xfrm>
          <a:prstGeom prst="rect">
            <a:avLst/>
          </a:prstGeom>
        </p:spPr>
      </p:pic>
      <p:pic>
        <p:nvPicPr>
          <p:cNvPr id="8" name="Picture 7" descr="A child eating from a bowl&#10;&#10;Description automatically generated with low confidence">
            <a:extLst>
              <a:ext uri="{FF2B5EF4-FFF2-40B4-BE49-F238E27FC236}">
                <a16:creationId xmlns:a16="http://schemas.microsoft.com/office/drawing/2014/main" id="{1A379639-2619-4CBC-A53B-2CB2B3EF7167}"/>
              </a:ext>
            </a:extLst>
          </p:cNvPr>
          <p:cNvPicPr>
            <a:picLocks noChangeAspect="1"/>
          </p:cNvPicPr>
          <p:nvPr/>
        </p:nvPicPr>
        <p:blipFill rotWithShape="1">
          <a:blip r:embed="rId5">
            <a:extLst>
              <a:ext uri="{28A0092B-C50C-407E-A947-70E740481C1C}">
                <a14:useLocalDpi xmlns:a14="http://schemas.microsoft.com/office/drawing/2010/main" val="0"/>
              </a:ext>
            </a:extLst>
          </a:blip>
          <a:srcRect l="14759" r="34024"/>
          <a:stretch/>
        </p:blipFill>
        <p:spPr>
          <a:xfrm>
            <a:off x="7053942" y="0"/>
            <a:ext cx="5268686" cy="6858000"/>
          </a:xfrm>
          <a:prstGeom prst="rect">
            <a:avLst/>
          </a:prstGeom>
        </p:spPr>
      </p:pic>
    </p:spTree>
    <p:extLst>
      <p:ext uri="{BB962C8B-B14F-4D97-AF65-F5344CB8AC3E}">
        <p14:creationId xmlns:p14="http://schemas.microsoft.com/office/powerpoint/2010/main" val="4191132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14326"/>
            <a:ext cx="10515600" cy="1123950"/>
          </a:xfrm>
        </p:spPr>
        <p:txBody>
          <a:bodyPr>
            <a:normAutofit fontScale="90000"/>
          </a:bodyPr>
          <a:lstStyle/>
          <a:p>
            <a:r>
              <a:rPr lang="en-US" sz="4100" b="1" dirty="0"/>
              <a:t>WHAT ARE THE REQUIREMENTS FOR THE SITE VISIT?</a:t>
            </a:r>
          </a:p>
        </p:txBody>
      </p:sp>
      <p:sp>
        <p:nvSpPr>
          <p:cNvPr id="3" name="Content Placeholder 2"/>
          <p:cNvSpPr>
            <a:spLocks noGrp="1"/>
          </p:cNvSpPr>
          <p:nvPr>
            <p:ph idx="4294967295"/>
          </p:nvPr>
        </p:nvSpPr>
        <p:spPr>
          <a:xfrm>
            <a:off x="838200" y="1571625"/>
            <a:ext cx="8594725" cy="4597636"/>
          </a:xfrm>
        </p:spPr>
        <p:txBody>
          <a:bodyPr vert="horz" lIns="91440" tIns="45720" rIns="91440" bIns="45720" rtlCol="0" anchor="t">
            <a:normAutofit fontScale="85000" lnSpcReduction="20000"/>
          </a:bodyPr>
          <a:lstStyle/>
          <a:p>
            <a:pPr>
              <a:spcBef>
                <a:spcPts val="1200"/>
              </a:spcBef>
            </a:pPr>
            <a:r>
              <a:rPr lang="en-US" dirty="0"/>
              <a:t>7 CFR 225.15(d)(2) Site visits must be conducted within the first fourteen calendar days of meal service </a:t>
            </a:r>
            <a:r>
              <a:rPr lang="en-US" b="1" u="sng" dirty="0"/>
              <a:t>only</a:t>
            </a:r>
            <a:r>
              <a:rPr lang="en-US" dirty="0"/>
              <a:t> if the site is new or had operational problems in the prior year. Otherwise, site visits are not required. </a:t>
            </a:r>
          </a:p>
          <a:p>
            <a:pPr lvl="1">
              <a:spcBef>
                <a:spcPts val="1200"/>
              </a:spcBef>
            </a:pPr>
            <a:r>
              <a:rPr lang="en-US" dirty="0">
                <a:solidFill>
                  <a:schemeClr val="tx2"/>
                </a:solidFill>
                <a:cs typeface="Calibri"/>
              </a:rPr>
              <a:t>NEW- Required if  the site was previously congregate and now a non-congregate meal site</a:t>
            </a:r>
          </a:p>
          <a:p>
            <a:pPr lvl="1">
              <a:spcBef>
                <a:spcPts val="1000"/>
              </a:spcBef>
            </a:pPr>
            <a:r>
              <a:rPr lang="en-US" dirty="0"/>
              <a:t>Brief visit to the site</a:t>
            </a:r>
          </a:p>
          <a:p>
            <a:pPr lvl="1">
              <a:spcBef>
                <a:spcPts val="1000"/>
              </a:spcBef>
            </a:pPr>
            <a:r>
              <a:rPr lang="en-US" dirty="0"/>
              <a:t>Use updated SFSP form #7.2</a:t>
            </a:r>
          </a:p>
          <a:p>
            <a:pPr>
              <a:spcBef>
                <a:spcPts val="1200"/>
              </a:spcBef>
            </a:pPr>
            <a:r>
              <a:rPr lang="en-US" dirty="0"/>
              <a:t>Ensure the Program operates in accordance with the regulations</a:t>
            </a:r>
          </a:p>
          <a:p>
            <a:pPr lvl="1">
              <a:spcBef>
                <a:spcPts val="1000"/>
              </a:spcBef>
            </a:pPr>
            <a:r>
              <a:rPr lang="en-US" dirty="0"/>
              <a:t>Identify problems or potential problems early</a:t>
            </a:r>
          </a:p>
          <a:p>
            <a:pPr lvl="1">
              <a:spcBef>
                <a:spcPts val="1000"/>
              </a:spcBef>
            </a:pPr>
            <a:r>
              <a:rPr lang="en-US" dirty="0"/>
              <a:t>Implement corrective action for problems encountered</a:t>
            </a:r>
          </a:p>
          <a:p>
            <a:pPr lvl="1">
              <a:spcBef>
                <a:spcPts val="1000"/>
              </a:spcBef>
            </a:pPr>
            <a:r>
              <a:rPr lang="en-US" dirty="0"/>
              <a:t>Conduct on-site training as necessary</a:t>
            </a:r>
          </a:p>
          <a:p>
            <a:pPr lvl="1">
              <a:spcBef>
                <a:spcPts val="1000"/>
              </a:spcBef>
            </a:pPr>
            <a:r>
              <a:rPr lang="en-US" dirty="0"/>
              <a:t>Follow up when problems are found</a:t>
            </a:r>
          </a:p>
          <a:p>
            <a:pPr>
              <a:spcBef>
                <a:spcPts val="1200"/>
              </a:spcBef>
            </a:pPr>
            <a:r>
              <a:rPr lang="en-US" dirty="0">
                <a:solidFill>
                  <a:srgbClr val="064961"/>
                </a:solidFill>
                <a:cs typeface="Calibri" panose="020F0502020204030204"/>
              </a:rPr>
              <a:t>7 CFR 225.15(d)(3) CAN DO BOTH AT THE SAME TIME. Sponsor may conduct food service reviews to occur at the same time as the site visit.</a:t>
            </a:r>
          </a:p>
          <a:p>
            <a:pPr marL="0" indent="0">
              <a:buNone/>
            </a:pPr>
            <a:r>
              <a:rPr lang="en-US" dirty="0"/>
              <a:t>.</a:t>
            </a:r>
          </a:p>
          <a:p>
            <a:endParaRPr lang="en-US" dirty="0">
              <a:cs typeface="Calibri" panose="020F0502020204030204"/>
            </a:endParaRPr>
          </a:p>
        </p:txBody>
      </p:sp>
    </p:spTree>
    <p:extLst>
      <p:ext uri="{BB962C8B-B14F-4D97-AF65-F5344CB8AC3E}">
        <p14:creationId xmlns:p14="http://schemas.microsoft.com/office/powerpoint/2010/main" val="11737612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0BC6090-FB88-4372-8339-13406BF4EE22}"/>
              </a:ext>
            </a:extLst>
          </p:cNvPr>
          <p:cNvSpPr>
            <a:spLocks noGrp="1"/>
          </p:cNvSpPr>
          <p:nvPr>
            <p:ph idx="4294967295"/>
          </p:nvPr>
        </p:nvSpPr>
        <p:spPr>
          <a:xfrm>
            <a:off x="7011988" y="1881188"/>
            <a:ext cx="4227512" cy="1312862"/>
          </a:xfrm>
        </p:spPr>
        <p:txBody>
          <a:bodyPr>
            <a:normAutofit/>
          </a:bodyPr>
          <a:lstStyle/>
          <a:p>
            <a:pPr marL="0" indent="0">
              <a:buNone/>
            </a:pPr>
            <a:r>
              <a:rPr lang="en-US" sz="2800" b="1" dirty="0">
                <a:solidFill>
                  <a:srgbClr val="C00000"/>
                </a:solidFill>
              </a:rPr>
              <a:t> SITE VISIT FORM</a:t>
            </a:r>
            <a:br>
              <a:rPr lang="en-US" sz="2800" b="1" dirty="0">
                <a:solidFill>
                  <a:srgbClr val="C00000"/>
                </a:solidFill>
              </a:rPr>
            </a:br>
            <a:endParaRPr lang="en-US" sz="2800" i="1" dirty="0">
              <a:solidFill>
                <a:srgbClr val="064961"/>
              </a:solidFill>
            </a:endParaRPr>
          </a:p>
        </p:txBody>
      </p:sp>
      <p:sp>
        <p:nvSpPr>
          <p:cNvPr id="5" name="Arrow: Left 4">
            <a:extLst>
              <a:ext uri="{FF2B5EF4-FFF2-40B4-BE49-F238E27FC236}">
                <a16:creationId xmlns:a16="http://schemas.microsoft.com/office/drawing/2014/main" id="{BBBBCBF8-5AAE-4C86-B428-5D69E99C08D9}"/>
              </a:ext>
            </a:extLst>
          </p:cNvPr>
          <p:cNvSpPr/>
          <p:nvPr/>
        </p:nvSpPr>
        <p:spPr>
          <a:xfrm>
            <a:off x="5607134" y="2522730"/>
            <a:ext cx="6815776" cy="1141221"/>
          </a:xfrm>
          <a:prstGeom prst="leftArrow">
            <a:avLst/>
          </a:prstGeom>
          <a:solidFill>
            <a:schemeClr val="accent4">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FF0000"/>
              </a:solidFill>
            </a:endParaRPr>
          </a:p>
        </p:txBody>
      </p:sp>
      <p:sp>
        <p:nvSpPr>
          <p:cNvPr id="3" name="Arrow: Left 2">
            <a:extLst>
              <a:ext uri="{FF2B5EF4-FFF2-40B4-BE49-F238E27FC236}">
                <a16:creationId xmlns:a16="http://schemas.microsoft.com/office/drawing/2014/main" id="{8D9A4BCA-8B72-1CB2-4F79-A1FFB22E84E6}"/>
              </a:ext>
            </a:extLst>
          </p:cNvPr>
          <p:cNvSpPr/>
          <p:nvPr/>
        </p:nvSpPr>
        <p:spPr>
          <a:xfrm>
            <a:off x="5407445" y="5334000"/>
            <a:ext cx="1863686" cy="486578"/>
          </a:xfrm>
          <a:prstGeom prst="left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Table&#10;&#10;AI-generated content may be incorrect.">
            <a:extLst>
              <a:ext uri="{FF2B5EF4-FFF2-40B4-BE49-F238E27FC236}">
                <a16:creationId xmlns:a16="http://schemas.microsoft.com/office/drawing/2014/main" id="{C7F38674-7366-6D07-2F96-D2C6F98663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982" y="513708"/>
            <a:ext cx="4686196" cy="6064488"/>
          </a:xfrm>
          <a:prstGeom prst="rect">
            <a:avLst/>
          </a:prstGeom>
        </p:spPr>
      </p:pic>
    </p:spTree>
    <p:extLst>
      <p:ext uri="{BB962C8B-B14F-4D97-AF65-F5344CB8AC3E}">
        <p14:creationId xmlns:p14="http://schemas.microsoft.com/office/powerpoint/2010/main" val="32334320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23743"/>
            <a:ext cx="10515600" cy="1325563"/>
          </a:xfrm>
        </p:spPr>
        <p:txBody>
          <a:bodyPr>
            <a:normAutofit/>
          </a:bodyPr>
          <a:lstStyle/>
          <a:p>
            <a:r>
              <a:rPr lang="en-US" sz="4100" b="1" dirty="0"/>
              <a:t>WHAT ARE THE REQUIREMENTS FOR A FOOD SERVICE REVIEW</a:t>
            </a:r>
          </a:p>
        </p:txBody>
      </p:sp>
      <p:sp>
        <p:nvSpPr>
          <p:cNvPr id="3" name="Content Placeholder 2"/>
          <p:cNvSpPr>
            <a:spLocks noGrp="1"/>
          </p:cNvSpPr>
          <p:nvPr>
            <p:ph idx="4294967295"/>
          </p:nvPr>
        </p:nvSpPr>
        <p:spPr>
          <a:xfrm>
            <a:off x="838200" y="2022763"/>
            <a:ext cx="8594725" cy="4351338"/>
          </a:xfrm>
        </p:spPr>
        <p:txBody>
          <a:bodyPr vert="horz" lIns="91440" tIns="45720" rIns="91440" bIns="45720" rtlCol="0" anchor="t">
            <a:normAutofit/>
          </a:bodyPr>
          <a:lstStyle/>
          <a:p>
            <a:r>
              <a:rPr lang="en-US" dirty="0"/>
              <a:t>Conduct a food service review within first 28 calendar days of meal service</a:t>
            </a:r>
          </a:p>
          <a:p>
            <a:pPr lvl="1"/>
            <a:r>
              <a:rPr lang="en-US" dirty="0"/>
              <a:t>Must stay the entire approved meal service time</a:t>
            </a:r>
          </a:p>
          <a:p>
            <a:pPr lvl="1"/>
            <a:r>
              <a:rPr lang="en-US" dirty="0"/>
              <a:t>Use SFSP form #7.4</a:t>
            </a:r>
          </a:p>
          <a:p>
            <a:pPr lvl="1"/>
            <a:r>
              <a:rPr lang="en-US" b="1" dirty="0"/>
              <a:t>New information</a:t>
            </a:r>
            <a:r>
              <a:rPr lang="en-US" dirty="0"/>
              <a:t>- Congregate, Non-Congregate, Rural, Non-Rural</a:t>
            </a:r>
          </a:p>
          <a:p>
            <a:pPr marL="457200" lvl="1" indent="0">
              <a:buNone/>
            </a:pPr>
            <a:endParaRPr lang="en-US" dirty="0">
              <a:cs typeface="Calibri" panose="020F0502020204030204"/>
            </a:endParaRPr>
          </a:p>
          <a:p>
            <a:r>
              <a:rPr lang="en-US" dirty="0"/>
              <a:t>Ensure the program operates in accordance with the regulations</a:t>
            </a:r>
          </a:p>
          <a:p>
            <a:pPr lvl="1"/>
            <a:r>
              <a:rPr lang="en-US" dirty="0"/>
              <a:t>Correct any problems not previously identified</a:t>
            </a:r>
          </a:p>
          <a:p>
            <a:pPr lvl="1"/>
            <a:r>
              <a:rPr lang="en-US" dirty="0"/>
              <a:t>Implement corrective action for problems encountered</a:t>
            </a:r>
          </a:p>
          <a:p>
            <a:pPr lvl="1"/>
            <a:r>
              <a:rPr lang="en-US" dirty="0"/>
              <a:t>Conduct on-site training as necessary</a:t>
            </a:r>
          </a:p>
          <a:p>
            <a:pPr lvl="1"/>
            <a:r>
              <a:rPr lang="en-US" dirty="0"/>
              <a:t>Follow up when problems are found</a:t>
            </a:r>
          </a:p>
        </p:txBody>
      </p:sp>
    </p:spTree>
    <p:extLst>
      <p:ext uri="{BB962C8B-B14F-4D97-AF65-F5344CB8AC3E}">
        <p14:creationId xmlns:p14="http://schemas.microsoft.com/office/powerpoint/2010/main" val="23877006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a:extLst>
              <a:ext uri="{FF2B5EF4-FFF2-40B4-BE49-F238E27FC236}">
                <a16:creationId xmlns:a16="http://schemas.microsoft.com/office/drawing/2014/main" id="{A17F0928-F5F6-4650-8A3F-1C2271F61D8D}"/>
              </a:ext>
            </a:extLst>
          </p:cNvPr>
          <p:cNvSpPr txBox="1">
            <a:spLocks/>
          </p:cNvSpPr>
          <p:nvPr/>
        </p:nvSpPr>
        <p:spPr>
          <a:xfrm>
            <a:off x="66675" y="550393"/>
            <a:ext cx="3369166" cy="13128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E48126"/>
              </a:buClr>
              <a:buFont typeface="Arial" panose="020B0604020202020204" pitchFamily="34" charset="0"/>
              <a:buChar char="•"/>
              <a:defRPr sz="2400" kern="1200">
                <a:solidFill>
                  <a:srgbClr val="229787"/>
                </a:solidFill>
                <a:latin typeface="+mn-lt"/>
                <a:ea typeface="+mn-ea"/>
                <a:cs typeface="+mn-cs"/>
              </a:defRPr>
            </a:lvl1pPr>
            <a:lvl2pPr marL="685800" indent="-228600" algn="l" defTabSz="914400" rtl="0" eaLnBrk="1" latinLnBrk="0" hangingPunct="1">
              <a:lnSpc>
                <a:spcPct val="90000"/>
              </a:lnSpc>
              <a:spcBef>
                <a:spcPts val="500"/>
              </a:spcBef>
              <a:buClr>
                <a:srgbClr val="4FC2C0"/>
              </a:buClr>
              <a:buSzPct val="60000"/>
              <a:buFont typeface=".Lucida Grande UI Regular"/>
              <a:buChar char="◆"/>
              <a:defRPr sz="2000" kern="1200">
                <a:solidFill>
                  <a:srgbClr val="064961"/>
                </a:solidFill>
                <a:latin typeface="+mn-lt"/>
                <a:ea typeface="+mn-ea"/>
                <a:cs typeface="+mn-cs"/>
              </a:defRPr>
            </a:lvl2pPr>
            <a:lvl3pPr marL="1143000" indent="-228600" algn="l" defTabSz="914400" rtl="0" eaLnBrk="1" latinLnBrk="0" hangingPunct="1">
              <a:lnSpc>
                <a:spcPct val="90000"/>
              </a:lnSpc>
              <a:spcBef>
                <a:spcPts val="500"/>
              </a:spcBef>
              <a:buClr>
                <a:srgbClr val="B12524"/>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4FC2C0"/>
              </a:buClr>
              <a:buFont typeface="System Font Regular"/>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800" b="1" dirty="0">
                <a:solidFill>
                  <a:srgbClr val="C00000"/>
                </a:solidFill>
              </a:rPr>
              <a:t>FOOD SERVICE       REVIEW FORM</a:t>
            </a:r>
            <a:br>
              <a:rPr lang="en-US" sz="2800" b="1" dirty="0">
                <a:solidFill>
                  <a:srgbClr val="C00000"/>
                </a:solidFill>
              </a:rPr>
            </a:br>
            <a:endParaRPr lang="en-US" sz="2800" i="1" dirty="0">
              <a:solidFill>
                <a:srgbClr val="064961"/>
              </a:solidFill>
            </a:endParaRPr>
          </a:p>
        </p:txBody>
      </p:sp>
      <p:sp>
        <p:nvSpPr>
          <p:cNvPr id="8" name="Arrow: Left 7">
            <a:extLst>
              <a:ext uri="{FF2B5EF4-FFF2-40B4-BE49-F238E27FC236}">
                <a16:creationId xmlns:a16="http://schemas.microsoft.com/office/drawing/2014/main" id="{1AD8AF71-4027-41F6-952C-5FD85448DC4D}"/>
              </a:ext>
            </a:extLst>
          </p:cNvPr>
          <p:cNvSpPr/>
          <p:nvPr/>
        </p:nvSpPr>
        <p:spPr>
          <a:xfrm rot="10800000">
            <a:off x="0" y="1540291"/>
            <a:ext cx="3292966" cy="1141221"/>
          </a:xfrm>
          <a:prstGeom prst="leftArrow">
            <a:avLst/>
          </a:prstGeom>
          <a:solidFill>
            <a:schemeClr val="accent4">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sp>
        <p:nvSpPr>
          <p:cNvPr id="7" name="Arrow: Left 6">
            <a:extLst>
              <a:ext uri="{FF2B5EF4-FFF2-40B4-BE49-F238E27FC236}">
                <a16:creationId xmlns:a16="http://schemas.microsoft.com/office/drawing/2014/main" id="{1768CBFE-0E9B-B11F-624F-A2F0B120E48F}"/>
              </a:ext>
            </a:extLst>
          </p:cNvPr>
          <p:cNvSpPr/>
          <p:nvPr/>
        </p:nvSpPr>
        <p:spPr>
          <a:xfrm>
            <a:off x="11659517" y="5646145"/>
            <a:ext cx="963976" cy="367229"/>
          </a:xfrm>
          <a:prstGeom prst="left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Object 8">
            <a:extLst>
              <a:ext uri="{FF2B5EF4-FFF2-40B4-BE49-F238E27FC236}">
                <a16:creationId xmlns:a16="http://schemas.microsoft.com/office/drawing/2014/main" id="{44A6599F-99BE-1180-E079-A7C657B292DE}"/>
              </a:ext>
            </a:extLst>
          </p:cNvPr>
          <p:cNvGraphicFramePr>
            <a:graphicFrameLocks noChangeAspect="1"/>
          </p:cNvGraphicFramePr>
          <p:nvPr>
            <p:extLst>
              <p:ext uri="{D42A27DB-BD31-4B8C-83A1-F6EECF244321}">
                <p14:modId xmlns:p14="http://schemas.microsoft.com/office/powerpoint/2010/main" val="2955210823"/>
              </p:ext>
            </p:extLst>
          </p:nvPr>
        </p:nvGraphicFramePr>
        <p:xfrm>
          <a:off x="7469172" y="1030079"/>
          <a:ext cx="4167607" cy="5393206"/>
        </p:xfrm>
        <a:graphic>
          <a:graphicData uri="http://schemas.openxmlformats.org/presentationml/2006/ole">
            <mc:AlternateContent xmlns:mc="http://schemas.openxmlformats.org/markup-compatibility/2006">
              <mc:Choice xmlns:v="urn:schemas-microsoft-com:vml" Requires="v">
                <p:oleObj name="Acrobat Document" r:id="rId3" imgW="4663430" imgH="6035040" progId="Acrobat.Document.DC">
                  <p:embed/>
                </p:oleObj>
              </mc:Choice>
              <mc:Fallback>
                <p:oleObj name="Acrobat Document" r:id="rId3" imgW="4663430" imgH="6035040" progId="Acrobat.Document.DC">
                  <p:embed/>
                  <p:pic>
                    <p:nvPicPr>
                      <p:cNvPr id="0" name=""/>
                      <p:cNvPicPr/>
                      <p:nvPr/>
                    </p:nvPicPr>
                    <p:blipFill>
                      <a:blip r:embed="rId4"/>
                      <a:stretch>
                        <a:fillRect/>
                      </a:stretch>
                    </p:blipFill>
                    <p:spPr>
                      <a:xfrm>
                        <a:off x="7469172" y="1030079"/>
                        <a:ext cx="4167607" cy="5393206"/>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F2C9B37A-06D6-C998-BFDA-8199E34C5DF7}"/>
              </a:ext>
            </a:extLst>
          </p:cNvPr>
          <p:cNvGraphicFramePr>
            <a:graphicFrameLocks noChangeAspect="1"/>
          </p:cNvGraphicFramePr>
          <p:nvPr>
            <p:extLst>
              <p:ext uri="{D42A27DB-BD31-4B8C-83A1-F6EECF244321}">
                <p14:modId xmlns:p14="http://schemas.microsoft.com/office/powerpoint/2010/main" val="246138467"/>
              </p:ext>
            </p:extLst>
          </p:nvPr>
        </p:nvGraphicFramePr>
        <p:xfrm>
          <a:off x="3315704" y="271932"/>
          <a:ext cx="4436706" cy="5741442"/>
        </p:xfrm>
        <a:graphic>
          <a:graphicData uri="http://schemas.openxmlformats.org/presentationml/2006/ole">
            <mc:AlternateContent xmlns:mc="http://schemas.openxmlformats.org/markup-compatibility/2006">
              <mc:Choice xmlns:v="urn:schemas-microsoft-com:vml" Requires="v">
                <p:oleObj name="Acrobat Document" r:id="rId5" imgW="4663430" imgH="6035040" progId="Acrobat.Document.DC">
                  <p:embed/>
                </p:oleObj>
              </mc:Choice>
              <mc:Fallback>
                <p:oleObj name="Acrobat Document" r:id="rId5" imgW="4663430" imgH="6035040" progId="Acrobat.Document.DC">
                  <p:embed/>
                  <p:pic>
                    <p:nvPicPr>
                      <p:cNvPr id="0" name=""/>
                      <p:cNvPicPr/>
                      <p:nvPr/>
                    </p:nvPicPr>
                    <p:blipFill>
                      <a:blip r:embed="rId6"/>
                      <a:stretch>
                        <a:fillRect/>
                      </a:stretch>
                    </p:blipFill>
                    <p:spPr>
                      <a:xfrm>
                        <a:off x="3315704" y="271932"/>
                        <a:ext cx="4436706" cy="5741442"/>
                      </a:xfrm>
                      <a:prstGeom prst="rect">
                        <a:avLst/>
                      </a:prstGeom>
                    </p:spPr>
                  </p:pic>
                </p:oleObj>
              </mc:Fallback>
            </mc:AlternateContent>
          </a:graphicData>
        </a:graphic>
      </p:graphicFrame>
    </p:spTree>
    <p:extLst>
      <p:ext uri="{BB962C8B-B14F-4D97-AF65-F5344CB8AC3E}">
        <p14:creationId xmlns:p14="http://schemas.microsoft.com/office/powerpoint/2010/main" val="25374758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27432" rIns="91440" bIns="45720" rtlCol="0" anchor="b">
            <a:normAutofit/>
          </a:bodyPr>
          <a:lstStyle/>
          <a:p>
            <a:pPr>
              <a:lnSpc>
                <a:spcPct val="85000"/>
              </a:lnSpc>
            </a:pPr>
            <a:r>
              <a:rPr lang="en-US" sz="5400" b="1" dirty="0">
                <a:solidFill>
                  <a:srgbClr val="C00000"/>
                </a:solidFill>
              </a:rPr>
              <a:t>ACTIVITY</a:t>
            </a:r>
          </a:p>
        </p:txBody>
      </p:sp>
      <p:pic>
        <p:nvPicPr>
          <p:cNvPr id="5" name="Picture 4" descr="Text&#10;&#10;Description automatically generated">
            <a:extLst>
              <a:ext uri="{FF2B5EF4-FFF2-40B4-BE49-F238E27FC236}">
                <a16:creationId xmlns:a16="http://schemas.microsoft.com/office/drawing/2014/main" id="{AFCFB8D8-A69A-472A-9B6F-FFADFED57809}"/>
              </a:ext>
            </a:extLst>
          </p:cNvPr>
          <p:cNvPicPr>
            <a:picLocks noChangeAspect="1"/>
          </p:cNvPicPr>
          <p:nvPr/>
        </p:nvPicPr>
        <p:blipFill rotWithShape="1">
          <a:blip r:embed="rId3"/>
          <a:srcRect l="32664" r="32707" b="68602"/>
          <a:stretch/>
        </p:blipFill>
        <p:spPr>
          <a:xfrm>
            <a:off x="1311107" y="753729"/>
            <a:ext cx="9569785" cy="4089204"/>
          </a:xfrm>
          <a:prstGeom prst="rect">
            <a:avLst/>
          </a:prstGeom>
        </p:spPr>
      </p:pic>
      <p:sp>
        <p:nvSpPr>
          <p:cNvPr id="3" name="TextBox 2">
            <a:extLst>
              <a:ext uri="{FF2B5EF4-FFF2-40B4-BE49-F238E27FC236}">
                <a16:creationId xmlns:a16="http://schemas.microsoft.com/office/drawing/2014/main" id="{03396C85-7093-4908-B67B-0E443A03B4A8}"/>
              </a:ext>
            </a:extLst>
          </p:cNvPr>
          <p:cNvSpPr txBox="1"/>
          <p:nvPr/>
        </p:nvSpPr>
        <p:spPr>
          <a:xfrm>
            <a:off x="1725992" y="4363150"/>
            <a:ext cx="1632857" cy="584775"/>
          </a:xfrm>
          <a:prstGeom prst="rect">
            <a:avLst/>
          </a:prstGeom>
          <a:noFill/>
        </p:spPr>
        <p:txBody>
          <a:bodyPr wrap="square" rtlCol="0">
            <a:spAutoFit/>
          </a:bodyPr>
          <a:lstStyle/>
          <a:p>
            <a:r>
              <a:rPr lang="en-US" sz="3200" b="1" dirty="0">
                <a:solidFill>
                  <a:srgbClr val="064961"/>
                </a:solidFill>
              </a:rPr>
              <a:t>Explore!</a:t>
            </a:r>
          </a:p>
        </p:txBody>
      </p:sp>
      <p:sp>
        <p:nvSpPr>
          <p:cNvPr id="6" name="TextBox 5">
            <a:extLst>
              <a:ext uri="{FF2B5EF4-FFF2-40B4-BE49-F238E27FC236}">
                <a16:creationId xmlns:a16="http://schemas.microsoft.com/office/drawing/2014/main" id="{5291B2A9-DA80-47DF-9E11-B25C7888EFC3}"/>
              </a:ext>
            </a:extLst>
          </p:cNvPr>
          <p:cNvSpPr txBox="1"/>
          <p:nvPr/>
        </p:nvSpPr>
        <p:spPr>
          <a:xfrm>
            <a:off x="3916064" y="4363150"/>
            <a:ext cx="1926771" cy="584775"/>
          </a:xfrm>
          <a:prstGeom prst="rect">
            <a:avLst/>
          </a:prstGeom>
          <a:noFill/>
        </p:spPr>
        <p:txBody>
          <a:bodyPr wrap="square" rtlCol="0">
            <a:spAutoFit/>
          </a:bodyPr>
          <a:lstStyle/>
          <a:p>
            <a:r>
              <a:rPr lang="en-US" sz="3200" b="1" dirty="0">
                <a:solidFill>
                  <a:srgbClr val="064961"/>
                </a:solidFill>
              </a:rPr>
              <a:t>Discover!</a:t>
            </a:r>
          </a:p>
        </p:txBody>
      </p:sp>
      <p:sp>
        <p:nvSpPr>
          <p:cNvPr id="7" name="TextBox 6">
            <a:extLst>
              <a:ext uri="{FF2B5EF4-FFF2-40B4-BE49-F238E27FC236}">
                <a16:creationId xmlns:a16="http://schemas.microsoft.com/office/drawing/2014/main" id="{C0CA9372-33D7-4C80-A6F8-5C6A88E25934}"/>
              </a:ext>
            </a:extLst>
          </p:cNvPr>
          <p:cNvSpPr txBox="1"/>
          <p:nvPr/>
        </p:nvSpPr>
        <p:spPr>
          <a:xfrm>
            <a:off x="6315743" y="4363150"/>
            <a:ext cx="1356267" cy="584775"/>
          </a:xfrm>
          <a:prstGeom prst="rect">
            <a:avLst/>
          </a:prstGeom>
          <a:noFill/>
        </p:spPr>
        <p:txBody>
          <a:bodyPr wrap="square" rtlCol="0">
            <a:spAutoFit/>
          </a:bodyPr>
          <a:lstStyle/>
          <a:p>
            <a:r>
              <a:rPr lang="en-US" sz="3200" b="1" dirty="0">
                <a:solidFill>
                  <a:srgbClr val="064961"/>
                </a:solidFill>
              </a:rPr>
              <a:t>Grow!</a:t>
            </a:r>
          </a:p>
        </p:txBody>
      </p:sp>
      <p:sp>
        <p:nvSpPr>
          <p:cNvPr id="8" name="TextBox 7">
            <a:extLst>
              <a:ext uri="{FF2B5EF4-FFF2-40B4-BE49-F238E27FC236}">
                <a16:creationId xmlns:a16="http://schemas.microsoft.com/office/drawing/2014/main" id="{0997044E-D41F-442A-B7CF-64CF0817F362}"/>
              </a:ext>
            </a:extLst>
          </p:cNvPr>
          <p:cNvSpPr txBox="1"/>
          <p:nvPr/>
        </p:nvSpPr>
        <p:spPr>
          <a:xfrm>
            <a:off x="9054513" y="4363150"/>
            <a:ext cx="1632857" cy="584775"/>
          </a:xfrm>
          <a:prstGeom prst="rect">
            <a:avLst/>
          </a:prstGeom>
          <a:noFill/>
        </p:spPr>
        <p:txBody>
          <a:bodyPr wrap="square" rtlCol="0">
            <a:spAutoFit/>
          </a:bodyPr>
          <a:lstStyle/>
          <a:p>
            <a:r>
              <a:rPr lang="en-US" sz="3200" b="1" dirty="0">
                <a:solidFill>
                  <a:srgbClr val="064961"/>
                </a:solidFill>
              </a:rPr>
              <a:t>Enrich!</a:t>
            </a:r>
          </a:p>
        </p:txBody>
      </p:sp>
    </p:spTree>
    <p:extLst>
      <p:ext uri="{BB962C8B-B14F-4D97-AF65-F5344CB8AC3E}">
        <p14:creationId xmlns:p14="http://schemas.microsoft.com/office/powerpoint/2010/main" val="6488006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ECD_Presentation_template" id="{A59C2A28-A54F-E841-916C-2206BAC504D2}" vid="{1AF73A36-E511-7245-A020-3B69A73EEA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DA1E017B6EC3F4397DA8617428230A5" ma:contentTypeVersion="17" ma:contentTypeDescription="Create a new document." ma:contentTypeScope="" ma:versionID="65ce9d49f62b83b0706a38ad2f595319">
  <xsd:schema xmlns:xsd="http://www.w3.org/2001/XMLSchema" xmlns:xs="http://www.w3.org/2001/XMLSchema" xmlns:p="http://schemas.microsoft.com/office/2006/metadata/properties" xmlns:ns2="2c38b65d-5a07-491d-a170-02292b3b8e60" xmlns:ns3="1d4c4705-e3fc-4088-bba0-4b35d52be7d4" targetNamespace="http://schemas.microsoft.com/office/2006/metadata/properties" ma:root="true" ma:fieldsID="d03b82982295161e0ca35bee695a29f4" ns2:_="" ns3:_="">
    <xsd:import namespace="2c38b65d-5a07-491d-a170-02292b3b8e60"/>
    <xsd:import namespace="1d4c4705-e3fc-4088-bba0-4b35d52be7d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Note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38b65d-5a07-491d-a170-02292b3b8e6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d10bbf41-8424-4f7f-988f-2ddf88b5ee04}" ma:internalName="TaxCatchAll" ma:showField="CatchAllData" ma:web="2c38b65d-5a07-491d-a170-02292b3b8e6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d4c4705-e3fc-4088-bba0-4b35d52be7d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Notes" ma:index="18" nillable="true" ma:displayName="Notes" ma:format="Dropdown" ma:internalName="Notes">
      <xsd:simpleType>
        <xsd:restriction base="dms:Text">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0fdcca1d-aa7a-4aa4-88bd-88f0d812d4a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2c38b65d-5a07-491d-a170-02292b3b8e60" xsi:nil="true"/>
    <Notes xmlns="1d4c4705-e3fc-4088-bba0-4b35d52be7d4" xsi:nil="true"/>
    <lcf76f155ced4ddcb4097134ff3c332f xmlns="1d4c4705-e3fc-4088-bba0-4b35d52be7d4">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F9A61F3-53E3-4A23-9FA3-5AF63D3F83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38b65d-5a07-491d-a170-02292b3b8e60"/>
    <ds:schemaRef ds:uri="1d4c4705-e3fc-4088-bba0-4b35d52be7d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C06549D-6EB8-4127-8FAD-B956F51203E2}">
  <ds:schemaRefs>
    <ds:schemaRef ds:uri="http://purl.org/dc/dcmitype/"/>
    <ds:schemaRef ds:uri="http://purl.org/dc/elements/1.1/"/>
    <ds:schemaRef ds:uri="http://purl.org/dc/terms/"/>
    <ds:schemaRef ds:uri="http://schemas.microsoft.com/office/2006/documentManagement/types"/>
    <ds:schemaRef ds:uri="1d4c4705-e3fc-4088-bba0-4b35d52be7d4"/>
    <ds:schemaRef ds:uri="http://www.w3.org/XML/1998/namespace"/>
    <ds:schemaRef ds:uri="http://schemas.microsoft.com/office/2006/metadata/properties"/>
    <ds:schemaRef ds:uri="http://schemas.microsoft.com/office/infopath/2007/PartnerControls"/>
    <ds:schemaRef ds:uri="http://schemas.openxmlformats.org/package/2006/metadata/core-properties"/>
    <ds:schemaRef ds:uri="2c38b65d-5a07-491d-a170-02292b3b8e60"/>
  </ds:schemaRefs>
</ds:datastoreItem>
</file>

<file path=customXml/itemProps3.xml><?xml version="1.0" encoding="utf-8"?>
<ds:datastoreItem xmlns:ds="http://schemas.openxmlformats.org/officeDocument/2006/customXml" ds:itemID="{605F15F8-58C4-475C-8114-F1AF462475A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2977</TotalTime>
  <Words>1527</Words>
  <Application>Microsoft Office PowerPoint</Application>
  <PresentationFormat>Widescreen</PresentationFormat>
  <Paragraphs>99</Paragraphs>
  <Slides>17</Slides>
  <Notes>15</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17</vt:i4>
      </vt:variant>
    </vt:vector>
  </HeadingPairs>
  <TitlesOfParts>
    <vt:vector size="24" baseType="lpstr">
      <vt:lpstr>.Lucida Grande UI Regular</vt:lpstr>
      <vt:lpstr>Arial</vt:lpstr>
      <vt:lpstr>Calibri</vt:lpstr>
      <vt:lpstr>System Font Regular</vt:lpstr>
      <vt:lpstr>1_Office Theme</vt:lpstr>
      <vt:lpstr>Acrobat Document</vt:lpstr>
      <vt:lpstr>Presentation</vt:lpstr>
      <vt:lpstr>Early Childhood Education and Care Department </vt:lpstr>
      <vt:lpstr>SFSP Monitoring Requirements Understanding your Responsibilities</vt:lpstr>
      <vt:lpstr>WORKSHOP GOALS</vt:lpstr>
      <vt:lpstr>MONITORING</vt:lpstr>
      <vt:lpstr>WHAT ARE THE REQUIREMENTS FOR THE SITE VISIT?</vt:lpstr>
      <vt:lpstr>PowerPoint Presentation</vt:lpstr>
      <vt:lpstr>WHAT ARE THE REQUIREMENTS FOR A FOOD SERVICE REVIEW</vt:lpstr>
      <vt:lpstr>PowerPoint Presentation</vt:lpstr>
      <vt:lpstr>ACTIVITY</vt:lpstr>
      <vt:lpstr>PowerPoint Presentation</vt:lpstr>
      <vt:lpstr>PowerPoint Presentation</vt:lpstr>
      <vt:lpstr>PowerPoint Presentation</vt:lpstr>
      <vt:lpstr>PowerPoint Presentation</vt:lpstr>
      <vt:lpstr>PROBLEMS IDENTIFIED DURING ADMINISTRATIVE REVIEW</vt:lpstr>
      <vt:lpstr>REMINDERS</vt:lpstr>
      <vt:lpstr>MORE REMINDERS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Cogar, Sarah, ECECD</dc:creator>
  <cp:lastModifiedBy>Juancho, Christine, ECECD</cp:lastModifiedBy>
  <cp:revision>378</cp:revision>
  <cp:lastPrinted>2023-05-08T21:50:54Z</cp:lastPrinted>
  <dcterms:created xsi:type="dcterms:W3CDTF">2021-03-26T17:41:20Z</dcterms:created>
  <dcterms:modified xsi:type="dcterms:W3CDTF">2025-03-11T13:15:36Z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0x010100BDA1E017B6EC3F4397DA8617428230A5</vt:lpwstr>
  </property>
  <property fmtid="{D5CDD505-2E9C-101B-9397-08002B2CF9AE}" pid="3" name="MediaServiceImageTags">
    <vt:lpwstr/>
  </property>
</Properties>
</file>