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1137" r:id="rId5"/>
    <p:sldId id="1125" r:id="rId6"/>
    <p:sldId id="1126" r:id="rId7"/>
    <p:sldId id="1127" r:id="rId8"/>
    <p:sldId id="1128" r:id="rId9"/>
    <p:sldId id="1129" r:id="rId10"/>
    <p:sldId id="1131" r:id="rId11"/>
    <p:sldId id="1130" r:id="rId12"/>
    <p:sldId id="1132" r:id="rId13"/>
    <p:sldId id="277" r:id="rId14"/>
    <p:sldId id="1133" r:id="rId15"/>
    <p:sldId id="1134" r:id="rId16"/>
    <p:sldId id="1135" r:id="rId17"/>
    <p:sldId id="1136" r:id="rId18"/>
    <p:sldId id="1138" r:id="rId19"/>
    <p:sldId id="113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2524"/>
    <a:srgbClr val="229787"/>
    <a:srgbClr val="064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8CBF45-4D88-002A-562E-569EF78199B9}" v="2" dt="2025-02-25T18:57:27.0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4E9E87-B9B9-4324-8110-FB781FB2AAAE}" type="doc">
      <dgm:prSet loTypeId="urn:microsoft.com/office/officeart/2005/8/layout/radial6" loCatId="cycle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170C0135-3A94-4623-AA81-735573228628}">
      <dgm:prSet phldrT="[Text]"/>
      <dgm:spPr/>
      <dgm:t>
        <a:bodyPr/>
        <a:lstStyle/>
        <a:p>
          <a:r>
            <a:rPr lang="en-US"/>
            <a:t>Food Handler</a:t>
          </a:r>
        </a:p>
      </dgm:t>
      <dgm:extLst>
        <a:ext uri="{E40237B7-FDA0-4F09-8148-C483321AD2D9}">
          <dgm14:cNvPr xmlns:dgm14="http://schemas.microsoft.com/office/drawing/2010/diagram" id="0" name="" title="Group A"/>
        </a:ext>
      </dgm:extLst>
    </dgm:pt>
    <dgm:pt modelId="{7EDBC624-DFE3-497D-829C-08721ACED330}" type="parTrans" cxnId="{22A430BA-B6E0-4052-AE0E-A81596E2528E}">
      <dgm:prSet/>
      <dgm:spPr/>
      <dgm:t>
        <a:bodyPr/>
        <a:lstStyle/>
        <a:p>
          <a:endParaRPr lang="en-US"/>
        </a:p>
      </dgm:t>
    </dgm:pt>
    <dgm:pt modelId="{D38474F5-0992-4D39-B19C-1F963AEBACD2}" type="sibTrans" cxnId="{22A430BA-B6E0-4052-AE0E-A81596E2528E}">
      <dgm:prSet/>
      <dgm:spPr/>
      <dgm:t>
        <a:bodyPr/>
        <a:lstStyle/>
        <a:p>
          <a:endParaRPr lang="en-US"/>
        </a:p>
      </dgm:t>
    </dgm:pt>
    <dgm:pt modelId="{B8E35523-DEC4-40C5-AD71-C446E3CF02A7}">
      <dgm:prSet phldrT="[Text]" custT="1"/>
      <dgm:spPr/>
      <dgm:t>
        <a:bodyPr/>
        <a:lstStyle/>
        <a:p>
          <a:r>
            <a:rPr lang="en-US" sz="1200"/>
            <a:t>Handles Food (prep/cook/serve)</a:t>
          </a:r>
        </a:p>
      </dgm:t>
      <dgm:extLst>
        <a:ext uri="{E40237B7-FDA0-4F09-8148-C483321AD2D9}">
          <dgm14:cNvPr xmlns:dgm14="http://schemas.microsoft.com/office/drawing/2010/diagram" id="0" name="" title="Task 1"/>
        </a:ext>
      </dgm:extLst>
    </dgm:pt>
    <dgm:pt modelId="{E38275A8-6585-473D-8CD2-46E571691CE8}" type="parTrans" cxnId="{74BF261D-E0A3-43A7-83EB-85FEEF0798DA}">
      <dgm:prSet/>
      <dgm:spPr/>
      <dgm:t>
        <a:bodyPr/>
        <a:lstStyle/>
        <a:p>
          <a:endParaRPr lang="en-US"/>
        </a:p>
      </dgm:t>
    </dgm:pt>
    <dgm:pt modelId="{2EEF7558-FF6A-4D97-B16B-E787F09F42D0}" type="sibTrans" cxnId="{74BF261D-E0A3-43A7-83EB-85FEEF0798DA}">
      <dgm:prSet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2551E4CB-EB09-450C-9132-37387398D945}">
      <dgm:prSet phldrT="[Text]"/>
      <dgm:spPr/>
      <dgm:t>
        <a:bodyPr/>
        <a:lstStyle/>
        <a:p>
          <a:r>
            <a:rPr lang="en-US"/>
            <a:t>Handles utensils</a:t>
          </a:r>
        </a:p>
      </dgm:t>
      <dgm:extLst>
        <a:ext uri="{E40237B7-FDA0-4F09-8148-C483321AD2D9}">
          <dgm14:cNvPr xmlns:dgm14="http://schemas.microsoft.com/office/drawing/2010/diagram" id="0" name="" title="Task 2"/>
        </a:ext>
      </dgm:extLst>
    </dgm:pt>
    <dgm:pt modelId="{FDDC1A66-5C2F-4161-9EE0-50E6AE6B3566}" type="parTrans" cxnId="{1C13D7DA-244F-475B-A626-FFEF1E3983D1}">
      <dgm:prSet/>
      <dgm:spPr/>
      <dgm:t>
        <a:bodyPr/>
        <a:lstStyle/>
        <a:p>
          <a:endParaRPr lang="en-US"/>
        </a:p>
      </dgm:t>
    </dgm:pt>
    <dgm:pt modelId="{B47B7453-52D0-4E8E-A0EE-5E0C42B9531D}" type="sibTrans" cxnId="{1C13D7DA-244F-475B-A626-FFEF1E3983D1}">
      <dgm:prSet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57FC35C8-C6CB-4C82-BE0F-B92E4ECAE64D}">
      <dgm:prSet phldrT="[Text]"/>
      <dgm:spPr/>
      <dgm:t>
        <a:bodyPr/>
        <a:lstStyle/>
        <a:p>
          <a:r>
            <a:rPr lang="en-US"/>
            <a:t>Utilizes food contact surfaces</a:t>
          </a:r>
        </a:p>
      </dgm:t>
      <dgm:extLst>
        <a:ext uri="{E40237B7-FDA0-4F09-8148-C483321AD2D9}">
          <dgm14:cNvPr xmlns:dgm14="http://schemas.microsoft.com/office/drawing/2010/diagram" id="0" name="" title="Task 3"/>
        </a:ext>
      </dgm:extLst>
    </dgm:pt>
    <dgm:pt modelId="{DCE6D27B-E846-4331-8F79-CDC1E8DDD09A}" type="parTrans" cxnId="{B410F203-BF34-4790-B774-CBB246AFFDF3}">
      <dgm:prSet/>
      <dgm:spPr/>
      <dgm:t>
        <a:bodyPr/>
        <a:lstStyle/>
        <a:p>
          <a:endParaRPr lang="en-US"/>
        </a:p>
      </dgm:t>
    </dgm:pt>
    <dgm:pt modelId="{E3DD98F3-578A-483D-B82A-920BD328FE4E}" type="sibTrans" cxnId="{B410F203-BF34-4790-B774-CBB246AFFDF3}">
      <dgm:prSet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061D020E-2B5D-4C0D-9DFD-684837CC0BCE}" type="pres">
      <dgm:prSet presAssocID="{D44E9E87-B9B9-4324-8110-FB781FB2AAA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98F6F3C-42F1-48FA-9425-25042679391F}" type="pres">
      <dgm:prSet presAssocID="{170C0135-3A94-4623-AA81-735573228628}" presName="centerShape" presStyleLbl="node0" presStyleIdx="0" presStyleCnt="1"/>
      <dgm:spPr/>
    </dgm:pt>
    <dgm:pt modelId="{5E4B35E6-EA27-424E-89EC-46D0A40F2772}" type="pres">
      <dgm:prSet presAssocID="{B8E35523-DEC4-40C5-AD71-C446E3CF02A7}" presName="node" presStyleLbl="node1" presStyleIdx="0" presStyleCnt="3">
        <dgm:presLayoutVars>
          <dgm:bulletEnabled val="1"/>
        </dgm:presLayoutVars>
      </dgm:prSet>
      <dgm:spPr/>
    </dgm:pt>
    <dgm:pt modelId="{8B180F40-4EFD-493D-838A-C88D7BCC1034}" type="pres">
      <dgm:prSet presAssocID="{B8E35523-DEC4-40C5-AD71-C446E3CF02A7}" presName="dummy" presStyleCnt="0"/>
      <dgm:spPr/>
    </dgm:pt>
    <dgm:pt modelId="{98E28826-978E-4A6B-8422-B9CC30E49F37}" type="pres">
      <dgm:prSet presAssocID="{2EEF7558-FF6A-4D97-B16B-E787F09F42D0}" presName="sibTrans" presStyleLbl="sibTrans2D1" presStyleIdx="0" presStyleCnt="3"/>
      <dgm:spPr/>
    </dgm:pt>
    <dgm:pt modelId="{8FAC1D8D-CE9C-45FC-86D2-26F007C6DD34}" type="pres">
      <dgm:prSet presAssocID="{2551E4CB-EB09-450C-9132-37387398D945}" presName="node" presStyleLbl="node1" presStyleIdx="1" presStyleCnt="3">
        <dgm:presLayoutVars>
          <dgm:bulletEnabled val="1"/>
        </dgm:presLayoutVars>
      </dgm:prSet>
      <dgm:spPr/>
    </dgm:pt>
    <dgm:pt modelId="{582D627C-FAD1-4F2D-897E-C08848385BAA}" type="pres">
      <dgm:prSet presAssocID="{2551E4CB-EB09-450C-9132-37387398D945}" presName="dummy" presStyleCnt="0"/>
      <dgm:spPr/>
    </dgm:pt>
    <dgm:pt modelId="{7BB1C934-CD6E-4389-AB60-D55326BC8302}" type="pres">
      <dgm:prSet presAssocID="{B47B7453-52D0-4E8E-A0EE-5E0C42B9531D}" presName="sibTrans" presStyleLbl="sibTrans2D1" presStyleIdx="1" presStyleCnt="3"/>
      <dgm:spPr/>
    </dgm:pt>
    <dgm:pt modelId="{5D851138-FE51-4A19-A149-11A0DEA29AF5}" type="pres">
      <dgm:prSet presAssocID="{57FC35C8-C6CB-4C82-BE0F-B92E4ECAE64D}" presName="node" presStyleLbl="node1" presStyleIdx="2" presStyleCnt="3">
        <dgm:presLayoutVars>
          <dgm:bulletEnabled val="1"/>
        </dgm:presLayoutVars>
      </dgm:prSet>
      <dgm:spPr/>
    </dgm:pt>
    <dgm:pt modelId="{87F2D62F-9758-428E-A82A-F136F721FE64}" type="pres">
      <dgm:prSet presAssocID="{57FC35C8-C6CB-4C82-BE0F-B92E4ECAE64D}" presName="dummy" presStyleCnt="0"/>
      <dgm:spPr/>
    </dgm:pt>
    <dgm:pt modelId="{0162A7CA-7E03-4A22-95EF-970E5873DB72}" type="pres">
      <dgm:prSet presAssocID="{E3DD98F3-578A-483D-B82A-920BD328FE4E}" presName="sibTrans" presStyleLbl="sibTrans2D1" presStyleIdx="2" presStyleCnt="3"/>
      <dgm:spPr/>
    </dgm:pt>
  </dgm:ptLst>
  <dgm:cxnLst>
    <dgm:cxn modelId="{B410F203-BF34-4790-B774-CBB246AFFDF3}" srcId="{170C0135-3A94-4623-AA81-735573228628}" destId="{57FC35C8-C6CB-4C82-BE0F-B92E4ECAE64D}" srcOrd="2" destOrd="0" parTransId="{DCE6D27B-E846-4331-8F79-CDC1E8DDD09A}" sibTransId="{E3DD98F3-578A-483D-B82A-920BD328FE4E}"/>
    <dgm:cxn modelId="{74BF261D-E0A3-43A7-83EB-85FEEF0798DA}" srcId="{170C0135-3A94-4623-AA81-735573228628}" destId="{B8E35523-DEC4-40C5-AD71-C446E3CF02A7}" srcOrd="0" destOrd="0" parTransId="{E38275A8-6585-473D-8CD2-46E571691CE8}" sibTransId="{2EEF7558-FF6A-4D97-B16B-E787F09F42D0}"/>
    <dgm:cxn modelId="{6CDC671E-280C-428C-8CDE-020C21062DCD}" type="presOf" srcId="{B47B7453-52D0-4E8E-A0EE-5E0C42B9531D}" destId="{7BB1C934-CD6E-4389-AB60-D55326BC8302}" srcOrd="0" destOrd="0" presId="urn:microsoft.com/office/officeart/2005/8/layout/radial6"/>
    <dgm:cxn modelId="{B3242627-1817-4128-948A-586A1D28CAEC}" type="presOf" srcId="{B8E35523-DEC4-40C5-AD71-C446E3CF02A7}" destId="{5E4B35E6-EA27-424E-89EC-46D0A40F2772}" srcOrd="0" destOrd="0" presId="urn:microsoft.com/office/officeart/2005/8/layout/radial6"/>
    <dgm:cxn modelId="{8854DE2B-B2DC-403D-BBB5-9DAEAD86C05D}" type="presOf" srcId="{2551E4CB-EB09-450C-9132-37387398D945}" destId="{8FAC1D8D-CE9C-45FC-86D2-26F007C6DD34}" srcOrd="0" destOrd="0" presId="urn:microsoft.com/office/officeart/2005/8/layout/radial6"/>
    <dgm:cxn modelId="{6659EF34-3EF6-4AEC-872C-F63DB702B33C}" type="presOf" srcId="{170C0135-3A94-4623-AA81-735573228628}" destId="{698F6F3C-42F1-48FA-9425-25042679391F}" srcOrd="0" destOrd="0" presId="urn:microsoft.com/office/officeart/2005/8/layout/radial6"/>
    <dgm:cxn modelId="{12D27D35-EFB9-4862-B45A-F4ECD3DD2B5A}" type="presOf" srcId="{57FC35C8-C6CB-4C82-BE0F-B92E4ECAE64D}" destId="{5D851138-FE51-4A19-A149-11A0DEA29AF5}" srcOrd="0" destOrd="0" presId="urn:microsoft.com/office/officeart/2005/8/layout/radial6"/>
    <dgm:cxn modelId="{AC35BE37-19DB-4CD7-BE2E-6D0C18095769}" type="presOf" srcId="{2EEF7558-FF6A-4D97-B16B-E787F09F42D0}" destId="{98E28826-978E-4A6B-8422-B9CC30E49F37}" srcOrd="0" destOrd="0" presId="urn:microsoft.com/office/officeart/2005/8/layout/radial6"/>
    <dgm:cxn modelId="{61768550-6FA2-421B-BF53-22E629655CE4}" type="presOf" srcId="{D44E9E87-B9B9-4324-8110-FB781FB2AAAE}" destId="{061D020E-2B5D-4C0D-9DFD-684837CC0BCE}" srcOrd="0" destOrd="0" presId="urn:microsoft.com/office/officeart/2005/8/layout/radial6"/>
    <dgm:cxn modelId="{22A430BA-B6E0-4052-AE0E-A81596E2528E}" srcId="{D44E9E87-B9B9-4324-8110-FB781FB2AAAE}" destId="{170C0135-3A94-4623-AA81-735573228628}" srcOrd="0" destOrd="0" parTransId="{7EDBC624-DFE3-497D-829C-08721ACED330}" sibTransId="{D38474F5-0992-4D39-B19C-1F963AEBACD2}"/>
    <dgm:cxn modelId="{51173CC8-36DE-4780-A234-53464D5D6F33}" type="presOf" srcId="{E3DD98F3-578A-483D-B82A-920BD328FE4E}" destId="{0162A7CA-7E03-4A22-95EF-970E5873DB72}" srcOrd="0" destOrd="0" presId="urn:microsoft.com/office/officeart/2005/8/layout/radial6"/>
    <dgm:cxn modelId="{1C13D7DA-244F-475B-A626-FFEF1E3983D1}" srcId="{170C0135-3A94-4623-AA81-735573228628}" destId="{2551E4CB-EB09-450C-9132-37387398D945}" srcOrd="1" destOrd="0" parTransId="{FDDC1A66-5C2F-4161-9EE0-50E6AE6B3566}" sibTransId="{B47B7453-52D0-4E8E-A0EE-5E0C42B9531D}"/>
    <dgm:cxn modelId="{2006E8EE-D69C-49C4-9C1A-63E4C2D2FE70}" type="presParOf" srcId="{061D020E-2B5D-4C0D-9DFD-684837CC0BCE}" destId="{698F6F3C-42F1-48FA-9425-25042679391F}" srcOrd="0" destOrd="0" presId="urn:microsoft.com/office/officeart/2005/8/layout/radial6"/>
    <dgm:cxn modelId="{EE444B99-244F-42E7-AA40-8FD32874A39D}" type="presParOf" srcId="{061D020E-2B5D-4C0D-9DFD-684837CC0BCE}" destId="{5E4B35E6-EA27-424E-89EC-46D0A40F2772}" srcOrd="1" destOrd="0" presId="urn:microsoft.com/office/officeart/2005/8/layout/radial6"/>
    <dgm:cxn modelId="{99419F13-53BB-4729-8707-844D77FAB6C9}" type="presParOf" srcId="{061D020E-2B5D-4C0D-9DFD-684837CC0BCE}" destId="{8B180F40-4EFD-493D-838A-C88D7BCC1034}" srcOrd="2" destOrd="0" presId="urn:microsoft.com/office/officeart/2005/8/layout/radial6"/>
    <dgm:cxn modelId="{72F9C11E-349E-41A4-8872-970B174ACBCC}" type="presParOf" srcId="{061D020E-2B5D-4C0D-9DFD-684837CC0BCE}" destId="{98E28826-978E-4A6B-8422-B9CC30E49F37}" srcOrd="3" destOrd="0" presId="urn:microsoft.com/office/officeart/2005/8/layout/radial6"/>
    <dgm:cxn modelId="{C371A4E7-D97D-4C5F-A2DA-7F6E5149F6DF}" type="presParOf" srcId="{061D020E-2B5D-4C0D-9DFD-684837CC0BCE}" destId="{8FAC1D8D-CE9C-45FC-86D2-26F007C6DD34}" srcOrd="4" destOrd="0" presId="urn:microsoft.com/office/officeart/2005/8/layout/radial6"/>
    <dgm:cxn modelId="{B5A8D312-8F6F-4318-93AB-0CB2020E478A}" type="presParOf" srcId="{061D020E-2B5D-4C0D-9DFD-684837CC0BCE}" destId="{582D627C-FAD1-4F2D-897E-C08848385BAA}" srcOrd="5" destOrd="0" presId="urn:microsoft.com/office/officeart/2005/8/layout/radial6"/>
    <dgm:cxn modelId="{7E8E1789-B60B-4405-8CD8-D17C409DA86A}" type="presParOf" srcId="{061D020E-2B5D-4C0D-9DFD-684837CC0BCE}" destId="{7BB1C934-CD6E-4389-AB60-D55326BC8302}" srcOrd="6" destOrd="0" presId="urn:microsoft.com/office/officeart/2005/8/layout/radial6"/>
    <dgm:cxn modelId="{A0E89A57-7782-4D03-A9CB-2788C16E7736}" type="presParOf" srcId="{061D020E-2B5D-4C0D-9DFD-684837CC0BCE}" destId="{5D851138-FE51-4A19-A149-11A0DEA29AF5}" srcOrd="7" destOrd="0" presId="urn:microsoft.com/office/officeart/2005/8/layout/radial6"/>
    <dgm:cxn modelId="{AD4ADAE1-D633-4009-8B9D-2CEF29E3F76C}" type="presParOf" srcId="{061D020E-2B5D-4C0D-9DFD-684837CC0BCE}" destId="{87F2D62F-9758-428E-A82A-F136F721FE64}" srcOrd="8" destOrd="0" presId="urn:microsoft.com/office/officeart/2005/8/layout/radial6"/>
    <dgm:cxn modelId="{6143C6D3-B1F0-4A53-B4E2-F06938629FAC}" type="presParOf" srcId="{061D020E-2B5D-4C0D-9DFD-684837CC0BCE}" destId="{0162A7CA-7E03-4A22-95EF-970E5873DB72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2A7CA-7E03-4A22-95EF-970E5873DB72}">
      <dsp:nvSpPr>
        <dsp:cNvPr id="0" name=""/>
        <dsp:cNvSpPr/>
      </dsp:nvSpPr>
      <dsp:spPr>
        <a:xfrm>
          <a:off x="797906" y="536548"/>
          <a:ext cx="3585787" cy="3585787"/>
        </a:xfrm>
        <a:prstGeom prst="blockArc">
          <a:avLst>
            <a:gd name="adj1" fmla="val 9000000"/>
            <a:gd name="adj2" fmla="val 16200000"/>
            <a:gd name="adj3" fmla="val 4637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1C934-CD6E-4389-AB60-D55326BC8302}">
      <dsp:nvSpPr>
        <dsp:cNvPr id="0" name=""/>
        <dsp:cNvSpPr/>
      </dsp:nvSpPr>
      <dsp:spPr>
        <a:xfrm>
          <a:off x="797906" y="536548"/>
          <a:ext cx="3585787" cy="3585787"/>
        </a:xfrm>
        <a:prstGeom prst="blockArc">
          <a:avLst>
            <a:gd name="adj1" fmla="val 1800000"/>
            <a:gd name="adj2" fmla="val 9000000"/>
            <a:gd name="adj3" fmla="val 4637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28826-978E-4A6B-8422-B9CC30E49F37}">
      <dsp:nvSpPr>
        <dsp:cNvPr id="0" name=""/>
        <dsp:cNvSpPr/>
      </dsp:nvSpPr>
      <dsp:spPr>
        <a:xfrm>
          <a:off x="797906" y="536548"/>
          <a:ext cx="3585787" cy="3585787"/>
        </a:xfrm>
        <a:prstGeom prst="blockArc">
          <a:avLst>
            <a:gd name="adj1" fmla="val 16200000"/>
            <a:gd name="adj2" fmla="val 1800000"/>
            <a:gd name="adj3" fmla="val 4637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F6F3C-42F1-48FA-9425-25042679391F}">
      <dsp:nvSpPr>
        <dsp:cNvPr id="0" name=""/>
        <dsp:cNvSpPr/>
      </dsp:nvSpPr>
      <dsp:spPr>
        <a:xfrm>
          <a:off x="1765994" y="1504636"/>
          <a:ext cx="1649610" cy="16496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Food Handler</a:t>
          </a:r>
        </a:p>
      </dsp:txBody>
      <dsp:txXfrm>
        <a:off x="2007574" y="1746216"/>
        <a:ext cx="1166450" cy="1166450"/>
      </dsp:txXfrm>
    </dsp:sp>
    <dsp:sp modelId="{5E4B35E6-EA27-424E-89EC-46D0A40F2772}">
      <dsp:nvSpPr>
        <dsp:cNvPr id="0" name=""/>
        <dsp:cNvSpPr/>
      </dsp:nvSpPr>
      <dsp:spPr>
        <a:xfrm>
          <a:off x="2013436" y="754"/>
          <a:ext cx="1154727" cy="11547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Handles Food (prep/cook/serve)</a:t>
          </a:r>
        </a:p>
      </dsp:txBody>
      <dsp:txXfrm>
        <a:off x="2182542" y="169860"/>
        <a:ext cx="816515" cy="816515"/>
      </dsp:txXfrm>
    </dsp:sp>
    <dsp:sp modelId="{8FAC1D8D-CE9C-45FC-86D2-26F007C6DD34}">
      <dsp:nvSpPr>
        <dsp:cNvPr id="0" name=""/>
        <dsp:cNvSpPr/>
      </dsp:nvSpPr>
      <dsp:spPr>
        <a:xfrm>
          <a:off x="3530126" y="2627740"/>
          <a:ext cx="1154727" cy="11547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Handles utensils</a:t>
          </a:r>
        </a:p>
      </dsp:txBody>
      <dsp:txXfrm>
        <a:off x="3699232" y="2796846"/>
        <a:ext cx="816515" cy="816515"/>
      </dsp:txXfrm>
    </dsp:sp>
    <dsp:sp modelId="{5D851138-FE51-4A19-A149-11A0DEA29AF5}">
      <dsp:nvSpPr>
        <dsp:cNvPr id="0" name=""/>
        <dsp:cNvSpPr/>
      </dsp:nvSpPr>
      <dsp:spPr>
        <a:xfrm>
          <a:off x="496745" y="2627740"/>
          <a:ext cx="1154727" cy="11547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Utilizes food contact surfaces</a:t>
          </a:r>
        </a:p>
      </dsp:txBody>
      <dsp:txXfrm>
        <a:off x="665851" y="2796846"/>
        <a:ext cx="816515" cy="8165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79EE-B47B-4926-B073-97CD5C2F2E53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5F1DA-9E17-4BC2-B24F-EBC64F82B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02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Acknowledge: Governor, Dr. </a:t>
            </a:r>
            <a:r>
              <a:rPr lang="en-US" b="1" err="1"/>
              <a:t>Scrase</a:t>
            </a:r>
            <a:r>
              <a:rPr lang="en-US" b="1"/>
              <a:t>, Sec. Stewart</a:t>
            </a:r>
            <a:endParaRPr lang="en-US"/>
          </a:p>
          <a:p>
            <a:r>
              <a:rPr lang="en-US"/>
              <a:t>Thank you, Secretary Stewart – and thank you, Governor, for the chance to share an update on child care and other early childhood programs in New Mexico.</a:t>
            </a:r>
          </a:p>
          <a:p>
            <a:r>
              <a:rPr lang="en-US"/>
              <a:t>NEXT SLIDE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F1D56-6B15-0C42-8550-51772D6202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03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you are interested</a:t>
            </a:r>
            <a:r>
              <a:rPr lang="en-US" baseline="0"/>
              <a:t> in operating a portable food service operation during your Program, please contact your EHA for exact requirements. These types of sites have their own unique and separate regulations from your day-to-day food service operation.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5B7DE-1198-4F2F-B574-CA8CAE341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610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5B7DE-1198-4F2F-B574-CA8CAE341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747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B6154-745D-3443-B43F-C68F0147B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500" y="304801"/>
            <a:ext cx="6273800" cy="2298699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rgbClr val="06496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0D2FE3-F2FA-254F-9ADE-032AD27B65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500" y="2603501"/>
            <a:ext cx="6273800" cy="1841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22978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l"/>
            <a:r>
              <a:rPr lang="en-US" i="1">
                <a:solidFill>
                  <a:srgbClr val="178AB2"/>
                </a:solidFill>
              </a:rPr>
              <a:t>Presentation Subhead or Description</a:t>
            </a:r>
          </a:p>
          <a:p>
            <a:pPr algn="l"/>
            <a:r>
              <a:rPr lang="en-US">
                <a:solidFill>
                  <a:srgbClr val="064961"/>
                </a:solidFill>
              </a:rPr>
              <a:t>Presenter’s Name, </a:t>
            </a:r>
            <a:br>
              <a:rPr lang="en-US">
                <a:solidFill>
                  <a:srgbClr val="064961"/>
                </a:solidFill>
              </a:rPr>
            </a:br>
            <a:r>
              <a:rPr lang="en-US">
                <a:solidFill>
                  <a:srgbClr val="064961"/>
                </a:solidFill>
              </a:rPr>
              <a:t>Title Goes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9196E-43F4-8047-B326-DE1C15CE1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45482" y="6356350"/>
            <a:ext cx="1460500" cy="365125"/>
          </a:xfrm>
        </p:spPr>
        <p:txBody>
          <a:bodyPr/>
          <a:lstStyle/>
          <a:p>
            <a:fld id="{6C921C11-00C0-284F-ACD8-31D64473CC2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D1FCD-FEF1-2D42-A7B2-420A61E8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32982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F7FDC2-E66B-0843-B6E2-3E9C59CE2E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9101"/>
            <a:ext cx="13023400" cy="650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97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668DA-D947-AD47-BD6F-D92E35408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EB9B7-900C-7041-BF02-2FCD0EF4B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32D0ED-9D3F-4449-B698-A31457E3C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E4812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89071-47E3-814E-B3C0-AEBF61C89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1C11-00C0-284F-ACD8-31D64473CC2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F84A0-9AE6-EA41-A83C-15C085004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E78BD-01AB-D542-B38A-881C5F0A1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88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8D3CD-1AA8-F345-B5E6-E0D6557E5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AAC9C2-95B5-DF49-9A5D-1BBC6B233B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28332C-A386-EB44-84A7-27AEDA1E0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E4812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CCEA2B-F300-A74D-B9C1-345BA5288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1C11-00C0-284F-ACD8-31D64473CC2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760A6-5601-1346-8DCA-791B691FD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1FCA09-C410-614A-BD36-B69EB772F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05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1252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4605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2"/>
          <p:cNvSpPr txBox="1">
            <a:spLocks noGrp="1"/>
          </p:cNvSpPr>
          <p:nvPr>
            <p:ph type="ftr" idx="11"/>
          </p:nvPr>
        </p:nvSpPr>
        <p:spPr>
          <a:xfrm>
            <a:off x="24257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2"/>
          <p:cNvSpPr txBox="1">
            <a:spLocks noGrp="1"/>
          </p:cNvSpPr>
          <p:nvPr>
            <p:ph type="sldNum" idx="12"/>
          </p:nvPr>
        </p:nvSpPr>
        <p:spPr>
          <a:xfrm>
            <a:off x="67183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7" name="Google Shape;77;p52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6230"/>
            <a:ext cx="12192000" cy="68055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253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3C87080-19E0-D24F-BEBF-F183FFBFB2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6814"/>
            <a:ext cx="12447725" cy="62211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8B6154-745D-3443-B43F-C68F0147B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500" y="304801"/>
            <a:ext cx="6273800" cy="2298699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rgbClr val="06496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0D2FE3-F2FA-254F-9ADE-032AD27B65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500" y="2603501"/>
            <a:ext cx="6273800" cy="1841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22978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l"/>
            <a:r>
              <a:rPr lang="en-US" i="1">
                <a:solidFill>
                  <a:srgbClr val="178AB2"/>
                </a:solidFill>
              </a:rPr>
              <a:t>Presentation Subhead or Description</a:t>
            </a:r>
          </a:p>
          <a:p>
            <a:pPr algn="l"/>
            <a:r>
              <a:rPr lang="en-US">
                <a:solidFill>
                  <a:srgbClr val="064961"/>
                </a:solidFill>
              </a:rPr>
              <a:t>Presenter’s Name, </a:t>
            </a:r>
            <a:br>
              <a:rPr lang="en-US">
                <a:solidFill>
                  <a:srgbClr val="064961"/>
                </a:solidFill>
              </a:rPr>
            </a:br>
            <a:r>
              <a:rPr lang="en-US">
                <a:solidFill>
                  <a:srgbClr val="064961"/>
                </a:solidFill>
              </a:rPr>
              <a:t>Title Goes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9196E-43F4-8047-B326-DE1C15CE1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1C11-00C0-284F-ACD8-31D64473CC2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D1FCD-FEF1-2D42-A7B2-420A61E8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4CC10-9026-2A4A-990F-69D717751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5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B6154-745D-3443-B43F-C68F0147B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500" y="304801"/>
            <a:ext cx="6273800" cy="2298699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rgbClr val="06496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0D2FE3-F2FA-254F-9ADE-032AD27B65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500" y="2603501"/>
            <a:ext cx="6273800" cy="1841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22978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l"/>
            <a:r>
              <a:rPr lang="en-US" i="1">
                <a:solidFill>
                  <a:srgbClr val="178AB2"/>
                </a:solidFill>
              </a:rPr>
              <a:t>Presentation Subhead or Description</a:t>
            </a:r>
          </a:p>
          <a:p>
            <a:pPr algn="l"/>
            <a:r>
              <a:rPr lang="en-US">
                <a:solidFill>
                  <a:srgbClr val="064961"/>
                </a:solidFill>
              </a:rPr>
              <a:t>Presenter’s Name, </a:t>
            </a:r>
            <a:br>
              <a:rPr lang="en-US">
                <a:solidFill>
                  <a:srgbClr val="064961"/>
                </a:solidFill>
              </a:rPr>
            </a:br>
            <a:r>
              <a:rPr lang="en-US">
                <a:solidFill>
                  <a:srgbClr val="064961"/>
                </a:solidFill>
              </a:rPr>
              <a:t>Title Goes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9196E-43F4-8047-B326-DE1C15CE1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1C11-00C0-284F-ACD8-31D64473CC2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D1FCD-FEF1-2D42-A7B2-420A61E8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4CC10-9026-2A4A-990F-69D717751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C76334-885E-374E-849F-1F0830B735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44237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807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8E7DE-B839-F54D-8197-3A6FAED70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1DC69-34CB-9843-B6C0-FD5F12311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E48126"/>
              </a:buClr>
              <a:defRPr sz="2400">
                <a:solidFill>
                  <a:srgbClr val="229787"/>
                </a:solidFill>
              </a:defRPr>
            </a:lvl1pPr>
            <a:lvl2pPr marL="685800" indent="-228600">
              <a:buClr>
                <a:srgbClr val="4FC2C0"/>
              </a:buClr>
              <a:buSzPct val="50000"/>
              <a:buFont typeface=".Lucida Grande UI Regular"/>
              <a:buChar char="◆"/>
              <a:defRPr sz="2000">
                <a:solidFill>
                  <a:srgbClr val="064961"/>
                </a:solidFill>
              </a:defRPr>
            </a:lvl2pPr>
            <a:lvl3pPr>
              <a:buClr>
                <a:srgbClr val="B12524"/>
              </a:buClr>
              <a:defRPr sz="1800"/>
            </a:lvl3pPr>
            <a:lvl4pPr marL="1600200" indent="-228600">
              <a:buClr>
                <a:srgbClr val="4FC2C0"/>
              </a:buClr>
              <a:buFont typeface="System Font Regular"/>
              <a:buChar char="⁃"/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627E4-8C60-8D45-8ECF-59A2D21E3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1C11-00C0-284F-ACD8-31D64473CC2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D21FF-FE13-F94A-9F4F-9CE5D7B7E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AAF41-0EC7-784D-99CF-8B9EBFDD3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43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CE7DB-D7D4-CB43-8A61-F33DD2791A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515600" cy="1719261"/>
          </a:xfrm>
        </p:spPr>
        <p:txBody>
          <a:bodyPr anchor="b"/>
          <a:lstStyle>
            <a:lvl1pPr>
              <a:defRPr sz="6000">
                <a:solidFill>
                  <a:srgbClr val="064961"/>
                </a:solidFill>
              </a:defRPr>
            </a:lvl1pPr>
          </a:lstStyle>
          <a:p>
            <a:r>
              <a:rPr lang="en-US"/>
              <a:t>Section divider slide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44536-D7B2-724B-AB1D-DF33A5B8A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44901"/>
            <a:ext cx="10515600" cy="2444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22978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5B40F-11D1-D94E-8727-DD340A1AD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1C11-00C0-284F-ACD8-31D64473CC2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2456B-2592-E846-940F-C09E5B757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CDA2C-52D4-754F-8C63-D29E6A71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13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2C9B2-8194-DE48-A28D-4A15B6141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BE0F4-9CF6-8145-9487-AE7552EB48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CB9C7-52BC-FE49-B32B-6544B329A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914A21-D4D2-E64D-804A-9DBBA131E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1C11-00C0-284F-ACD8-31D64473CC2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A2107-47FC-414E-8D81-CBAED2B9A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816E8D-0B54-3844-A38E-0BEFF8206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0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EFC4A-1DA0-1C42-814C-71C77F413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5952BC-71FF-BB48-B94E-3816665F5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E4812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FD3AA-6D0F-5D41-AE8B-D01D29EF4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820230-2A88-754C-BB34-9502A4C73E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E4812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14102-3683-E243-AC8E-4EF4BC5767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6F0A85-05DB-1E46-A4EF-4B130D023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1C11-00C0-284F-ACD8-31D64473CC2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0AFEB-A46B-5E49-AFFD-19C495A5F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5C6632-549C-404F-9221-9D6C57068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51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27741-438B-A94D-BF99-92070A946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9CD82A-C2A2-1145-89AD-D93E883A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1C11-00C0-284F-ACD8-31D64473CC2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39CCEF-8617-5C45-9C7B-80803247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8FF174-5EDE-A24A-AB7D-DFE1E0925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5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A27E5D-7CAD-9643-A3F5-B7157CBFB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1C11-00C0-284F-ACD8-31D64473CC2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AD4F4C-E5DD-EC4B-8494-A200FE5B5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E0874-9265-D049-8F24-8518A06C8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23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6B74C32A-58A4-894F-AD36-DA6C76C1A5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310534" cy="686708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7EF15B-CD00-B844-A2D3-7101B9CAA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83799-8B82-E940-A966-75FBADF36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82BD6-1FC8-4F48-86FF-E07EA463F7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460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21C11-00C0-284F-ACD8-31D64473CC2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D6860-08B2-994B-B23D-7A81986E9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57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AA69E-F6E7-0B47-A0F1-BA1D8106E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83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0CD8A-B08E-024A-ABDE-9439F403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9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B12524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48126"/>
        </a:buClr>
        <a:buFont typeface="Arial" panose="020B0604020202020204" pitchFamily="34" charset="0"/>
        <a:buChar char="•"/>
        <a:defRPr sz="2400" kern="1200">
          <a:solidFill>
            <a:srgbClr val="229787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FC2C0"/>
        </a:buClr>
        <a:buSzPct val="60000"/>
        <a:buFont typeface=".Lucida Grande UI Regular"/>
        <a:buChar char="◆"/>
        <a:defRPr sz="2000" kern="1200">
          <a:solidFill>
            <a:srgbClr val="06496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1252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FC2C0"/>
        </a:buClr>
        <a:buFont typeface="System Font Regular"/>
        <a:buChar char="⁃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nv.nm.gov/district-field-offices/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aby holding a broccoli&#10;&#10;Description automatically generated with medium confidence">
            <a:extLst>
              <a:ext uri="{FF2B5EF4-FFF2-40B4-BE49-F238E27FC236}">
                <a16:creationId xmlns:a16="http://schemas.microsoft.com/office/drawing/2014/main" id="{B4069291-BFAE-4C99-89A9-59C635B97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F4E35-020E-B24F-86C9-0E9656CB60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34219" y="6103802"/>
            <a:ext cx="267970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3E781C-0354-1346-ADB2-3E4C02173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468" y="-513129"/>
            <a:ext cx="6273800" cy="2298699"/>
          </a:xfrm>
        </p:spPr>
        <p:txBody>
          <a:bodyPr/>
          <a:lstStyle/>
          <a:p>
            <a:r>
              <a:rPr lang="en-US"/>
              <a:t>Early Childhood Education and Care Department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63F3BC-7C95-F346-9AE1-90BABCE2A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190" y="1880153"/>
            <a:ext cx="6273800" cy="18415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>
                <a:solidFill>
                  <a:srgbClr val="178AB2"/>
                </a:solidFill>
              </a:rPr>
              <a:t>Cabinet Secretary Elizabeth Groginsky</a:t>
            </a:r>
            <a:br>
              <a:rPr lang="en-US" i="1">
                <a:solidFill>
                  <a:srgbClr val="178AB2"/>
                </a:solidFill>
              </a:rPr>
            </a:b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657DDC-BB29-4CA8-B431-F36F9B19C35A}"/>
              </a:ext>
            </a:extLst>
          </p:cNvPr>
          <p:cNvSpPr txBox="1"/>
          <p:nvPr/>
        </p:nvSpPr>
        <p:spPr>
          <a:xfrm>
            <a:off x="505390" y="2548769"/>
            <a:ext cx="4708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E48126"/>
                </a:solidFill>
              </a:rPr>
              <a:t>SFSP NMED Requirements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56150B42-3C76-43BB-9265-12160388C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522" y="4451506"/>
            <a:ext cx="5375349" cy="253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1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A Note for Vended Sponsors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547091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/>
              <a:t>Food Service Management Companies (FSMC) and School Food Authorities (SFA) will have their own CFPMs within their organizations—so it may not be necessary for vended sponsors to have a CFPM on staff</a:t>
            </a:r>
            <a:endParaRPr lang="en-US"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/>
              <a:t>However, this does not mean sponsors who received vended meals from a FSMC or SFA are automatically exempt from having FHC holders on staff. If you are serving food, it is better to be safe than sorry!</a:t>
            </a:r>
            <a:endParaRPr lang="en-US">
              <a:cs typeface="Calibri" panose="020F0502020204030204"/>
            </a:endParaRPr>
          </a:p>
          <a:p>
            <a:r>
              <a:rPr lang="en-US"/>
              <a:t>If you are unsure of your requirements, please contact your NMED District Field Office or other Regulatory Agency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859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Temporary Food Establishments</a:t>
            </a:r>
            <a:br>
              <a:rPr lang="en-US" b="1"/>
            </a:br>
            <a:r>
              <a:rPr lang="en-US" sz="2800" b="1" i="1">
                <a:solidFill>
                  <a:srgbClr val="064961"/>
                </a:solidFill>
              </a:rPr>
              <a:t>(NMED Chapter 10)</a:t>
            </a:r>
            <a:endParaRPr lang="en-US" b="1" i="1">
              <a:solidFill>
                <a:srgbClr val="06496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690688"/>
            <a:ext cx="10515600" cy="435133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/>
              <a:t>All sponsors who plan to operate an offsite food establishment (i.e. grill sites) must contact their respective Environmental Health Agency office for exact requirements and permitting</a:t>
            </a:r>
          </a:p>
          <a:p>
            <a:r>
              <a:rPr lang="en-US"/>
              <a:t>General Requirements:</a:t>
            </a:r>
          </a:p>
          <a:p>
            <a:pPr lvl="1">
              <a:spcAft>
                <a:spcPts val="400"/>
              </a:spcAft>
            </a:pPr>
            <a:r>
              <a:rPr lang="en-US"/>
              <a:t>Must provide a handwashing sink or station for foodservice employees with adequate liquid soap and paper towels</a:t>
            </a:r>
            <a:endParaRPr lang="en-US">
              <a:cs typeface="Calibri" panose="020F0502020204030204"/>
            </a:endParaRPr>
          </a:p>
          <a:p>
            <a:pPr lvl="1">
              <a:spcAft>
                <a:spcPts val="400"/>
              </a:spcAft>
            </a:pPr>
            <a:r>
              <a:rPr lang="en-US"/>
              <a:t>Maintain adequate supply of potable water for handwashing, food preparation, etc.</a:t>
            </a:r>
            <a:endParaRPr lang="en-US">
              <a:cs typeface="Calibri" panose="020F0502020204030204"/>
            </a:endParaRPr>
          </a:p>
          <a:p>
            <a:pPr lvl="1"/>
            <a:r>
              <a:rPr lang="en-US"/>
              <a:t>Person-in-charge at all times during operation of site must be a CFPM or have a Food Handlers Card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6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48129" y="482270"/>
            <a:ext cx="8988426" cy="5892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b="1"/>
              <a:t>For more information on FHC/CFPM requirements and Temporary Food Establishments, contact the NMED District Field Office nearest you.</a:t>
            </a:r>
          </a:p>
          <a:p>
            <a:pPr algn="ctr"/>
            <a:endParaRPr lang="en-US" sz="2800"/>
          </a:p>
          <a:p>
            <a:pPr algn="ctr"/>
            <a:endParaRPr lang="en-US" sz="2800"/>
          </a:p>
          <a:p>
            <a:pPr algn="ctr"/>
            <a:endParaRPr lang="en-US" sz="2800"/>
          </a:p>
          <a:p>
            <a:pPr algn="ctr"/>
            <a:endParaRPr lang="en-US" sz="2800"/>
          </a:p>
          <a:p>
            <a:pPr algn="ctr"/>
            <a:endParaRPr lang="en-US" sz="2800"/>
          </a:p>
          <a:p>
            <a:pPr algn="ctr"/>
            <a:endParaRPr lang="en-US" sz="2800"/>
          </a:p>
          <a:p>
            <a:pPr algn="ctr"/>
            <a:endParaRPr lang="en-US" sz="2800"/>
          </a:p>
          <a:p>
            <a:pPr algn="ctr"/>
            <a:endParaRPr lang="en-US" sz="2800"/>
          </a:p>
          <a:p>
            <a:pPr algn="ctr"/>
            <a:endParaRPr lang="en-US" sz="2800"/>
          </a:p>
          <a:p>
            <a:pPr marL="0" indent="0" algn="ctr">
              <a:buNone/>
            </a:pPr>
            <a:r>
              <a:rPr lang="en-US" sz="2800">
                <a:hlinkClick r:id="rId2"/>
              </a:rPr>
              <a:t>https://www.env.nm.gov/district-field-offices/</a:t>
            </a:r>
            <a:endParaRPr lang="en-US" sz="2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391" y="1650600"/>
            <a:ext cx="6328937" cy="3556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821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902" r="972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01" t="17778" r="5425" b="20000"/>
          <a:stretch/>
        </p:blipFill>
        <p:spPr>
          <a:xfrm>
            <a:off x="2554209" y="0"/>
            <a:ext cx="6910679" cy="676789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9050" y="610939"/>
            <a:ext cx="2286000" cy="381000"/>
          </a:xfrm>
          <a:prstGeom prst="rightArrow">
            <a:avLst/>
          </a:prstGeom>
          <a:solidFill>
            <a:srgbClr val="DDFFCD"/>
          </a:solidFill>
          <a:ln>
            <a:solidFill>
              <a:srgbClr val="DDFF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9050" y="2668339"/>
            <a:ext cx="2286000" cy="381000"/>
          </a:xfrm>
          <a:prstGeom prst="rightArrow">
            <a:avLst/>
          </a:prstGeom>
          <a:solidFill>
            <a:srgbClr val="F5CB75"/>
          </a:solidFill>
          <a:ln>
            <a:solidFill>
              <a:srgbClr val="F5CB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9050" y="4954339"/>
            <a:ext cx="2286000" cy="381000"/>
          </a:xfrm>
          <a:prstGeom prst="rightArrow">
            <a:avLst/>
          </a:prstGeom>
          <a:solidFill>
            <a:srgbClr val="CDEEFF"/>
          </a:solidFill>
          <a:ln>
            <a:solidFill>
              <a:srgbClr val="CDE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1" y="991939"/>
            <a:ext cx="2293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District II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" y="2896939"/>
            <a:ext cx="2293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District 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5258544"/>
            <a:ext cx="2293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District III</a:t>
            </a:r>
          </a:p>
        </p:txBody>
      </p:sp>
      <p:sp>
        <p:nvSpPr>
          <p:cNvPr id="16" name="Isosceles Triangle 15"/>
          <p:cNvSpPr/>
          <p:nvPr/>
        </p:nvSpPr>
        <p:spPr>
          <a:xfrm>
            <a:off x="5753412" y="6231220"/>
            <a:ext cx="457200" cy="381000"/>
          </a:xfrm>
          <a:prstGeom prst="triangle">
            <a:avLst/>
          </a:prstGeom>
          <a:solidFill>
            <a:srgbClr val="D61B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4324" y="6190887"/>
            <a:ext cx="3353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District Field Offices</a:t>
            </a:r>
          </a:p>
        </p:txBody>
      </p:sp>
    </p:spTree>
    <p:extLst>
      <p:ext uri="{BB962C8B-B14F-4D97-AF65-F5344CB8AC3E}">
        <p14:creationId xmlns:p14="http://schemas.microsoft.com/office/powerpoint/2010/main" val="37272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Regulatory Agencies Not Under NMED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585479"/>
            <a:ext cx="10515600" cy="4351338"/>
          </a:xfrm>
        </p:spPr>
        <p:txBody>
          <a:bodyPr anchor="t">
            <a:normAutofit/>
          </a:bodyPr>
          <a:lstStyle/>
          <a:p>
            <a:r>
              <a:rPr lang="en-US"/>
              <a:t>Bernalillo County Consumer Health Protection;</a:t>
            </a:r>
          </a:p>
          <a:p>
            <a:r>
              <a:rPr lang="en-US"/>
              <a:t>City of Albuquerque Environmental Health Dept.;</a:t>
            </a:r>
          </a:p>
          <a:p>
            <a:r>
              <a:rPr lang="en-US"/>
              <a:t>Indian Health Service (IHS);</a:t>
            </a:r>
          </a:p>
          <a:p>
            <a:r>
              <a:rPr lang="en-US"/>
              <a:t>Navajo Office of Environmental Health; and</a:t>
            </a:r>
          </a:p>
          <a:p>
            <a:r>
              <a:rPr lang="en-US"/>
              <a:t>US Military base health and environment officials</a:t>
            </a:r>
          </a:p>
          <a:p>
            <a:r>
              <a:rPr lang="en-US"/>
              <a:t>**These Agencies have their own requirements based on FDA Food Codes. It is every Sponsor’s responsibility to know their regulatory agency and their requirements.**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E004BAE-9E43-4653-A33C-1A350D6D6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97" y="4903018"/>
            <a:ext cx="4387173" cy="206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3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5F73C-097E-5191-8DE7-366A06B01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735" y="640081"/>
            <a:ext cx="3953948" cy="242418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>
                <a:latin typeface="+mj-lt"/>
              </a:rPr>
              <a:t>Questions?</a:t>
            </a:r>
            <a:endParaRPr lang="en-US" sz="6600">
              <a:latin typeface="+mj-lt"/>
              <a:cs typeface="Calibri Light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D9092FED-8EE0-1D53-A4EC-EB587FCF98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27" r="-261" b="2186"/>
          <a:stretch/>
        </p:blipFill>
        <p:spPr>
          <a:xfrm>
            <a:off x="3248545" y="1233247"/>
            <a:ext cx="3418738" cy="358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81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98CE495-784C-5C45-EE15-84CC4F8F4A07}"/>
              </a:ext>
            </a:extLst>
          </p:cNvPr>
          <p:cNvSpPr txBox="1">
            <a:spLocks/>
          </p:cNvSpPr>
          <p:nvPr/>
        </p:nvSpPr>
        <p:spPr>
          <a:xfrm>
            <a:off x="805600" y="715319"/>
            <a:ext cx="7760406" cy="41868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b="1" i="1">
              <a:solidFill>
                <a:srgbClr val="064961"/>
              </a:solidFill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A23E6B6-E837-0E5E-E7E3-5B3DA83FA2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16" t="11883" r="21665" b="8072"/>
          <a:stretch/>
        </p:blipFill>
        <p:spPr>
          <a:xfrm>
            <a:off x="802107" y="409211"/>
            <a:ext cx="7031660" cy="407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1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vegetable, carrot, arranged, fresh&#10;&#10;Description automatically generated">
            <a:extLst>
              <a:ext uri="{FF2B5EF4-FFF2-40B4-BE49-F238E27FC236}">
                <a16:creationId xmlns:a16="http://schemas.microsoft.com/office/drawing/2014/main" id="{65A4E28B-8CA5-45CB-8C03-2405F93B9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428"/>
            <a:ext cx="12357493" cy="6951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40" y="962313"/>
            <a:ext cx="9641032" cy="3083214"/>
          </a:xfrm>
        </p:spPr>
        <p:txBody>
          <a:bodyPr>
            <a:normAutofit/>
          </a:bodyPr>
          <a:lstStyle/>
          <a:p>
            <a:r>
              <a:rPr lang="en-US" b="1"/>
              <a:t>NM </a:t>
            </a:r>
            <a:r>
              <a:rPr lang="en-US" b="1">
                <a:solidFill>
                  <a:srgbClr val="C00000"/>
                </a:solidFill>
              </a:rPr>
              <a:t>Environment</a:t>
            </a:r>
            <a:r>
              <a:rPr lang="en-US" b="1"/>
              <a:t> </a:t>
            </a:r>
            <a:br>
              <a:rPr lang="en-US" b="1"/>
            </a:br>
            <a:r>
              <a:rPr lang="en-US" b="1"/>
              <a:t>Department</a:t>
            </a:r>
            <a:br>
              <a:rPr lang="en-US" b="1"/>
            </a:br>
            <a:r>
              <a:rPr lang="en-US" b="1"/>
              <a:t>Requirements</a:t>
            </a:r>
          </a:p>
        </p:txBody>
      </p:sp>
    </p:spTree>
    <p:extLst>
      <p:ext uri="{BB962C8B-B14F-4D97-AF65-F5344CB8AC3E}">
        <p14:creationId xmlns:p14="http://schemas.microsoft.com/office/powerpoint/2010/main" val="28018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62375" y="754061"/>
            <a:ext cx="10515600" cy="1325563"/>
          </a:xfrm>
        </p:spPr>
        <p:txBody>
          <a:bodyPr>
            <a:normAutofit/>
          </a:bodyPr>
          <a:lstStyle/>
          <a:p>
            <a:r>
              <a:rPr lang="en-US" b="1"/>
              <a:t>NMED Food Code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914400" y="2768600"/>
            <a:ext cx="9525000" cy="4351338"/>
          </a:xfrm>
        </p:spPr>
        <p:txBody>
          <a:bodyPr>
            <a:normAutofit/>
          </a:bodyPr>
          <a:lstStyle/>
          <a:p>
            <a:r>
              <a:rPr lang="en-US" sz="2800"/>
              <a:t>New Food Code is effective January 1, 2019; adopted from the most recent FDA Food Code—2017</a:t>
            </a:r>
          </a:p>
          <a:p>
            <a:r>
              <a:rPr lang="en-US" sz="2800"/>
              <a:t>Applies to all organizations permitted under NMED jurisdiction (Districts I, II, and III)</a:t>
            </a:r>
          </a:p>
          <a:p>
            <a:r>
              <a:rPr lang="en-US" sz="2800"/>
              <a:t>Includes new mandate for Food Handler Cards (FHC) and Certified Food Protection Manager (CFPM) certifications, effective April 1, 2019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8055">
            <a:off x="449863" y="180372"/>
            <a:ext cx="3309169" cy="247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Food Handler Card (FHC) Mandate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914400" y="1594716"/>
            <a:ext cx="6345382" cy="4351338"/>
          </a:xfrm>
        </p:spPr>
        <p:txBody>
          <a:bodyPr>
            <a:noAutofit/>
          </a:bodyPr>
          <a:lstStyle/>
          <a:p>
            <a:r>
              <a:rPr lang="en-US"/>
              <a:t>Effective April 1, 2019, FHCs are required for ALL employees who:</a:t>
            </a:r>
          </a:p>
          <a:p>
            <a:r>
              <a:rPr lang="en-US"/>
              <a:t>Handle unpackaged food (prep, cook, serve);</a:t>
            </a:r>
          </a:p>
          <a:p>
            <a:r>
              <a:rPr lang="en-US"/>
              <a:t>Handle utensils; or</a:t>
            </a:r>
          </a:p>
          <a:p>
            <a:r>
              <a:rPr lang="en-US"/>
              <a:t>Utilize food contact surfaces (cutting boards, prep tables, serving lines, etc.)</a:t>
            </a:r>
          </a:p>
        </p:txBody>
      </p:sp>
      <p:graphicFrame>
        <p:nvGraphicFramePr>
          <p:cNvPr id="5" name="Content Placeholder 4" descr="Radial cycle shows the relationship between 3 tasks to a group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157324555"/>
              </p:ext>
            </p:extLst>
          </p:nvPr>
        </p:nvGraphicFramePr>
        <p:xfrm>
          <a:off x="6918037" y="1593129"/>
          <a:ext cx="5181600" cy="435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06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FHC Continued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904875" y="1509713"/>
            <a:ext cx="8467725" cy="43513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May be obtained upon successful completion from one of the 22 ANSI-Accredited training programs</a:t>
            </a:r>
          </a:p>
          <a:p>
            <a:r>
              <a:rPr lang="en-US"/>
              <a:t>Cost: $10-30</a:t>
            </a:r>
          </a:p>
          <a:p>
            <a:r>
              <a:rPr lang="en-US"/>
              <a:t> Valid for 3 years; stays with the individual to whom it was issued (useful and portable)</a:t>
            </a:r>
          </a:p>
          <a:p>
            <a:r>
              <a:rPr lang="en-US"/>
              <a:t> REQUIRED for cooks/prep; STRONGLY recommended for anyone who may serve food in the SFSP Program!</a:t>
            </a:r>
          </a:p>
        </p:txBody>
      </p:sp>
    </p:spTree>
    <p:extLst>
      <p:ext uri="{BB962C8B-B14F-4D97-AF65-F5344CB8AC3E}">
        <p14:creationId xmlns:p14="http://schemas.microsoft.com/office/powerpoint/2010/main" val="28906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/>
              <a:t>Exemptions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4294967295"/>
          </p:nvPr>
        </p:nvSpPr>
        <p:spPr>
          <a:xfrm>
            <a:off x="838200" y="1530350"/>
            <a:ext cx="9820275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/>
              <a:t>Sponsor employees that do not handle, prepare, cook or serve bulk food items</a:t>
            </a:r>
            <a:endParaRPr lang="en-US"/>
          </a:p>
          <a:p>
            <a:pPr lvl="1">
              <a:spcAft>
                <a:spcPts val="600"/>
              </a:spcAft>
            </a:pPr>
            <a:r>
              <a:rPr lang="en-US" sz="2400"/>
              <a:t>Site Supervisors that handle packaged meals</a:t>
            </a:r>
            <a:endParaRPr lang="en-US" sz="2400">
              <a:cs typeface="Calibri" panose="020F0502020204030204"/>
            </a:endParaRPr>
          </a:p>
          <a:p>
            <a:pPr lvl="1">
              <a:spcAft>
                <a:spcPts val="600"/>
              </a:spcAft>
            </a:pPr>
            <a:r>
              <a:rPr lang="en-US" sz="2400"/>
              <a:t>Site Assistants that handle packaged meals</a:t>
            </a:r>
            <a:endParaRPr lang="en-US" sz="2800">
              <a:cs typeface="Calibri" panose="020F0502020204030204"/>
            </a:endParaRPr>
          </a:p>
          <a:p>
            <a:pPr>
              <a:spcAft>
                <a:spcPts val="600"/>
              </a:spcAft>
            </a:pPr>
            <a:r>
              <a:rPr lang="en-US" sz="2800"/>
              <a:t>Volunteer Food Employees</a:t>
            </a:r>
            <a:endParaRPr lang="en-US" sz="2800">
              <a:cs typeface="Calibri" panose="020F0502020204030204"/>
            </a:endParaRPr>
          </a:p>
          <a:p>
            <a:pPr lvl="1"/>
            <a:r>
              <a:rPr lang="en-US" sz="2400"/>
              <a:t>Employees or volunteers who occasionally function as Food Employees are not required to obtain a FHC (e.g. administrative staff)</a:t>
            </a:r>
          </a:p>
        </p:txBody>
      </p:sp>
    </p:spTree>
    <p:extLst>
      <p:ext uri="{BB962C8B-B14F-4D97-AF65-F5344CB8AC3E}">
        <p14:creationId xmlns:p14="http://schemas.microsoft.com/office/powerpoint/2010/main" val="289162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CFPM Mandate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03200" y="1528185"/>
            <a:ext cx="10095345" cy="43513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>
              <a:spcAft>
                <a:spcPts val="600"/>
              </a:spcAft>
              <a:buSzPct val="98000"/>
              <a:buFont typeface="Arial" panose="020B0604020202020204" pitchFamily="34" charset="0"/>
              <a:buChar char="•"/>
            </a:pPr>
            <a:r>
              <a:rPr lang="en-US" sz="2400" b="1"/>
              <a:t>Certified Food Protection Manager </a:t>
            </a:r>
            <a:r>
              <a:rPr lang="en-US" sz="2400"/>
              <a:t>– a person who has demonstrated by means of a food safety certification examination that he/she has the knowledge, skills and abilities required to protect the public from foodborne illness</a:t>
            </a:r>
            <a:endParaRPr lang="en-US">
              <a:cs typeface="Calibri" panose="020F0502020204030204"/>
            </a:endParaRPr>
          </a:p>
          <a:p>
            <a:pPr lvl="1">
              <a:spcAft>
                <a:spcPts val="400"/>
              </a:spcAft>
              <a:buSzPct val="98000"/>
              <a:buFont typeface="Arial" panose="020B0604020202020204" pitchFamily="34" charset="0"/>
              <a:buChar char="•"/>
            </a:pPr>
            <a:r>
              <a:rPr lang="en-US" sz="2400" b="1"/>
              <a:t>Effective April 1, 2019: </a:t>
            </a:r>
            <a:r>
              <a:rPr lang="en-US" sz="2400"/>
              <a:t>At least one employee at each permitted food establishment that has supervisory and management responsibility and has authority to direct and control food preparation and service must be a Certified Food Protection Manager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212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/>
              <a:t>Sponsor’s Responsibility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4294967295"/>
          </p:nvPr>
        </p:nvSpPr>
        <p:spPr>
          <a:xfrm>
            <a:off x="838200" y="1567007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It is the responsibility of both the Sponsor’s SFSP Program Coordinator and CFPM to ensure that staff are appropriately trained and certified in food safety!</a:t>
            </a:r>
            <a:endParaRPr lang="en-US" sz="2800">
              <a:cs typeface="Calibri"/>
            </a:endParaRPr>
          </a:p>
          <a:p>
            <a:r>
              <a:rPr lang="en-US" sz="2800"/>
              <a:t>SFSP encourages all Program staff to complete an ANSI-Accredited FHC training program </a:t>
            </a:r>
            <a:endParaRPr lang="en-US" sz="2800">
              <a:cs typeface="Calibri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5155E23-A0DC-9C1C-1D49-8F799D6CF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559" y="3888625"/>
            <a:ext cx="2743200" cy="169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8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CFPM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92727" y="1422834"/>
            <a:ext cx="9042400" cy="43513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May be obtained upon successful completion from one of the 7 ANSI-Accredited programs</a:t>
            </a:r>
          </a:p>
          <a:p>
            <a:pPr>
              <a:spcAft>
                <a:spcPts val="1000"/>
              </a:spcAft>
            </a:pPr>
            <a:r>
              <a:rPr lang="en-US" sz="2800"/>
              <a:t>Cost: $100-150</a:t>
            </a:r>
            <a:endParaRPr lang="en-US" sz="2800">
              <a:cs typeface="Calibri" panose="020F0502020204030204"/>
            </a:endParaRPr>
          </a:p>
          <a:p>
            <a:pPr lvl="1">
              <a:spcAft>
                <a:spcPts val="600"/>
              </a:spcAft>
            </a:pPr>
            <a:r>
              <a:rPr lang="en-US" sz="2400"/>
              <a:t>Valid up to 5 years; again, stays with the individual to whom it was issued</a:t>
            </a:r>
            <a:endParaRPr lang="en-US" sz="2400">
              <a:cs typeface="Calibri" panose="020F0502020204030204"/>
            </a:endParaRPr>
          </a:p>
          <a:p>
            <a:pPr lvl="1"/>
            <a:r>
              <a:rPr lang="en-US" sz="2400"/>
              <a:t>A CFPM is permitted to be responsible for more than a single food establishment with an approved variance</a:t>
            </a:r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656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ECD_Presentation_template" id="{A59C2A28-A54F-E841-916C-2206BAC504D2}" vid="{1AF73A36-E511-7245-A020-3B69A73EEA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A1E017B6EC3F4397DA8617428230A5" ma:contentTypeVersion="17" ma:contentTypeDescription="Create a new document." ma:contentTypeScope="" ma:versionID="65ce9d49f62b83b0706a38ad2f595319">
  <xsd:schema xmlns:xsd="http://www.w3.org/2001/XMLSchema" xmlns:xs="http://www.w3.org/2001/XMLSchema" xmlns:p="http://schemas.microsoft.com/office/2006/metadata/properties" xmlns:ns2="2c38b65d-5a07-491d-a170-02292b3b8e60" xmlns:ns3="1d4c4705-e3fc-4088-bba0-4b35d52be7d4" targetNamespace="http://schemas.microsoft.com/office/2006/metadata/properties" ma:root="true" ma:fieldsID="d03b82982295161e0ca35bee695a29f4" ns2:_="" ns3:_="">
    <xsd:import namespace="2c38b65d-5a07-491d-a170-02292b3b8e60"/>
    <xsd:import namespace="1d4c4705-e3fc-4088-bba0-4b35d52be7d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Note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38b65d-5a07-491d-a170-02292b3b8e6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10bbf41-8424-4f7f-988f-2ddf88b5ee04}" ma:internalName="TaxCatchAll" ma:showField="CatchAllData" ma:web="2c38b65d-5a07-491d-a170-02292b3b8e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c4705-e3fc-4088-bba0-4b35d52be7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Notes" ma:index="18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fdcca1d-aa7a-4aa4-88bd-88f0d812d4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38b65d-5a07-491d-a170-02292b3b8e60" xsi:nil="true"/>
    <Notes xmlns="1d4c4705-e3fc-4088-bba0-4b35d52be7d4" xsi:nil="true"/>
    <lcf76f155ced4ddcb4097134ff3c332f xmlns="1d4c4705-e3fc-4088-bba0-4b35d52be7d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B15785B-C48A-42CB-A05B-CDD876980A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F77CA6-C3B6-4570-9E7E-096C98E9FF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38b65d-5a07-491d-a170-02292b3b8e60"/>
    <ds:schemaRef ds:uri="1d4c4705-e3fc-4088-bba0-4b35d52be7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302560-4113-48DF-809A-EE4B4FF2FC20}">
  <ds:schemaRefs>
    <ds:schemaRef ds:uri="1d4c4705-e3fc-4088-bba0-4b35d52be7d4"/>
    <ds:schemaRef ds:uri="2c38b65d-5a07-491d-a170-02292b3b8e60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1_Office Theme</vt:lpstr>
      <vt:lpstr>Early Childhood Education and Care Department </vt:lpstr>
      <vt:lpstr>NM Environment  Department Requirements</vt:lpstr>
      <vt:lpstr>NMED Food Code</vt:lpstr>
      <vt:lpstr>Food Handler Card (FHC) Mandate</vt:lpstr>
      <vt:lpstr>FHC Continued</vt:lpstr>
      <vt:lpstr>Exemptions</vt:lpstr>
      <vt:lpstr>CFPM Mandate</vt:lpstr>
      <vt:lpstr>Sponsor’s Responsibility</vt:lpstr>
      <vt:lpstr>CFPM Continued</vt:lpstr>
      <vt:lpstr>A Note for Vended Sponsors</vt:lpstr>
      <vt:lpstr>Temporary Food Establishments (NMED Chapter 10)</vt:lpstr>
      <vt:lpstr>PowerPoint Presentation</vt:lpstr>
      <vt:lpstr>PowerPoint Presentation</vt:lpstr>
      <vt:lpstr>Regulatory Agencies Not Under NMED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Cogar, Sarah, ECECD</dc:creator>
  <cp:revision>5</cp:revision>
  <dcterms:created xsi:type="dcterms:W3CDTF">2021-05-14T15:26:30Z</dcterms:created>
  <dcterms:modified xsi:type="dcterms:W3CDTF">2025-03-11T22:31:01Z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0x010100BDA1E017B6EC3F4397DA8617428230A5</vt:lpwstr>
  </property>
  <property fmtid="{D5CDD505-2E9C-101B-9397-08002B2CF9AE}" pid="3" name="MediaServiceImageTags">
    <vt:lpwstr/>
  </property>
</Properties>
</file>