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0.jpg" ContentType="image/jpg"/>
  <Override PartName="/ppt/media/image11.jpg" ContentType="image/jp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1134" r:id="rId5"/>
    <p:sldId id="752" r:id="rId6"/>
    <p:sldId id="754" r:id="rId7"/>
    <p:sldId id="755" r:id="rId8"/>
    <p:sldId id="756" r:id="rId9"/>
    <p:sldId id="757" r:id="rId10"/>
    <p:sldId id="758" r:id="rId11"/>
    <p:sldId id="764" r:id="rId12"/>
    <p:sldId id="278" r:id="rId13"/>
    <p:sldId id="767" r:id="rId14"/>
    <p:sldId id="761" r:id="rId15"/>
    <p:sldId id="762" r:id="rId16"/>
    <p:sldId id="763" r:id="rId17"/>
    <p:sldId id="774" r:id="rId18"/>
    <p:sldId id="775" r:id="rId19"/>
    <p:sldId id="776" r:id="rId20"/>
    <p:sldId id="777" r:id="rId21"/>
    <p:sldId id="782" r:id="rId22"/>
    <p:sldId id="783" r:id="rId23"/>
    <p:sldId id="784" r:id="rId24"/>
    <p:sldId id="778" r:id="rId25"/>
    <p:sldId id="780" r:id="rId26"/>
    <p:sldId id="781"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ez, Sonya, ECECD" initials="ME" lastIdx="1" clrIdx="0">
    <p:extLst>
      <p:ext uri="{19B8F6BF-5375-455C-9EA6-DF929625EA0E}">
        <p15:presenceInfo xmlns:p15="http://schemas.microsoft.com/office/powerpoint/2012/main" userId="S::sonya.martinez@state.nm.us::e6b95576-380d-47ff-b4cf-e474876bf9c9" providerId="AD"/>
      </p:ext>
    </p:extLst>
  </p:cmAuthor>
  <p:cmAuthor id="2" name="Candelaria, Debra, ECECD" initials="DC" lastIdx="1" clrIdx="1">
    <p:extLst>
      <p:ext uri="{19B8F6BF-5375-455C-9EA6-DF929625EA0E}">
        <p15:presenceInfo xmlns:p15="http://schemas.microsoft.com/office/powerpoint/2012/main" userId="S::Debra.Candelaria@ececd.nm.gov::43f00133-0acb-495b-b374-7ee5039cc8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961"/>
    <a:srgbClr val="B12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6D2D00-7B64-FCA7-1C9C-98F2DED0B6C8}" v="49" dt="2025-02-13T15:17:36.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60"/>
  </p:normalViewPr>
  <p:slideViewPr>
    <p:cSldViewPr snapToGrid="0">
      <p:cViewPr varScale="1">
        <p:scale>
          <a:sx n="91" d="100"/>
          <a:sy n="91" d="100"/>
        </p:scale>
        <p:origin x="812" y="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09T08:32:09.576" idx="1">
    <p:pos x="10" y="10"/>
    <p:text>Federal ?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4-03-08T12:29:45.542" idx="1">
    <p:pos x="10" y="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69191-8D24-480F-B786-EBC6DAAEA79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6D3A789-4F78-43BE-B808-2624943472A1}">
      <dgm:prSet/>
      <dgm:spPr/>
      <dgm:t>
        <a:bodyPr/>
        <a:lstStyle/>
        <a:p>
          <a:r>
            <a:rPr lang="en-US" dirty="0"/>
            <a:t>Single purchases up to $20,000.00 for:</a:t>
          </a:r>
        </a:p>
      </dgm:t>
    </dgm:pt>
    <dgm:pt modelId="{028B8AC8-179C-4ADF-867A-940A95369CFD}" type="parTrans" cxnId="{71098915-39D2-4046-98EA-512A57FF4E3F}">
      <dgm:prSet/>
      <dgm:spPr/>
      <dgm:t>
        <a:bodyPr/>
        <a:lstStyle/>
        <a:p>
          <a:endParaRPr lang="en-US"/>
        </a:p>
      </dgm:t>
    </dgm:pt>
    <dgm:pt modelId="{8566FDCE-B065-4223-A12F-1CF3CBA774EC}" type="sibTrans" cxnId="{71098915-39D2-4046-98EA-512A57FF4E3F}">
      <dgm:prSet/>
      <dgm:spPr/>
      <dgm:t>
        <a:bodyPr/>
        <a:lstStyle/>
        <a:p>
          <a:endParaRPr lang="en-US"/>
        </a:p>
      </dgm:t>
    </dgm:pt>
    <dgm:pt modelId="{0C355A51-25B5-436E-B8AA-E3702F21ABF4}">
      <dgm:prSet custT="1"/>
      <dgm:spPr/>
      <dgm:t>
        <a:bodyPr/>
        <a:lstStyle/>
        <a:p>
          <a:r>
            <a:rPr lang="en-US" sz="1600" dirty="0"/>
            <a:t>General services – (not professional)</a:t>
          </a:r>
        </a:p>
      </dgm:t>
    </dgm:pt>
    <dgm:pt modelId="{071F741A-934A-422B-893A-CC76032882E0}" type="parTrans" cxnId="{644E1E78-0768-423B-A830-97EEB1D7C977}">
      <dgm:prSet/>
      <dgm:spPr/>
      <dgm:t>
        <a:bodyPr/>
        <a:lstStyle/>
        <a:p>
          <a:endParaRPr lang="en-US"/>
        </a:p>
      </dgm:t>
    </dgm:pt>
    <dgm:pt modelId="{72BC1967-9596-4882-8048-8329B5DD6682}" type="sibTrans" cxnId="{644E1E78-0768-423B-A830-97EEB1D7C977}">
      <dgm:prSet/>
      <dgm:spPr/>
      <dgm:t>
        <a:bodyPr/>
        <a:lstStyle/>
        <a:p>
          <a:endParaRPr lang="en-US"/>
        </a:p>
      </dgm:t>
    </dgm:pt>
    <dgm:pt modelId="{97F949CA-31E6-45D5-BA1C-6B9D0CCE0CD2}">
      <dgm:prSet custT="1"/>
      <dgm:spPr/>
      <dgm:t>
        <a:bodyPr/>
        <a:lstStyle/>
        <a:p>
          <a:r>
            <a:rPr lang="en-US" sz="1600" dirty="0"/>
            <a:t>Construction – most types </a:t>
          </a:r>
          <a:r>
            <a:rPr lang="en-US" sz="1600" u="sng" dirty="0"/>
            <a:t>not allowable</a:t>
          </a:r>
          <a:r>
            <a:rPr lang="en-US" sz="1600" dirty="0"/>
            <a:t> in SFSP</a:t>
          </a:r>
        </a:p>
      </dgm:t>
    </dgm:pt>
    <dgm:pt modelId="{623A55D8-080F-46FE-83F9-4B10ED715BB2}" type="parTrans" cxnId="{3B5398E8-68F3-42FD-8ED2-9D6A12DB4D9F}">
      <dgm:prSet/>
      <dgm:spPr/>
      <dgm:t>
        <a:bodyPr/>
        <a:lstStyle/>
        <a:p>
          <a:endParaRPr lang="en-US"/>
        </a:p>
      </dgm:t>
    </dgm:pt>
    <dgm:pt modelId="{31390908-6D15-4722-B359-7C0C20ACDDDD}" type="sibTrans" cxnId="{3B5398E8-68F3-42FD-8ED2-9D6A12DB4D9F}">
      <dgm:prSet/>
      <dgm:spPr/>
      <dgm:t>
        <a:bodyPr/>
        <a:lstStyle/>
        <a:p>
          <a:endParaRPr lang="en-US"/>
        </a:p>
      </dgm:t>
    </dgm:pt>
    <dgm:pt modelId="{F9D93BCF-F31A-45F4-8A43-D8E98D84214F}">
      <dgm:prSet custT="1"/>
      <dgm:spPr/>
      <dgm:t>
        <a:bodyPr/>
        <a:lstStyle/>
        <a:p>
          <a:r>
            <a:rPr lang="en-US" sz="1600" dirty="0"/>
            <a:t>Tangible property </a:t>
          </a:r>
        </a:p>
      </dgm:t>
    </dgm:pt>
    <dgm:pt modelId="{41E96B5D-5D3C-490B-BBDD-9A9F496F361F}" type="parTrans" cxnId="{6E1D2B85-C12C-4ED3-9818-285D2A4C8DD6}">
      <dgm:prSet/>
      <dgm:spPr/>
      <dgm:t>
        <a:bodyPr/>
        <a:lstStyle/>
        <a:p>
          <a:endParaRPr lang="en-US"/>
        </a:p>
      </dgm:t>
    </dgm:pt>
    <dgm:pt modelId="{D345D40E-E00F-4AF5-959B-E8E3B03CEB4D}" type="sibTrans" cxnId="{6E1D2B85-C12C-4ED3-9818-285D2A4C8DD6}">
      <dgm:prSet/>
      <dgm:spPr/>
      <dgm:t>
        <a:bodyPr/>
        <a:lstStyle/>
        <a:p>
          <a:endParaRPr lang="en-US"/>
        </a:p>
      </dgm:t>
    </dgm:pt>
    <dgm:pt modelId="{E81C47FE-5685-46B8-B822-F6A04D05E0F8}">
      <dgm:prSet custT="1"/>
      <dgm:spPr/>
      <dgm:t>
        <a:bodyPr/>
        <a:lstStyle/>
        <a:p>
          <a:r>
            <a:rPr lang="en-US" sz="1600" dirty="0"/>
            <a:t>food service equipment, food, non-food, supplies, computer, furniture</a:t>
          </a:r>
        </a:p>
      </dgm:t>
    </dgm:pt>
    <dgm:pt modelId="{7F3B8754-08AF-493F-8E3B-DCD0438369D2}" type="parTrans" cxnId="{B2247084-5126-43CB-BF54-88D092A63023}">
      <dgm:prSet/>
      <dgm:spPr/>
      <dgm:t>
        <a:bodyPr/>
        <a:lstStyle/>
        <a:p>
          <a:endParaRPr lang="en-US"/>
        </a:p>
      </dgm:t>
    </dgm:pt>
    <dgm:pt modelId="{47FA66A4-DA9D-4ACB-A747-6C8BCDD05FDC}" type="sibTrans" cxnId="{B2247084-5126-43CB-BF54-88D092A63023}">
      <dgm:prSet/>
      <dgm:spPr/>
      <dgm:t>
        <a:bodyPr/>
        <a:lstStyle/>
        <a:p>
          <a:endParaRPr lang="en-US"/>
        </a:p>
      </dgm:t>
    </dgm:pt>
    <dgm:pt modelId="{12BC4AA1-2A61-406B-8A80-912C42ED7389}">
      <dgm:prSet/>
      <dgm:spPr/>
      <dgm:t>
        <a:bodyPr/>
        <a:lstStyle/>
        <a:p>
          <a:r>
            <a:rPr lang="en-US" dirty="0"/>
            <a:t>Must award based on “Best obtainable price” (1.4.1.50 NMAC)</a:t>
          </a:r>
        </a:p>
      </dgm:t>
    </dgm:pt>
    <dgm:pt modelId="{4181CAEB-5477-437F-8DCA-99E0DD7D33DB}" type="parTrans" cxnId="{333705CE-F5E1-4E16-B3BC-4CBAE741B0CF}">
      <dgm:prSet/>
      <dgm:spPr/>
      <dgm:t>
        <a:bodyPr/>
        <a:lstStyle/>
        <a:p>
          <a:endParaRPr lang="en-US"/>
        </a:p>
      </dgm:t>
    </dgm:pt>
    <dgm:pt modelId="{FBF196AD-F7D6-4DDB-A2B4-384702D187E6}" type="sibTrans" cxnId="{333705CE-F5E1-4E16-B3BC-4CBAE741B0CF}">
      <dgm:prSet/>
      <dgm:spPr/>
      <dgm:t>
        <a:bodyPr/>
        <a:lstStyle/>
        <a:p>
          <a:endParaRPr lang="en-US"/>
        </a:p>
      </dgm:t>
    </dgm:pt>
    <dgm:pt modelId="{466FC839-DA80-4E30-A0F6-E088FEACA0EF}">
      <dgm:prSet/>
      <dgm:spPr/>
      <dgm:t>
        <a:bodyPr/>
        <a:lstStyle/>
        <a:p>
          <a:r>
            <a:rPr lang="en-US" dirty="0"/>
            <a:t>2 quotes is good. </a:t>
          </a:r>
        </a:p>
      </dgm:t>
    </dgm:pt>
    <dgm:pt modelId="{20513760-F785-4B15-BA6F-00CF3DE0BF85}" type="parTrans" cxnId="{FC9945E7-23E7-47B2-8F8F-18C229CFE247}">
      <dgm:prSet/>
      <dgm:spPr/>
      <dgm:t>
        <a:bodyPr/>
        <a:lstStyle/>
        <a:p>
          <a:endParaRPr lang="en-US"/>
        </a:p>
      </dgm:t>
    </dgm:pt>
    <dgm:pt modelId="{C216B90F-0184-4303-A94F-72A4397F3AE5}" type="sibTrans" cxnId="{FC9945E7-23E7-47B2-8F8F-18C229CFE247}">
      <dgm:prSet/>
      <dgm:spPr/>
      <dgm:t>
        <a:bodyPr/>
        <a:lstStyle/>
        <a:p>
          <a:endParaRPr lang="en-US"/>
        </a:p>
      </dgm:t>
    </dgm:pt>
    <dgm:pt modelId="{0E336D31-B5E0-418C-A556-C97BBB613D27}">
      <dgm:prSet/>
      <dgm:spPr/>
      <dgm:t>
        <a:bodyPr/>
        <a:lstStyle/>
        <a:p>
          <a:r>
            <a:rPr lang="en-US" dirty="0"/>
            <a:t>3 quotes is better! </a:t>
          </a:r>
        </a:p>
      </dgm:t>
    </dgm:pt>
    <dgm:pt modelId="{68E374D9-F893-4BD0-BF9F-FCD80A8AFA5F}" type="parTrans" cxnId="{67C407D8-3921-4FA7-9E7A-C764D54941A1}">
      <dgm:prSet/>
      <dgm:spPr/>
      <dgm:t>
        <a:bodyPr/>
        <a:lstStyle/>
        <a:p>
          <a:endParaRPr lang="en-US"/>
        </a:p>
      </dgm:t>
    </dgm:pt>
    <dgm:pt modelId="{C1610E4D-606B-40F5-A15E-E7C196CB0A96}" type="sibTrans" cxnId="{67C407D8-3921-4FA7-9E7A-C764D54941A1}">
      <dgm:prSet/>
      <dgm:spPr/>
      <dgm:t>
        <a:bodyPr/>
        <a:lstStyle/>
        <a:p>
          <a:endParaRPr lang="en-US"/>
        </a:p>
      </dgm:t>
    </dgm:pt>
    <dgm:pt modelId="{F62B68B8-0D42-4CC1-8765-19AD6240EE74}">
      <dgm:prSet/>
      <dgm:spPr/>
      <dgm:t>
        <a:bodyPr/>
        <a:lstStyle/>
        <a:p>
          <a:r>
            <a:rPr lang="en-US" dirty="0"/>
            <a:t>Quotes must be documented</a:t>
          </a:r>
        </a:p>
      </dgm:t>
    </dgm:pt>
    <dgm:pt modelId="{F17DC2C0-458B-4676-940C-35F129614188}" type="parTrans" cxnId="{943B1780-2F3C-40F6-B58E-6321E11AE76B}">
      <dgm:prSet/>
      <dgm:spPr/>
      <dgm:t>
        <a:bodyPr/>
        <a:lstStyle/>
        <a:p>
          <a:endParaRPr lang="en-US"/>
        </a:p>
      </dgm:t>
    </dgm:pt>
    <dgm:pt modelId="{48934D3B-0AB2-4BC2-A777-80A4BE7A5BBA}" type="sibTrans" cxnId="{943B1780-2F3C-40F6-B58E-6321E11AE76B}">
      <dgm:prSet/>
      <dgm:spPr/>
      <dgm:t>
        <a:bodyPr/>
        <a:lstStyle/>
        <a:p>
          <a:endParaRPr lang="en-US"/>
        </a:p>
      </dgm:t>
    </dgm:pt>
    <dgm:pt modelId="{DE3F48EB-11A7-417E-A6DF-5E2D814ED745}">
      <dgm:prSet/>
      <dgm:spPr/>
      <dgm:t>
        <a:bodyPr/>
        <a:lstStyle/>
        <a:p>
          <a:r>
            <a:rPr lang="en-US" dirty="0"/>
            <a:t>Written – Company letterhead</a:t>
          </a:r>
        </a:p>
      </dgm:t>
    </dgm:pt>
    <dgm:pt modelId="{EB26F9CD-C74F-41F8-8BE8-1B106191364A}" type="parTrans" cxnId="{9488EFDA-56F5-4924-8C31-019A928F2B37}">
      <dgm:prSet/>
      <dgm:spPr/>
      <dgm:t>
        <a:bodyPr/>
        <a:lstStyle/>
        <a:p>
          <a:endParaRPr lang="en-US"/>
        </a:p>
      </dgm:t>
    </dgm:pt>
    <dgm:pt modelId="{A00825BD-0228-4D20-819A-CF8D73B3ED8F}" type="sibTrans" cxnId="{9488EFDA-56F5-4924-8C31-019A928F2B37}">
      <dgm:prSet/>
      <dgm:spPr/>
      <dgm:t>
        <a:bodyPr/>
        <a:lstStyle/>
        <a:p>
          <a:endParaRPr lang="en-US"/>
        </a:p>
      </dgm:t>
    </dgm:pt>
    <dgm:pt modelId="{D895263E-D2FC-490B-84E2-C36C3952D8A5}">
      <dgm:prSet/>
      <dgm:spPr/>
      <dgm:t>
        <a:bodyPr/>
        <a:lstStyle/>
        <a:p>
          <a:r>
            <a:rPr lang="en-US" dirty="0"/>
            <a:t>Verbal – Develop written record to vendor acknowledging his/her quote</a:t>
          </a:r>
        </a:p>
      </dgm:t>
    </dgm:pt>
    <dgm:pt modelId="{44C05963-59BE-40D4-8FBA-6A908FE33264}" type="parTrans" cxnId="{2B724367-564B-46F8-A883-CD8FE174C9C2}">
      <dgm:prSet/>
      <dgm:spPr/>
      <dgm:t>
        <a:bodyPr/>
        <a:lstStyle/>
        <a:p>
          <a:endParaRPr lang="en-US"/>
        </a:p>
      </dgm:t>
    </dgm:pt>
    <dgm:pt modelId="{BF5440D6-7708-4C39-A1B7-4528FBB7EC97}" type="sibTrans" cxnId="{2B724367-564B-46F8-A883-CD8FE174C9C2}">
      <dgm:prSet/>
      <dgm:spPr/>
      <dgm:t>
        <a:bodyPr/>
        <a:lstStyle/>
        <a:p>
          <a:endParaRPr lang="en-US"/>
        </a:p>
      </dgm:t>
    </dgm:pt>
    <dgm:pt modelId="{A84BF4DF-5AED-420F-8EF1-3C4FC3C1FF70}">
      <dgm:prSet/>
      <dgm:spPr/>
      <dgm:t>
        <a:bodyPr/>
        <a:lstStyle/>
        <a:p>
          <a:r>
            <a:rPr lang="en-US"/>
            <a:t>Internet – Print web page</a:t>
          </a:r>
        </a:p>
      </dgm:t>
    </dgm:pt>
    <dgm:pt modelId="{10A12543-2B02-4711-80AF-74249B96AB45}" type="parTrans" cxnId="{3D4DD378-F5A7-47FB-84D2-EF089D8172B0}">
      <dgm:prSet/>
      <dgm:spPr/>
      <dgm:t>
        <a:bodyPr/>
        <a:lstStyle/>
        <a:p>
          <a:endParaRPr lang="en-US"/>
        </a:p>
      </dgm:t>
    </dgm:pt>
    <dgm:pt modelId="{032CA5E3-AD93-4A5F-B906-36FA55439BEC}" type="sibTrans" cxnId="{3D4DD378-F5A7-47FB-84D2-EF089D8172B0}">
      <dgm:prSet/>
      <dgm:spPr/>
      <dgm:t>
        <a:bodyPr/>
        <a:lstStyle/>
        <a:p>
          <a:endParaRPr lang="en-US"/>
        </a:p>
      </dgm:t>
    </dgm:pt>
    <dgm:pt modelId="{E027573E-A328-4839-9902-BF57664D95B7}">
      <dgm:prSet/>
      <dgm:spPr/>
      <dgm:t>
        <a:bodyPr/>
        <a:lstStyle/>
        <a:p>
          <a:endParaRPr lang="en-US" sz="1400"/>
        </a:p>
      </dgm:t>
    </dgm:pt>
    <dgm:pt modelId="{9B38C027-4104-4ED9-A6B3-C93E771050DF}" type="parTrans" cxnId="{7E173670-C5F0-4EF7-A252-1C4C9A623A21}">
      <dgm:prSet/>
      <dgm:spPr/>
      <dgm:t>
        <a:bodyPr/>
        <a:lstStyle/>
        <a:p>
          <a:endParaRPr lang="en-US"/>
        </a:p>
      </dgm:t>
    </dgm:pt>
    <dgm:pt modelId="{4CFBF9CA-4449-41EF-A09B-9CAAF45B93DD}" type="sibTrans" cxnId="{7E173670-C5F0-4EF7-A252-1C4C9A623A21}">
      <dgm:prSet/>
      <dgm:spPr/>
      <dgm:t>
        <a:bodyPr/>
        <a:lstStyle/>
        <a:p>
          <a:endParaRPr lang="en-US"/>
        </a:p>
      </dgm:t>
    </dgm:pt>
    <dgm:pt modelId="{FAF7786F-9F44-46D6-844B-CD4AB1058ADD}">
      <dgm:prSet/>
      <dgm:spPr/>
      <dgm:t>
        <a:bodyPr/>
        <a:lstStyle/>
        <a:p>
          <a:endParaRPr lang="en-US" dirty="0"/>
        </a:p>
      </dgm:t>
    </dgm:pt>
    <dgm:pt modelId="{0C15D395-BEE1-4188-9DA6-3A52586CAF7E}" type="parTrans" cxnId="{FA7A7FAF-5786-49D3-A8E8-2E684651C556}">
      <dgm:prSet/>
      <dgm:spPr/>
      <dgm:t>
        <a:bodyPr/>
        <a:lstStyle/>
        <a:p>
          <a:endParaRPr lang="en-US"/>
        </a:p>
      </dgm:t>
    </dgm:pt>
    <dgm:pt modelId="{5F484D7E-C939-4FCC-B9AC-120699A74B6C}" type="sibTrans" cxnId="{FA7A7FAF-5786-49D3-A8E8-2E684651C556}">
      <dgm:prSet/>
      <dgm:spPr/>
      <dgm:t>
        <a:bodyPr/>
        <a:lstStyle/>
        <a:p>
          <a:endParaRPr lang="en-US"/>
        </a:p>
      </dgm:t>
    </dgm:pt>
    <dgm:pt modelId="{77419672-67DA-4E04-B482-7A877B457844}">
      <dgm:prSet/>
      <dgm:spPr/>
      <dgm:t>
        <a:bodyPr/>
        <a:lstStyle/>
        <a:p>
          <a:endParaRPr lang="en-US" dirty="0"/>
        </a:p>
      </dgm:t>
    </dgm:pt>
    <dgm:pt modelId="{A31C5A5C-D502-4A4D-8BF8-670ECC23A238}" type="parTrans" cxnId="{77DEE83C-C2AF-4FCE-AA10-76896295C53B}">
      <dgm:prSet/>
      <dgm:spPr/>
      <dgm:t>
        <a:bodyPr/>
        <a:lstStyle/>
        <a:p>
          <a:endParaRPr lang="en-US"/>
        </a:p>
      </dgm:t>
    </dgm:pt>
    <dgm:pt modelId="{E82093F5-3860-48B7-87FC-E357B7F4F63B}" type="sibTrans" cxnId="{77DEE83C-C2AF-4FCE-AA10-76896295C53B}">
      <dgm:prSet/>
      <dgm:spPr/>
      <dgm:t>
        <a:bodyPr/>
        <a:lstStyle/>
        <a:p>
          <a:endParaRPr lang="en-US"/>
        </a:p>
      </dgm:t>
    </dgm:pt>
    <dgm:pt modelId="{4833A133-FABD-41D0-86F3-5D500BC35987}" type="pres">
      <dgm:prSet presAssocID="{DF969191-8D24-480F-B786-EBC6DAAEA79F}" presName="linear" presStyleCnt="0">
        <dgm:presLayoutVars>
          <dgm:animLvl val="lvl"/>
          <dgm:resizeHandles val="exact"/>
        </dgm:presLayoutVars>
      </dgm:prSet>
      <dgm:spPr/>
    </dgm:pt>
    <dgm:pt modelId="{DB482CCC-9EFD-4134-9DA6-8D5BA49E8FCD}" type="pres">
      <dgm:prSet presAssocID="{D6D3A789-4F78-43BE-B808-2624943472A1}" presName="parentText" presStyleLbl="node1" presStyleIdx="0" presStyleCnt="3" custScaleY="53555" custLinFactNeighborY="-607">
        <dgm:presLayoutVars>
          <dgm:chMax val="0"/>
          <dgm:bulletEnabled val="1"/>
        </dgm:presLayoutVars>
      </dgm:prSet>
      <dgm:spPr/>
    </dgm:pt>
    <dgm:pt modelId="{C9A9AC9C-9E31-4640-BAE4-4596F6857D01}" type="pres">
      <dgm:prSet presAssocID="{D6D3A789-4F78-43BE-B808-2624943472A1}" presName="childText" presStyleLbl="revTx" presStyleIdx="0" presStyleCnt="3">
        <dgm:presLayoutVars>
          <dgm:bulletEnabled val="1"/>
        </dgm:presLayoutVars>
      </dgm:prSet>
      <dgm:spPr/>
    </dgm:pt>
    <dgm:pt modelId="{C38462AA-FEE2-45FB-9C8D-FFEF4C60781B}" type="pres">
      <dgm:prSet presAssocID="{12BC4AA1-2A61-406B-8A80-912C42ED7389}" presName="parentText" presStyleLbl="node1" presStyleIdx="1" presStyleCnt="3" custScaleY="53652" custLinFactNeighborX="589" custLinFactNeighborY="12908">
        <dgm:presLayoutVars>
          <dgm:chMax val="0"/>
          <dgm:bulletEnabled val="1"/>
        </dgm:presLayoutVars>
      </dgm:prSet>
      <dgm:spPr/>
    </dgm:pt>
    <dgm:pt modelId="{C6D5DD34-DC04-4591-9941-5B9F0C0FFFEA}" type="pres">
      <dgm:prSet presAssocID="{12BC4AA1-2A61-406B-8A80-912C42ED7389}" presName="childText" presStyleLbl="revTx" presStyleIdx="1" presStyleCnt="3">
        <dgm:presLayoutVars>
          <dgm:bulletEnabled val="1"/>
        </dgm:presLayoutVars>
      </dgm:prSet>
      <dgm:spPr/>
    </dgm:pt>
    <dgm:pt modelId="{8660EDC4-5624-40FB-AFE2-E38FB641D7F4}" type="pres">
      <dgm:prSet presAssocID="{F62B68B8-0D42-4CC1-8765-19AD6240EE74}" presName="parentText" presStyleLbl="node1" presStyleIdx="2" presStyleCnt="3" custScaleY="47736">
        <dgm:presLayoutVars>
          <dgm:chMax val="0"/>
          <dgm:bulletEnabled val="1"/>
        </dgm:presLayoutVars>
      </dgm:prSet>
      <dgm:spPr/>
    </dgm:pt>
    <dgm:pt modelId="{1549FCC4-FDF5-490A-A139-DF3F718E39A9}" type="pres">
      <dgm:prSet presAssocID="{F62B68B8-0D42-4CC1-8765-19AD6240EE74}" presName="childText" presStyleLbl="revTx" presStyleIdx="2" presStyleCnt="3">
        <dgm:presLayoutVars>
          <dgm:bulletEnabled val="1"/>
        </dgm:presLayoutVars>
      </dgm:prSet>
      <dgm:spPr/>
    </dgm:pt>
  </dgm:ptLst>
  <dgm:cxnLst>
    <dgm:cxn modelId="{8EC61F03-9876-415E-977A-4863E521DB9F}" type="presOf" srcId="{DF969191-8D24-480F-B786-EBC6DAAEA79F}" destId="{4833A133-FABD-41D0-86F3-5D500BC35987}" srcOrd="0" destOrd="0" presId="urn:microsoft.com/office/officeart/2005/8/layout/vList2"/>
    <dgm:cxn modelId="{548B5E07-3D9E-4152-B30D-933044D6000F}" type="presOf" srcId="{E81C47FE-5685-46B8-B822-F6A04D05E0F8}" destId="{C9A9AC9C-9E31-4640-BAE4-4596F6857D01}" srcOrd="0" destOrd="4" presId="urn:microsoft.com/office/officeart/2005/8/layout/vList2"/>
    <dgm:cxn modelId="{73E76814-1077-46F3-A35A-DCF6A8577666}" type="presOf" srcId="{466FC839-DA80-4E30-A0F6-E088FEACA0EF}" destId="{C6D5DD34-DC04-4591-9941-5B9F0C0FFFEA}" srcOrd="0" destOrd="1" presId="urn:microsoft.com/office/officeart/2005/8/layout/vList2"/>
    <dgm:cxn modelId="{71098915-39D2-4046-98EA-512A57FF4E3F}" srcId="{DF969191-8D24-480F-B786-EBC6DAAEA79F}" destId="{D6D3A789-4F78-43BE-B808-2624943472A1}" srcOrd="0" destOrd="0" parTransId="{028B8AC8-179C-4ADF-867A-940A95369CFD}" sibTransId="{8566FDCE-B065-4223-A12F-1CF3CBA774EC}"/>
    <dgm:cxn modelId="{E69E7A16-1223-4C24-AF67-588FB2DAC873}" type="presOf" srcId="{A84BF4DF-5AED-420F-8EF1-3C4FC3C1FF70}" destId="{1549FCC4-FDF5-490A-A139-DF3F718E39A9}" srcOrd="0" destOrd="3" presId="urn:microsoft.com/office/officeart/2005/8/layout/vList2"/>
    <dgm:cxn modelId="{B6C83E2B-6354-48B9-9FAF-3CD4073E813C}" type="presOf" srcId="{FAF7786F-9F44-46D6-844B-CD4AB1058ADD}" destId="{C6D5DD34-DC04-4591-9941-5B9F0C0FFFEA}" srcOrd="0" destOrd="0" presId="urn:microsoft.com/office/officeart/2005/8/layout/vList2"/>
    <dgm:cxn modelId="{1C98E62E-E9B9-41C3-A0A7-6ACED1D4F6F9}" type="presOf" srcId="{12BC4AA1-2A61-406B-8A80-912C42ED7389}" destId="{C38462AA-FEE2-45FB-9C8D-FFEF4C60781B}" srcOrd="0" destOrd="0" presId="urn:microsoft.com/office/officeart/2005/8/layout/vList2"/>
    <dgm:cxn modelId="{77DEE83C-C2AF-4FCE-AA10-76896295C53B}" srcId="{F62B68B8-0D42-4CC1-8765-19AD6240EE74}" destId="{77419672-67DA-4E04-B482-7A877B457844}" srcOrd="0" destOrd="0" parTransId="{A31C5A5C-D502-4A4D-8BF8-670ECC23A238}" sibTransId="{E82093F5-3860-48B7-87FC-E357B7F4F63B}"/>
    <dgm:cxn modelId="{CE87D55B-4CE5-4F9C-8C6E-5981A6BB24BA}" type="presOf" srcId="{F9D93BCF-F31A-45F4-8A43-D8E98D84214F}" destId="{C9A9AC9C-9E31-4640-BAE4-4596F6857D01}" srcOrd="0" destOrd="3" presId="urn:microsoft.com/office/officeart/2005/8/layout/vList2"/>
    <dgm:cxn modelId="{2B724367-564B-46F8-A883-CD8FE174C9C2}" srcId="{F62B68B8-0D42-4CC1-8765-19AD6240EE74}" destId="{D895263E-D2FC-490B-84E2-C36C3952D8A5}" srcOrd="2" destOrd="0" parTransId="{44C05963-59BE-40D4-8FBA-6A908FE33264}" sibTransId="{BF5440D6-7708-4C39-A1B7-4528FBB7EC97}"/>
    <dgm:cxn modelId="{7E173670-C5F0-4EF7-A252-1C4C9A623A21}" srcId="{D6D3A789-4F78-43BE-B808-2624943472A1}" destId="{E027573E-A328-4839-9902-BF57664D95B7}" srcOrd="0" destOrd="0" parTransId="{9B38C027-4104-4ED9-A6B3-C93E771050DF}" sibTransId="{4CFBF9CA-4449-41EF-A09B-9CAAF45B93DD}"/>
    <dgm:cxn modelId="{2C411E55-F356-48AB-94CC-19CD2F29C0DE}" type="presOf" srcId="{E027573E-A328-4839-9902-BF57664D95B7}" destId="{C9A9AC9C-9E31-4640-BAE4-4596F6857D01}" srcOrd="0" destOrd="0" presId="urn:microsoft.com/office/officeart/2005/8/layout/vList2"/>
    <dgm:cxn modelId="{644E1E78-0768-423B-A830-97EEB1D7C977}" srcId="{D6D3A789-4F78-43BE-B808-2624943472A1}" destId="{0C355A51-25B5-436E-B8AA-E3702F21ABF4}" srcOrd="1" destOrd="0" parTransId="{071F741A-934A-422B-893A-CC76032882E0}" sibTransId="{72BC1967-9596-4882-8048-8329B5DD6682}"/>
    <dgm:cxn modelId="{3D4DD378-F5A7-47FB-84D2-EF089D8172B0}" srcId="{F62B68B8-0D42-4CC1-8765-19AD6240EE74}" destId="{A84BF4DF-5AED-420F-8EF1-3C4FC3C1FF70}" srcOrd="3" destOrd="0" parTransId="{10A12543-2B02-4711-80AF-74249B96AB45}" sibTransId="{032CA5E3-AD93-4A5F-B906-36FA55439BEC}"/>
    <dgm:cxn modelId="{943B1780-2F3C-40F6-B58E-6321E11AE76B}" srcId="{DF969191-8D24-480F-B786-EBC6DAAEA79F}" destId="{F62B68B8-0D42-4CC1-8765-19AD6240EE74}" srcOrd="2" destOrd="0" parTransId="{F17DC2C0-458B-4676-940C-35F129614188}" sibTransId="{48934D3B-0AB2-4BC2-A777-80A4BE7A5BBA}"/>
    <dgm:cxn modelId="{B2247084-5126-43CB-BF54-88D092A63023}" srcId="{F9D93BCF-F31A-45F4-8A43-D8E98D84214F}" destId="{E81C47FE-5685-46B8-B822-F6A04D05E0F8}" srcOrd="0" destOrd="0" parTransId="{7F3B8754-08AF-493F-8E3B-DCD0438369D2}" sibTransId="{47FA66A4-DA9D-4ACB-A747-6C8BCDD05FDC}"/>
    <dgm:cxn modelId="{6E1D2B85-C12C-4ED3-9818-285D2A4C8DD6}" srcId="{D6D3A789-4F78-43BE-B808-2624943472A1}" destId="{F9D93BCF-F31A-45F4-8A43-D8E98D84214F}" srcOrd="3" destOrd="0" parTransId="{41E96B5D-5D3C-490B-BBDD-9A9F496F361F}" sibTransId="{D345D40E-E00F-4AF5-959B-E8E3B03CEB4D}"/>
    <dgm:cxn modelId="{34E3D087-4C0F-43D8-9CF3-DF9D79FCB659}" type="presOf" srcId="{DE3F48EB-11A7-417E-A6DF-5E2D814ED745}" destId="{1549FCC4-FDF5-490A-A139-DF3F718E39A9}" srcOrd="0" destOrd="1" presId="urn:microsoft.com/office/officeart/2005/8/layout/vList2"/>
    <dgm:cxn modelId="{1AFBCC9F-BFED-467F-82C3-78375B19F392}" type="presOf" srcId="{D895263E-D2FC-490B-84E2-C36C3952D8A5}" destId="{1549FCC4-FDF5-490A-A139-DF3F718E39A9}" srcOrd="0" destOrd="2" presId="urn:microsoft.com/office/officeart/2005/8/layout/vList2"/>
    <dgm:cxn modelId="{FA7A7FAF-5786-49D3-A8E8-2E684651C556}" srcId="{12BC4AA1-2A61-406B-8A80-912C42ED7389}" destId="{FAF7786F-9F44-46D6-844B-CD4AB1058ADD}" srcOrd="0" destOrd="0" parTransId="{0C15D395-BEE1-4188-9DA6-3A52586CAF7E}" sibTransId="{5F484D7E-C939-4FCC-B9AC-120699A74B6C}"/>
    <dgm:cxn modelId="{DA24FEBA-4971-4C48-8CEE-7AE1DDE5C5FA}" type="presOf" srcId="{77419672-67DA-4E04-B482-7A877B457844}" destId="{1549FCC4-FDF5-490A-A139-DF3F718E39A9}" srcOrd="0" destOrd="0" presId="urn:microsoft.com/office/officeart/2005/8/layout/vList2"/>
    <dgm:cxn modelId="{B54A84BE-84ED-46B3-A2BF-4FD84B024C56}" type="presOf" srcId="{97F949CA-31E6-45D5-BA1C-6B9D0CCE0CD2}" destId="{C9A9AC9C-9E31-4640-BAE4-4596F6857D01}" srcOrd="0" destOrd="2" presId="urn:microsoft.com/office/officeart/2005/8/layout/vList2"/>
    <dgm:cxn modelId="{28E7BEC2-C219-405E-B757-761C8EA69BD8}" type="presOf" srcId="{0C355A51-25B5-436E-B8AA-E3702F21ABF4}" destId="{C9A9AC9C-9E31-4640-BAE4-4596F6857D01}" srcOrd="0" destOrd="1" presId="urn:microsoft.com/office/officeart/2005/8/layout/vList2"/>
    <dgm:cxn modelId="{4FDE0DC8-4323-44C2-A69A-34BD494DB126}" type="presOf" srcId="{F62B68B8-0D42-4CC1-8765-19AD6240EE74}" destId="{8660EDC4-5624-40FB-AFE2-E38FB641D7F4}" srcOrd="0" destOrd="0" presId="urn:microsoft.com/office/officeart/2005/8/layout/vList2"/>
    <dgm:cxn modelId="{333705CE-F5E1-4E16-B3BC-4CBAE741B0CF}" srcId="{DF969191-8D24-480F-B786-EBC6DAAEA79F}" destId="{12BC4AA1-2A61-406B-8A80-912C42ED7389}" srcOrd="1" destOrd="0" parTransId="{4181CAEB-5477-437F-8DCA-99E0DD7D33DB}" sibTransId="{FBF196AD-F7D6-4DDB-A2B4-384702D187E6}"/>
    <dgm:cxn modelId="{67C407D8-3921-4FA7-9E7A-C764D54941A1}" srcId="{12BC4AA1-2A61-406B-8A80-912C42ED7389}" destId="{0E336D31-B5E0-418C-A556-C97BBB613D27}" srcOrd="2" destOrd="0" parTransId="{68E374D9-F893-4BD0-BF9F-FCD80A8AFA5F}" sibTransId="{C1610E4D-606B-40F5-A15E-E7C196CB0A96}"/>
    <dgm:cxn modelId="{9488EFDA-56F5-4924-8C31-019A928F2B37}" srcId="{F62B68B8-0D42-4CC1-8765-19AD6240EE74}" destId="{DE3F48EB-11A7-417E-A6DF-5E2D814ED745}" srcOrd="1" destOrd="0" parTransId="{EB26F9CD-C74F-41F8-8BE8-1B106191364A}" sibTransId="{A00825BD-0228-4D20-819A-CF8D73B3ED8F}"/>
    <dgm:cxn modelId="{F16B29DB-8CD5-4D70-9CEC-165EDC3D9670}" type="presOf" srcId="{D6D3A789-4F78-43BE-B808-2624943472A1}" destId="{DB482CCC-9EFD-4134-9DA6-8D5BA49E8FCD}" srcOrd="0" destOrd="0" presId="urn:microsoft.com/office/officeart/2005/8/layout/vList2"/>
    <dgm:cxn modelId="{FC9945E7-23E7-47B2-8F8F-18C229CFE247}" srcId="{12BC4AA1-2A61-406B-8A80-912C42ED7389}" destId="{466FC839-DA80-4E30-A0F6-E088FEACA0EF}" srcOrd="1" destOrd="0" parTransId="{20513760-F785-4B15-BA6F-00CF3DE0BF85}" sibTransId="{C216B90F-0184-4303-A94F-72A4397F3AE5}"/>
    <dgm:cxn modelId="{3B5398E8-68F3-42FD-8ED2-9D6A12DB4D9F}" srcId="{D6D3A789-4F78-43BE-B808-2624943472A1}" destId="{97F949CA-31E6-45D5-BA1C-6B9D0CCE0CD2}" srcOrd="2" destOrd="0" parTransId="{623A55D8-080F-46FE-83F9-4B10ED715BB2}" sibTransId="{31390908-6D15-4722-B359-7C0C20ACDDDD}"/>
    <dgm:cxn modelId="{BB5993F4-234A-4AEE-983F-7AE68942CB63}" type="presOf" srcId="{0E336D31-B5E0-418C-A556-C97BBB613D27}" destId="{C6D5DD34-DC04-4591-9941-5B9F0C0FFFEA}" srcOrd="0" destOrd="2" presId="urn:microsoft.com/office/officeart/2005/8/layout/vList2"/>
    <dgm:cxn modelId="{CF4DB394-1104-4F25-AD71-4BBFFDE90CCC}" type="presParOf" srcId="{4833A133-FABD-41D0-86F3-5D500BC35987}" destId="{DB482CCC-9EFD-4134-9DA6-8D5BA49E8FCD}" srcOrd="0" destOrd="0" presId="urn:microsoft.com/office/officeart/2005/8/layout/vList2"/>
    <dgm:cxn modelId="{F68947F1-A7C7-429B-A2D7-62D3C3DEF339}" type="presParOf" srcId="{4833A133-FABD-41D0-86F3-5D500BC35987}" destId="{C9A9AC9C-9E31-4640-BAE4-4596F6857D01}" srcOrd="1" destOrd="0" presId="urn:microsoft.com/office/officeart/2005/8/layout/vList2"/>
    <dgm:cxn modelId="{B16440C9-669A-4476-898D-252256DED708}" type="presParOf" srcId="{4833A133-FABD-41D0-86F3-5D500BC35987}" destId="{C38462AA-FEE2-45FB-9C8D-FFEF4C60781B}" srcOrd="2" destOrd="0" presId="urn:microsoft.com/office/officeart/2005/8/layout/vList2"/>
    <dgm:cxn modelId="{C740582B-4388-4727-ACB6-1E45583EC7EF}" type="presParOf" srcId="{4833A133-FABD-41D0-86F3-5D500BC35987}" destId="{C6D5DD34-DC04-4591-9941-5B9F0C0FFFEA}" srcOrd="3" destOrd="0" presId="urn:microsoft.com/office/officeart/2005/8/layout/vList2"/>
    <dgm:cxn modelId="{75BFC650-57F0-4222-9796-7F032E8A68E6}" type="presParOf" srcId="{4833A133-FABD-41D0-86F3-5D500BC35987}" destId="{8660EDC4-5624-40FB-AFE2-E38FB641D7F4}" srcOrd="4" destOrd="0" presId="urn:microsoft.com/office/officeart/2005/8/layout/vList2"/>
    <dgm:cxn modelId="{ADF196D3-6642-4FD6-8DDA-9AA15905A38E}" type="presParOf" srcId="{4833A133-FABD-41D0-86F3-5D500BC35987}" destId="{1549FCC4-FDF5-490A-A139-DF3F718E39A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82CCC-9EFD-4134-9DA6-8D5BA49E8FCD}">
      <dsp:nvSpPr>
        <dsp:cNvPr id="0" name=""/>
        <dsp:cNvSpPr/>
      </dsp:nvSpPr>
      <dsp:spPr>
        <a:xfrm>
          <a:off x="0" y="25397"/>
          <a:ext cx="6485225" cy="55314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Single purchases up to $20,000.00 for:</a:t>
          </a:r>
        </a:p>
      </dsp:txBody>
      <dsp:txXfrm>
        <a:off x="27002" y="52399"/>
        <a:ext cx="6431221" cy="499140"/>
      </dsp:txXfrm>
    </dsp:sp>
    <dsp:sp modelId="{C9A9AC9C-9E31-4640-BAE4-4596F6857D01}">
      <dsp:nvSpPr>
        <dsp:cNvPr id="0" name=""/>
        <dsp:cNvSpPr/>
      </dsp:nvSpPr>
      <dsp:spPr>
        <a:xfrm>
          <a:off x="0" y="586709"/>
          <a:ext cx="6485225" cy="134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906" tIns="20320" rIns="113792" bIns="20320" numCol="1" spcCol="1270" anchor="t" anchorCtr="0">
          <a:noAutofit/>
        </a:bodyPr>
        <a:lstStyle/>
        <a:p>
          <a:pPr marL="114300" lvl="1" indent="-114300" algn="l" defTabSz="622300">
            <a:lnSpc>
              <a:spcPct val="90000"/>
            </a:lnSpc>
            <a:spcBef>
              <a:spcPct val="0"/>
            </a:spcBef>
            <a:spcAft>
              <a:spcPct val="20000"/>
            </a:spcAft>
            <a:buChar char="•"/>
          </a:pPr>
          <a:endParaRPr lang="en-US" sz="1400" kern="1200"/>
        </a:p>
        <a:p>
          <a:pPr marL="171450" lvl="1" indent="-171450" algn="l" defTabSz="711200">
            <a:lnSpc>
              <a:spcPct val="90000"/>
            </a:lnSpc>
            <a:spcBef>
              <a:spcPct val="0"/>
            </a:spcBef>
            <a:spcAft>
              <a:spcPct val="20000"/>
            </a:spcAft>
            <a:buChar char="•"/>
          </a:pPr>
          <a:r>
            <a:rPr lang="en-US" sz="1600" kern="1200" dirty="0"/>
            <a:t>General services – (not professional)</a:t>
          </a:r>
        </a:p>
        <a:p>
          <a:pPr marL="171450" lvl="1" indent="-171450" algn="l" defTabSz="711200">
            <a:lnSpc>
              <a:spcPct val="90000"/>
            </a:lnSpc>
            <a:spcBef>
              <a:spcPct val="0"/>
            </a:spcBef>
            <a:spcAft>
              <a:spcPct val="20000"/>
            </a:spcAft>
            <a:buChar char="•"/>
          </a:pPr>
          <a:r>
            <a:rPr lang="en-US" sz="1600" kern="1200" dirty="0"/>
            <a:t>Construction – most types </a:t>
          </a:r>
          <a:r>
            <a:rPr lang="en-US" sz="1600" u="sng" kern="1200" dirty="0"/>
            <a:t>not allowable</a:t>
          </a:r>
          <a:r>
            <a:rPr lang="en-US" sz="1600" kern="1200" dirty="0"/>
            <a:t> in SFSP</a:t>
          </a:r>
        </a:p>
        <a:p>
          <a:pPr marL="171450" lvl="1" indent="-171450" algn="l" defTabSz="711200">
            <a:lnSpc>
              <a:spcPct val="90000"/>
            </a:lnSpc>
            <a:spcBef>
              <a:spcPct val="0"/>
            </a:spcBef>
            <a:spcAft>
              <a:spcPct val="20000"/>
            </a:spcAft>
            <a:buChar char="•"/>
          </a:pPr>
          <a:r>
            <a:rPr lang="en-US" sz="1600" kern="1200" dirty="0"/>
            <a:t>Tangible property </a:t>
          </a:r>
        </a:p>
        <a:p>
          <a:pPr marL="342900" lvl="2" indent="-171450" algn="l" defTabSz="711200">
            <a:lnSpc>
              <a:spcPct val="90000"/>
            </a:lnSpc>
            <a:spcBef>
              <a:spcPct val="0"/>
            </a:spcBef>
            <a:spcAft>
              <a:spcPct val="20000"/>
            </a:spcAft>
            <a:buChar char="•"/>
          </a:pPr>
          <a:r>
            <a:rPr lang="en-US" sz="1600" kern="1200" dirty="0"/>
            <a:t>food service equipment, food, non-food, supplies, computer, furniture</a:t>
          </a:r>
        </a:p>
      </dsp:txBody>
      <dsp:txXfrm>
        <a:off x="0" y="586709"/>
        <a:ext cx="6485225" cy="1345500"/>
      </dsp:txXfrm>
    </dsp:sp>
    <dsp:sp modelId="{C38462AA-FEE2-45FB-9C8D-FFEF4C60781B}">
      <dsp:nvSpPr>
        <dsp:cNvPr id="0" name=""/>
        <dsp:cNvSpPr/>
      </dsp:nvSpPr>
      <dsp:spPr>
        <a:xfrm>
          <a:off x="0" y="2067678"/>
          <a:ext cx="6485225" cy="55414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Must award based on “Best obtainable price” (1.4.1.50 NMAC)</a:t>
          </a:r>
        </a:p>
      </dsp:txBody>
      <dsp:txXfrm>
        <a:off x="27051" y="2094729"/>
        <a:ext cx="6431123" cy="500044"/>
      </dsp:txXfrm>
    </dsp:sp>
    <dsp:sp modelId="{C6D5DD34-DC04-4591-9941-5B9F0C0FFFEA}">
      <dsp:nvSpPr>
        <dsp:cNvPr id="0" name=""/>
        <dsp:cNvSpPr/>
      </dsp:nvSpPr>
      <dsp:spPr>
        <a:xfrm>
          <a:off x="0" y="2486356"/>
          <a:ext cx="6485225"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906"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US" sz="1500" kern="1200" dirty="0"/>
        </a:p>
        <a:p>
          <a:pPr marL="114300" lvl="1" indent="-114300" algn="l" defTabSz="666750">
            <a:lnSpc>
              <a:spcPct val="90000"/>
            </a:lnSpc>
            <a:spcBef>
              <a:spcPct val="0"/>
            </a:spcBef>
            <a:spcAft>
              <a:spcPct val="20000"/>
            </a:spcAft>
            <a:buChar char="•"/>
          </a:pPr>
          <a:r>
            <a:rPr lang="en-US" sz="1500" kern="1200" dirty="0"/>
            <a:t>2 quotes is good. </a:t>
          </a:r>
        </a:p>
        <a:p>
          <a:pPr marL="114300" lvl="1" indent="-114300" algn="l" defTabSz="666750">
            <a:lnSpc>
              <a:spcPct val="90000"/>
            </a:lnSpc>
            <a:spcBef>
              <a:spcPct val="0"/>
            </a:spcBef>
            <a:spcAft>
              <a:spcPct val="20000"/>
            </a:spcAft>
            <a:buChar char="•"/>
          </a:pPr>
          <a:r>
            <a:rPr lang="en-US" sz="1500" kern="1200" dirty="0"/>
            <a:t>3 quotes is better! </a:t>
          </a:r>
        </a:p>
      </dsp:txBody>
      <dsp:txXfrm>
        <a:off x="0" y="2486356"/>
        <a:ext cx="6485225" cy="1049490"/>
      </dsp:txXfrm>
    </dsp:sp>
    <dsp:sp modelId="{8660EDC4-5624-40FB-AFE2-E38FB641D7F4}">
      <dsp:nvSpPr>
        <dsp:cNvPr id="0" name=""/>
        <dsp:cNvSpPr/>
      </dsp:nvSpPr>
      <dsp:spPr>
        <a:xfrm>
          <a:off x="0" y="3535846"/>
          <a:ext cx="6485225" cy="49304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Quotes must be documented</a:t>
          </a:r>
        </a:p>
      </dsp:txBody>
      <dsp:txXfrm>
        <a:off x="24068" y="3559914"/>
        <a:ext cx="6437089" cy="444907"/>
      </dsp:txXfrm>
    </dsp:sp>
    <dsp:sp modelId="{1549FCC4-FDF5-490A-A139-DF3F718E39A9}">
      <dsp:nvSpPr>
        <dsp:cNvPr id="0" name=""/>
        <dsp:cNvSpPr/>
      </dsp:nvSpPr>
      <dsp:spPr>
        <a:xfrm>
          <a:off x="0" y="4028890"/>
          <a:ext cx="6485225" cy="1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906"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US" sz="1500" kern="1200" dirty="0"/>
        </a:p>
        <a:p>
          <a:pPr marL="114300" lvl="1" indent="-114300" algn="l" defTabSz="666750">
            <a:lnSpc>
              <a:spcPct val="90000"/>
            </a:lnSpc>
            <a:spcBef>
              <a:spcPct val="0"/>
            </a:spcBef>
            <a:spcAft>
              <a:spcPct val="20000"/>
            </a:spcAft>
            <a:buChar char="•"/>
          </a:pPr>
          <a:r>
            <a:rPr lang="en-US" sz="1500" kern="1200" dirty="0"/>
            <a:t>Written – Company letterhead</a:t>
          </a:r>
        </a:p>
        <a:p>
          <a:pPr marL="114300" lvl="1" indent="-114300" algn="l" defTabSz="666750">
            <a:lnSpc>
              <a:spcPct val="90000"/>
            </a:lnSpc>
            <a:spcBef>
              <a:spcPct val="0"/>
            </a:spcBef>
            <a:spcAft>
              <a:spcPct val="20000"/>
            </a:spcAft>
            <a:buChar char="•"/>
          </a:pPr>
          <a:r>
            <a:rPr lang="en-US" sz="1500" kern="1200" dirty="0"/>
            <a:t>Verbal – Develop written record to vendor acknowledging his/her quote</a:t>
          </a:r>
        </a:p>
        <a:p>
          <a:pPr marL="114300" lvl="1" indent="-114300" algn="l" defTabSz="666750">
            <a:lnSpc>
              <a:spcPct val="90000"/>
            </a:lnSpc>
            <a:spcBef>
              <a:spcPct val="0"/>
            </a:spcBef>
            <a:spcAft>
              <a:spcPct val="20000"/>
            </a:spcAft>
            <a:buChar char="•"/>
          </a:pPr>
          <a:r>
            <a:rPr lang="en-US" sz="1500" kern="1200"/>
            <a:t>Internet – Print web page</a:t>
          </a:r>
        </a:p>
      </dsp:txBody>
      <dsp:txXfrm>
        <a:off x="0" y="4028890"/>
        <a:ext cx="6485225" cy="16684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36BF0FE-70EF-441A-A7CF-428B2C09B532}" type="datetimeFigureOut">
              <a:rPr lang="en-US" smtClean="0"/>
              <a:t>3/11/2025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22D4F92-790B-469A-B0A0-C8187FB62AB0}" type="slidenum">
              <a:rPr lang="en-US" smtClean="0"/>
              <a:t>‹#›</a:t>
            </a:fld>
            <a:endParaRPr lang="en-US"/>
          </a:p>
        </p:txBody>
      </p:sp>
    </p:spTree>
    <p:extLst>
      <p:ext uri="{BB962C8B-B14F-4D97-AF65-F5344CB8AC3E}">
        <p14:creationId xmlns:p14="http://schemas.microsoft.com/office/powerpoint/2010/main" val="928818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dirty="0"/>
          </a:p>
          <a:p>
            <a:endParaRPr lang="en-US" dirty="0"/>
          </a:p>
        </p:txBody>
      </p:sp>
      <p:sp>
        <p:nvSpPr>
          <p:cNvPr id="4" name="Slide Number Placeholder 3"/>
          <p:cNvSpPr>
            <a:spLocks noGrp="1"/>
          </p:cNvSpPr>
          <p:nvPr>
            <p:ph type="sldNum" sz="quarter" idx="5"/>
          </p:nvPr>
        </p:nvSpPr>
        <p:spPr/>
        <p:txBody>
          <a:bodyPr/>
          <a:lstStyle/>
          <a:p>
            <a:fld id="{910F1D56-6B15-0C42-8550-51772D6202B1}" type="slidenum">
              <a:rPr lang="en-US" smtClean="0"/>
              <a:t>1</a:t>
            </a:fld>
            <a:endParaRPr lang="en-US"/>
          </a:p>
        </p:txBody>
      </p:sp>
    </p:spTree>
    <p:extLst>
      <p:ext uri="{BB962C8B-B14F-4D97-AF65-F5344CB8AC3E}">
        <p14:creationId xmlns:p14="http://schemas.microsoft.com/office/powerpoint/2010/main" val="110240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22D4F92-790B-469A-B0A0-C8187FB62AB0}" type="slidenum">
              <a:rPr lang="en-US" smtClean="0"/>
              <a:t>10</a:t>
            </a:fld>
            <a:endParaRPr lang="en-US"/>
          </a:p>
        </p:txBody>
      </p:sp>
    </p:spTree>
    <p:extLst>
      <p:ext uri="{BB962C8B-B14F-4D97-AF65-F5344CB8AC3E}">
        <p14:creationId xmlns:p14="http://schemas.microsoft.com/office/powerpoint/2010/main" val="1657584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931774">
              <a:defRPr/>
            </a:pPr>
            <a:fld id="{275FC34A-3213-4C2F-A5BC-22115839708E}"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970657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931774">
              <a:defRPr/>
            </a:pPr>
            <a:fld id="{275FC34A-3213-4C2F-A5BC-22115839708E}"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127351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931774">
              <a:defRPr/>
            </a:pPr>
            <a:fld id="{275FC34A-3213-4C2F-A5BC-22115839708E}"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92479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931774">
              <a:defRPr/>
            </a:pPr>
            <a:fld id="{01F2A70B-78F2-4DCF-B53B-C990D2FAFB8A}"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202654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931774">
              <a:defRPr/>
            </a:pPr>
            <a:fld id="{01F2A70B-78F2-4DCF-B53B-C990D2FAFB8A}"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641031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931774">
              <a:defRPr/>
            </a:pPr>
            <a:fld id="{01F2A70B-78F2-4DCF-B53B-C990D2FAFB8A}"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61663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931774">
              <a:defRPr/>
            </a:pPr>
            <a:fld id="{01F2A70B-78F2-4DCF-B53B-C990D2FAFB8A}"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064371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22D4F92-790B-469A-B0A0-C8187FB62AB0}" type="slidenum">
              <a:rPr lang="en-US" smtClean="0"/>
              <a:t>18</a:t>
            </a:fld>
            <a:endParaRPr lang="en-US"/>
          </a:p>
        </p:txBody>
      </p:sp>
    </p:spTree>
    <p:extLst>
      <p:ext uri="{BB962C8B-B14F-4D97-AF65-F5344CB8AC3E}">
        <p14:creationId xmlns:p14="http://schemas.microsoft.com/office/powerpoint/2010/main" val="2515566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22D4F92-790B-469A-B0A0-C8187FB62AB0}" type="slidenum">
              <a:rPr lang="en-US" smtClean="0"/>
              <a:t>19</a:t>
            </a:fld>
            <a:endParaRPr lang="en-US"/>
          </a:p>
        </p:txBody>
      </p:sp>
    </p:spTree>
    <p:extLst>
      <p:ext uri="{BB962C8B-B14F-4D97-AF65-F5344CB8AC3E}">
        <p14:creationId xmlns:p14="http://schemas.microsoft.com/office/powerpoint/2010/main" val="210852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22D4F92-790B-469A-B0A0-C8187FB62AB0}" type="slidenum">
              <a:rPr lang="en-US" smtClean="0"/>
              <a:t>2</a:t>
            </a:fld>
            <a:endParaRPr lang="en-US"/>
          </a:p>
        </p:txBody>
      </p:sp>
    </p:spTree>
    <p:extLst>
      <p:ext uri="{BB962C8B-B14F-4D97-AF65-F5344CB8AC3E}">
        <p14:creationId xmlns:p14="http://schemas.microsoft.com/office/powerpoint/2010/main" val="2141107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22D4F92-790B-469A-B0A0-C8187FB62AB0}" type="slidenum">
              <a:rPr lang="en-US" smtClean="0"/>
              <a:t>20</a:t>
            </a:fld>
            <a:endParaRPr lang="en-US"/>
          </a:p>
        </p:txBody>
      </p:sp>
    </p:spTree>
    <p:extLst>
      <p:ext uri="{BB962C8B-B14F-4D97-AF65-F5344CB8AC3E}">
        <p14:creationId xmlns:p14="http://schemas.microsoft.com/office/powerpoint/2010/main" val="101905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931774">
              <a:defRPr/>
            </a:pPr>
            <a:fld id="{01F2A70B-78F2-4DCF-B53B-C990D2FAFB8A}" type="slidenum">
              <a:rPr lang="en-US">
                <a:solidFill>
                  <a:prstClr val="black"/>
                </a:solidFill>
                <a:latin typeface="Calibri" panose="020F0502020204030204"/>
              </a:rPr>
              <a:pPr defTabSz="931774">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428634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 </a:t>
            </a:r>
          </a:p>
          <a:p>
            <a:endParaRPr lang="en-US" dirty="0"/>
          </a:p>
        </p:txBody>
      </p:sp>
      <p:sp>
        <p:nvSpPr>
          <p:cNvPr id="4" name="Slide Number Placeholder 3"/>
          <p:cNvSpPr>
            <a:spLocks noGrp="1"/>
          </p:cNvSpPr>
          <p:nvPr>
            <p:ph type="sldNum" sz="quarter" idx="10"/>
          </p:nvPr>
        </p:nvSpPr>
        <p:spPr/>
        <p:txBody>
          <a:bodyPr/>
          <a:lstStyle/>
          <a:p>
            <a:pPr defTabSz="931774">
              <a:defRPr/>
            </a:pPr>
            <a:fld id="{01F2A70B-78F2-4DCF-B53B-C990D2FAFB8A}"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149238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931774">
              <a:defRPr/>
            </a:pPr>
            <a:fld id="{01F2A70B-78F2-4DCF-B53B-C990D2FAFB8A}" type="slidenum">
              <a:rPr lang="en-US">
                <a:solidFill>
                  <a:prstClr val="black"/>
                </a:solidFill>
                <a:latin typeface="Calibri" panose="020F0502020204030204"/>
              </a:rPr>
              <a:pPr defTabSz="931774">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98039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22D4F92-790B-469A-B0A0-C8187FB62AB0}" type="slidenum">
              <a:rPr lang="en-US" smtClean="0"/>
              <a:t>3</a:t>
            </a:fld>
            <a:endParaRPr lang="en-US"/>
          </a:p>
        </p:txBody>
      </p:sp>
    </p:spTree>
    <p:extLst>
      <p:ext uri="{BB962C8B-B14F-4D97-AF65-F5344CB8AC3E}">
        <p14:creationId xmlns:p14="http://schemas.microsoft.com/office/powerpoint/2010/main" val="400611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22D4F92-790B-469A-B0A0-C8187FB62AB0}" type="slidenum">
              <a:rPr lang="en-US" smtClean="0"/>
              <a:t>4</a:t>
            </a:fld>
            <a:endParaRPr lang="en-US"/>
          </a:p>
        </p:txBody>
      </p:sp>
    </p:spTree>
    <p:extLst>
      <p:ext uri="{BB962C8B-B14F-4D97-AF65-F5344CB8AC3E}">
        <p14:creationId xmlns:p14="http://schemas.microsoft.com/office/powerpoint/2010/main" val="272971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E22D4F92-790B-469A-B0A0-C8187FB62AB0}" type="slidenum">
              <a:rPr lang="en-US" smtClean="0"/>
              <a:t>5</a:t>
            </a:fld>
            <a:endParaRPr lang="en-US"/>
          </a:p>
        </p:txBody>
      </p:sp>
    </p:spTree>
    <p:extLst>
      <p:ext uri="{BB962C8B-B14F-4D97-AF65-F5344CB8AC3E}">
        <p14:creationId xmlns:p14="http://schemas.microsoft.com/office/powerpoint/2010/main" val="4085357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22D4F92-790B-469A-B0A0-C8187FB62AB0}" type="slidenum">
              <a:rPr lang="en-US" smtClean="0"/>
              <a:t>6</a:t>
            </a:fld>
            <a:endParaRPr lang="en-US"/>
          </a:p>
        </p:txBody>
      </p:sp>
    </p:spTree>
    <p:extLst>
      <p:ext uri="{BB962C8B-B14F-4D97-AF65-F5344CB8AC3E}">
        <p14:creationId xmlns:p14="http://schemas.microsoft.com/office/powerpoint/2010/main" val="301812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931774">
              <a:defRPr/>
            </a:pPr>
            <a:fld id="{01F2A70B-78F2-4DCF-B53B-C990D2FAFB8A}"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13486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22D4F92-790B-469A-B0A0-C8187FB62AB0}" type="slidenum">
              <a:rPr lang="en-US" smtClean="0"/>
              <a:t>8</a:t>
            </a:fld>
            <a:endParaRPr lang="en-US"/>
          </a:p>
        </p:txBody>
      </p:sp>
    </p:spTree>
    <p:extLst>
      <p:ext uri="{BB962C8B-B14F-4D97-AF65-F5344CB8AC3E}">
        <p14:creationId xmlns:p14="http://schemas.microsoft.com/office/powerpoint/2010/main" val="3162079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22D4F92-790B-469A-B0A0-C8187FB62AB0}" type="slidenum">
              <a:rPr lang="en-US" smtClean="0"/>
              <a:t>9</a:t>
            </a:fld>
            <a:endParaRPr lang="en-US"/>
          </a:p>
        </p:txBody>
      </p:sp>
    </p:spTree>
    <p:extLst>
      <p:ext uri="{BB962C8B-B14F-4D97-AF65-F5344CB8AC3E}">
        <p14:creationId xmlns:p14="http://schemas.microsoft.com/office/powerpoint/2010/main" val="3409530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a:xfrm>
            <a:off x="7145482" y="6356350"/>
            <a:ext cx="1460500" cy="365125"/>
          </a:xfrm>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a:xfrm>
            <a:off x="8732982" y="6356350"/>
            <a:ext cx="4114800" cy="365125"/>
          </a:xfrm>
        </p:spPr>
        <p:txBody>
          <a:bodyPr/>
          <a:lstStyle/>
          <a:p>
            <a:endParaRPr lang="en-US" dirty="0"/>
          </a:p>
        </p:txBody>
      </p:sp>
      <p:pic>
        <p:nvPicPr>
          <p:cNvPr id="7" name="Picture 6">
            <a:extLst>
              <a:ext uri="{FF2B5EF4-FFF2-40B4-BE49-F238E27FC236}">
                <a16:creationId xmlns:a16="http://schemas.microsoft.com/office/drawing/2014/main" id="{AFF7FDC2-E66B-0843-B6E2-3E9C59CE2EAB}"/>
              </a:ext>
            </a:extLst>
          </p:cNvPr>
          <p:cNvPicPr>
            <a:picLocks noChangeAspect="1"/>
          </p:cNvPicPr>
          <p:nvPr userDrawn="1"/>
        </p:nvPicPr>
        <p:blipFill>
          <a:blip r:embed="rId2"/>
          <a:stretch>
            <a:fillRect/>
          </a:stretch>
        </p:blipFill>
        <p:spPr>
          <a:xfrm>
            <a:off x="0" y="349101"/>
            <a:ext cx="13023400" cy="6508899"/>
          </a:xfrm>
          <a:prstGeom prst="rect">
            <a:avLst/>
          </a:prstGeom>
        </p:spPr>
      </p:pic>
    </p:spTree>
    <p:extLst>
      <p:ext uri="{BB962C8B-B14F-4D97-AF65-F5344CB8AC3E}">
        <p14:creationId xmlns:p14="http://schemas.microsoft.com/office/powerpoint/2010/main" val="3814163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68DA-D947-AD47-BD6F-D92E35408607}"/>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5BEB9B7-900C-7041-BF02-2FCD0EF4B0E8}"/>
              </a:ext>
            </a:extLst>
          </p:cNvPr>
          <p:cNvSpPr>
            <a:spLocks noGrp="1"/>
          </p:cNvSpPr>
          <p:nvPr>
            <p:ph idx="1"/>
          </p:nvPr>
        </p:nvSpPr>
        <p:spPr>
          <a:xfrm>
            <a:off x="5183188" y="987425"/>
            <a:ext cx="6172200" cy="4873625"/>
          </a:xfrm>
          <a:prstGeom prst="rect">
            <a:avLst/>
          </a:prstGeom>
        </p:spPr>
        <p:txBody>
          <a:bodyPr/>
          <a:lstStyle>
            <a:lvl1pPr>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6232D0ED-9D3F-4449-B698-A31457E3C1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89071-47E3-814E-B3C0-AEBF61C8912D}"/>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6" name="Footer Placeholder 5">
            <a:extLst>
              <a:ext uri="{FF2B5EF4-FFF2-40B4-BE49-F238E27FC236}">
                <a16:creationId xmlns:a16="http://schemas.microsoft.com/office/drawing/2014/main" id="{7F1F84A0-9AE6-EA41-A83C-15C085004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E78BD-01AB-D542-B38A-881C5F0A17E7}"/>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20312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D3CD-1AA8-F345-B5E6-E0D6557E5F61}"/>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0AAC9C2-95B5-DF49-9A5D-1BBC6B233B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28332C-A386-EB44-84A7-27AEDA1E0DB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CEA2B-F300-A74D-B9C1-345BA5288138}"/>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6" name="Footer Placeholder 5">
            <a:extLst>
              <a:ext uri="{FF2B5EF4-FFF2-40B4-BE49-F238E27FC236}">
                <a16:creationId xmlns:a16="http://schemas.microsoft.com/office/drawing/2014/main" id="{27E760A6-5601-1346-8DCA-791B691FD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FCA09-C410-614A-BD36-B69EB772FBD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1475163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rtlCol="0">
            <a:normAutofit/>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7A07A6-FE93-452B-A684-FF71628E1086}" type="slidenum">
              <a:rPr lang="en-US"/>
              <a:pPr>
                <a:defRPr/>
              </a:pPr>
              <a:t>‹#›</a:t>
            </a:fld>
            <a:endParaRPr lang="en-US"/>
          </a:p>
        </p:txBody>
      </p:sp>
    </p:spTree>
    <p:extLst>
      <p:ext uri="{BB962C8B-B14F-4D97-AF65-F5344CB8AC3E}">
        <p14:creationId xmlns:p14="http://schemas.microsoft.com/office/powerpoint/2010/main" val="8469598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2"/>
        <p:cNvGrpSpPr/>
        <p:nvPr/>
      </p:nvGrpSpPr>
      <p:grpSpPr>
        <a:xfrm>
          <a:off x="0" y="0"/>
          <a:ext cx="0" cy="0"/>
          <a:chOff x="0" y="0"/>
          <a:chExt cx="0" cy="0"/>
        </a:xfrm>
      </p:grpSpPr>
      <p:sp>
        <p:nvSpPr>
          <p:cNvPr id="73" name="Google Shape;73;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1252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2"/>
          <p:cNvSpPr txBox="1">
            <a:spLocks noGrp="1"/>
          </p:cNvSpPr>
          <p:nvPr>
            <p:ph type="dt" idx="10"/>
          </p:nvPr>
        </p:nvSpPr>
        <p:spPr>
          <a:xfrm>
            <a:off x="838200" y="6356350"/>
            <a:ext cx="14605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2"/>
          <p:cNvSpPr txBox="1">
            <a:spLocks noGrp="1"/>
          </p:cNvSpPr>
          <p:nvPr>
            <p:ph type="ftr" idx="11"/>
          </p:nvPr>
        </p:nvSpPr>
        <p:spPr>
          <a:xfrm>
            <a:off x="24257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2"/>
          <p:cNvSpPr txBox="1">
            <a:spLocks noGrp="1"/>
          </p:cNvSpPr>
          <p:nvPr>
            <p:ph type="sldNum" idx="12"/>
          </p:nvPr>
        </p:nvSpPr>
        <p:spPr>
          <a:xfrm>
            <a:off x="67183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p52" descr="Background pattern&#10;&#10;Description automatically generated"/>
          <p:cNvPicPr preferRelativeResize="0"/>
          <p:nvPr/>
        </p:nvPicPr>
        <p:blipFill rotWithShape="1">
          <a:blip r:embed="rId2">
            <a:alphaModFix/>
          </a:blip>
          <a:srcRect/>
          <a:stretch/>
        </p:blipFill>
        <p:spPr>
          <a:xfrm>
            <a:off x="0" y="26230"/>
            <a:ext cx="12192000" cy="6805539"/>
          </a:xfrm>
          <a:prstGeom prst="rect">
            <a:avLst/>
          </a:prstGeom>
          <a:noFill/>
          <a:ln>
            <a:noFill/>
          </a:ln>
        </p:spPr>
      </p:pic>
    </p:spTree>
    <p:extLst>
      <p:ext uri="{BB962C8B-B14F-4D97-AF65-F5344CB8AC3E}">
        <p14:creationId xmlns:p14="http://schemas.microsoft.com/office/powerpoint/2010/main" val="188181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C87080-19E0-D24F-BEBF-F183FFBFB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6814"/>
            <a:ext cx="12447725" cy="6221186"/>
          </a:xfrm>
          <a:prstGeom prst="rect">
            <a:avLst/>
          </a:prstGeom>
        </p:spPr>
      </p:pic>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dirty="0"/>
          </a:p>
        </p:txBody>
      </p:sp>
    </p:spTree>
    <p:extLst>
      <p:ext uri="{BB962C8B-B14F-4D97-AF65-F5344CB8AC3E}">
        <p14:creationId xmlns:p14="http://schemas.microsoft.com/office/powerpoint/2010/main" val="44204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dirty="0"/>
          </a:p>
        </p:txBody>
      </p:sp>
      <p:pic>
        <p:nvPicPr>
          <p:cNvPr id="9" name="Picture 8">
            <a:extLst>
              <a:ext uri="{FF2B5EF4-FFF2-40B4-BE49-F238E27FC236}">
                <a16:creationId xmlns:a16="http://schemas.microsoft.com/office/drawing/2014/main" id="{BBC76334-885E-374E-849F-1F0830B735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42372" cy="6857999"/>
          </a:xfrm>
          <a:prstGeom prst="rect">
            <a:avLst/>
          </a:prstGeom>
        </p:spPr>
      </p:pic>
    </p:spTree>
    <p:extLst>
      <p:ext uri="{BB962C8B-B14F-4D97-AF65-F5344CB8AC3E}">
        <p14:creationId xmlns:p14="http://schemas.microsoft.com/office/powerpoint/2010/main" val="391864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E7DE-B839-F54D-8197-3A6FAED70608}"/>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C11DC69-34CB-9843-B6C0-FD5F123117D6}"/>
              </a:ext>
            </a:extLst>
          </p:cNvPr>
          <p:cNvSpPr>
            <a:spLocks noGrp="1"/>
          </p:cNvSpPr>
          <p:nvPr>
            <p:ph idx="1"/>
          </p:nvPr>
        </p:nvSpPr>
        <p:spPr>
          <a:xfrm>
            <a:off x="838200" y="1825625"/>
            <a:ext cx="10515600" cy="4351338"/>
          </a:xfrm>
          <a:prstGeom prst="rect">
            <a:avLst/>
          </a:prstGeom>
        </p:spPr>
        <p:txBody>
          <a:bodyPr/>
          <a:lstStyle>
            <a:lvl1pPr>
              <a:buClr>
                <a:srgbClr val="E48126"/>
              </a:buClr>
              <a:defRPr sz="2400">
                <a:solidFill>
                  <a:srgbClr val="229787"/>
                </a:solidFill>
              </a:defRPr>
            </a:lvl1pPr>
            <a:lvl2pPr marL="685800" indent="-228600">
              <a:buClr>
                <a:srgbClr val="4FC2C0"/>
              </a:buClr>
              <a:buSzPct val="50000"/>
              <a:buFont typeface=".Lucida Grande UI Regular"/>
              <a:buChar char="◆"/>
              <a:defRPr sz="2000">
                <a:solidFill>
                  <a:srgbClr val="064961"/>
                </a:solidFill>
              </a:defRPr>
            </a:lvl2pPr>
            <a:lvl3pPr>
              <a:buClr>
                <a:srgbClr val="B12524"/>
              </a:buClr>
              <a:defRPr sz="1800"/>
            </a:lvl3pPr>
            <a:lvl4pPr marL="1600200" indent="-228600">
              <a:buClr>
                <a:srgbClr val="4FC2C0"/>
              </a:buClr>
              <a:buFont typeface="System Font Regular"/>
              <a:buChar cha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824627E4-8C60-8D45-8ECF-59A2D21E3DDE}"/>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C05D21FF-FE13-F94A-9F4F-9CE5D7B7E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AAF41-0EC7-784D-99CF-8B9EBFDD360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410203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E7DB-D7D4-CB43-8A61-F33DD2791A47}"/>
              </a:ext>
            </a:extLst>
          </p:cNvPr>
          <p:cNvSpPr>
            <a:spLocks noGrp="1"/>
          </p:cNvSpPr>
          <p:nvPr>
            <p:ph type="title" hasCustomPrompt="1"/>
          </p:nvPr>
        </p:nvSpPr>
        <p:spPr>
          <a:xfrm>
            <a:off x="831850" y="1709739"/>
            <a:ext cx="10515600" cy="1719261"/>
          </a:xfrm>
        </p:spPr>
        <p:txBody>
          <a:bodyPr anchor="b"/>
          <a:lstStyle>
            <a:lvl1pPr>
              <a:defRPr sz="6000">
                <a:solidFill>
                  <a:srgbClr val="064961"/>
                </a:solidFill>
              </a:defRPr>
            </a:lvl1pPr>
          </a:lstStyle>
          <a:p>
            <a:r>
              <a:rPr lang="en-US" dirty="0"/>
              <a:t>Section divider slide</a:t>
            </a:r>
            <a:br>
              <a:rPr lang="en-US" dirty="0"/>
            </a:br>
            <a:r>
              <a:rPr lang="en-US" dirty="0"/>
              <a:t>Click to edit Master title style</a:t>
            </a:r>
          </a:p>
        </p:txBody>
      </p:sp>
      <p:sp>
        <p:nvSpPr>
          <p:cNvPr id="3" name="Text Placeholder 2">
            <a:extLst>
              <a:ext uri="{FF2B5EF4-FFF2-40B4-BE49-F238E27FC236}">
                <a16:creationId xmlns:a16="http://schemas.microsoft.com/office/drawing/2014/main" id="{2D044536-D7B2-724B-AB1D-DF33A5B8A0EB}"/>
              </a:ext>
            </a:extLst>
          </p:cNvPr>
          <p:cNvSpPr>
            <a:spLocks noGrp="1"/>
          </p:cNvSpPr>
          <p:nvPr>
            <p:ph type="body" idx="1"/>
          </p:nvPr>
        </p:nvSpPr>
        <p:spPr>
          <a:xfrm>
            <a:off x="831850" y="3644901"/>
            <a:ext cx="10515600" cy="2444750"/>
          </a:xfrm>
          <a:prstGeom prst="rect">
            <a:avLst/>
          </a:prstGeom>
        </p:spPr>
        <p:txBody>
          <a:bodyPr/>
          <a:lstStyle>
            <a:lvl1pPr marL="0" indent="0">
              <a:buNone/>
              <a:defRPr sz="2400">
                <a:solidFill>
                  <a:srgbClr val="22978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D5B40F-11D1-D94E-8727-DD340A1AD76E}"/>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CD12456B-2592-E846-940F-C09E5B757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CDA2C-52D4-754F-8C63-D29E6A71AE4E}"/>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512207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C9B2-8194-DE48-A28D-4A15B6141B7C}"/>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4BE0F4-9CF6-8145-9487-AE7552EB48F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CECB9C7-52BC-FE49-B32B-6544B329A95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914A21-D4D2-E64D-804A-9DBBA131EBBB}"/>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6" name="Footer Placeholder 5">
            <a:extLst>
              <a:ext uri="{FF2B5EF4-FFF2-40B4-BE49-F238E27FC236}">
                <a16:creationId xmlns:a16="http://schemas.microsoft.com/office/drawing/2014/main" id="{4E5A2107-47FC-414E-8D81-CBAED2B9A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16E8D-0B54-3844-A38E-0BEFF820603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407728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FC4A-1DA0-1C42-814C-71C77F41302F}"/>
              </a:ext>
            </a:extLst>
          </p:cNvPr>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5952BC-71FF-BB48-B94E-3816665F58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FD3AA-6D0F-5D41-AE8B-D01D29EF44F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820230-2A88-754C-BB34-9502A4C73E7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14102-3683-E243-AC8E-4EF4BC57678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F0A85-05DB-1E46-A4EF-4B130D0233EA}"/>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8" name="Footer Placeholder 7">
            <a:extLst>
              <a:ext uri="{FF2B5EF4-FFF2-40B4-BE49-F238E27FC236}">
                <a16:creationId xmlns:a16="http://schemas.microsoft.com/office/drawing/2014/main" id="{DF30AFEB-A46B-5E49-AFFD-19C495A5FE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5C6632-549C-404F-9221-9D6C570686D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50615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7741-438B-A94D-BF99-92070A94651D}"/>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39CD82A-C2A2-1145-89AD-D93E883A8AE0}"/>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4" name="Footer Placeholder 3">
            <a:extLst>
              <a:ext uri="{FF2B5EF4-FFF2-40B4-BE49-F238E27FC236}">
                <a16:creationId xmlns:a16="http://schemas.microsoft.com/office/drawing/2014/main" id="{F639CCEF-8617-5C45-9C7B-808032471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8FF174-5EDE-A24A-AB7D-DFE1E0925FBF}"/>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417451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27E5D-7CAD-9643-A3F5-B7157CBFB516}"/>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3" name="Footer Placeholder 2">
            <a:extLst>
              <a:ext uri="{FF2B5EF4-FFF2-40B4-BE49-F238E27FC236}">
                <a16:creationId xmlns:a16="http://schemas.microsoft.com/office/drawing/2014/main" id="{5DAD4F4C-E5DD-EC4B-8494-A200FE5B57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FE0874-9265-D049-8F24-8518A06C8EF2}"/>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34232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6B74C32A-58A4-894F-AD36-DA6C76C1A52C}"/>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0" y="0"/>
            <a:ext cx="12310534" cy="6867086"/>
          </a:xfrm>
          <a:prstGeom prst="rect">
            <a:avLst/>
          </a:prstGeom>
        </p:spPr>
      </p:pic>
      <p:sp>
        <p:nvSpPr>
          <p:cNvPr id="2" name="Title Placeholder 1">
            <a:extLst>
              <a:ext uri="{FF2B5EF4-FFF2-40B4-BE49-F238E27FC236}">
                <a16:creationId xmlns:a16="http://schemas.microsoft.com/office/drawing/2014/main" id="{847EF15B-CD00-B844-A2D3-7101B9CAA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D83799-8B82-E940-A966-75FBADF36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4782BD6-1FC8-4F48-86FF-E07EA463F7E3}"/>
              </a:ext>
            </a:extLst>
          </p:cNvPr>
          <p:cNvSpPr>
            <a:spLocks noGrp="1"/>
          </p:cNvSpPr>
          <p:nvPr>
            <p:ph type="dt" sz="half" idx="2"/>
          </p:nvPr>
        </p:nvSpPr>
        <p:spPr>
          <a:xfrm>
            <a:off x="838200" y="6356350"/>
            <a:ext cx="1460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21C11-00C0-284F-ACD8-31D64473CC21}" type="datetimeFigureOut">
              <a:rPr lang="en-US" smtClean="0"/>
              <a:t>3/11/2025</a:t>
            </a:fld>
            <a:endParaRPr lang="en-US" dirty="0"/>
          </a:p>
        </p:txBody>
      </p:sp>
      <p:sp>
        <p:nvSpPr>
          <p:cNvPr id="5" name="Footer Placeholder 4">
            <a:extLst>
              <a:ext uri="{FF2B5EF4-FFF2-40B4-BE49-F238E27FC236}">
                <a16:creationId xmlns:a16="http://schemas.microsoft.com/office/drawing/2014/main" id="{AB6D6860-08B2-994B-B23D-7A81986E9B84}"/>
              </a:ext>
            </a:extLst>
          </p:cNvPr>
          <p:cNvSpPr>
            <a:spLocks noGrp="1"/>
          </p:cNvSpPr>
          <p:nvPr>
            <p:ph type="ftr" sz="quarter" idx="3"/>
          </p:nvPr>
        </p:nvSpPr>
        <p:spPr>
          <a:xfrm>
            <a:off x="24257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5AA69E-F6E7-0B47-A0F1-BA1D8106E28C}"/>
              </a:ext>
            </a:extLst>
          </p:cNvPr>
          <p:cNvSpPr>
            <a:spLocks noGrp="1"/>
          </p:cNvSpPr>
          <p:nvPr>
            <p:ph type="sldNum" sz="quarter" idx="4"/>
          </p:nvPr>
        </p:nvSpPr>
        <p:spPr>
          <a:xfrm>
            <a:off x="67183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0CD8A-B08E-024A-ABDE-9439F4030BF1}" type="slidenum">
              <a:rPr lang="en-US" smtClean="0"/>
              <a:t>‹#›</a:t>
            </a:fld>
            <a:endParaRPr lang="en-US" dirty="0"/>
          </a:p>
        </p:txBody>
      </p:sp>
    </p:spTree>
    <p:extLst>
      <p:ext uri="{BB962C8B-B14F-4D97-AF65-F5344CB8AC3E}">
        <p14:creationId xmlns:p14="http://schemas.microsoft.com/office/powerpoint/2010/main" val="3254955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000" b="0" kern="1200">
          <a:solidFill>
            <a:srgbClr val="B12524"/>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E48126"/>
        </a:buClr>
        <a:buFont typeface="Arial" panose="020B0604020202020204" pitchFamily="34" charset="0"/>
        <a:buChar char="•"/>
        <a:defRPr sz="2400" kern="1200">
          <a:solidFill>
            <a:srgbClr val="229787"/>
          </a:solidFill>
          <a:latin typeface="+mn-lt"/>
          <a:ea typeface="+mn-ea"/>
          <a:cs typeface="+mn-cs"/>
        </a:defRPr>
      </a:lvl1pPr>
      <a:lvl2pPr marL="685800" indent="-228600" algn="l" defTabSz="914400" rtl="0" eaLnBrk="1" latinLnBrk="0" hangingPunct="1">
        <a:lnSpc>
          <a:spcPct val="90000"/>
        </a:lnSpc>
        <a:spcBef>
          <a:spcPts val="500"/>
        </a:spcBef>
        <a:buClr>
          <a:srgbClr val="4FC2C0"/>
        </a:buClr>
        <a:buSzPct val="60000"/>
        <a:buFont typeface=".Lucida Grande UI Regular"/>
        <a:buChar char="◆"/>
        <a:defRPr sz="2000" kern="1200">
          <a:solidFill>
            <a:srgbClr val="064961"/>
          </a:solidFill>
          <a:latin typeface="+mn-lt"/>
          <a:ea typeface="+mn-ea"/>
          <a:cs typeface="+mn-cs"/>
        </a:defRPr>
      </a:lvl2pPr>
      <a:lvl3pPr marL="1143000" indent="-228600" algn="l" defTabSz="914400" rtl="0" eaLnBrk="1" latinLnBrk="0" hangingPunct="1">
        <a:lnSpc>
          <a:spcPct val="90000"/>
        </a:lnSpc>
        <a:spcBef>
          <a:spcPts val="500"/>
        </a:spcBef>
        <a:buClr>
          <a:srgbClr val="B12524"/>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FC2C0"/>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summerfoodnm.org/sponsors/program-resources" TargetMode="Externa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A child holding a banana&#10;&#10;Description automatically generated with low confidence">
            <a:extLst>
              <a:ext uri="{FF2B5EF4-FFF2-40B4-BE49-F238E27FC236}">
                <a16:creationId xmlns:a16="http://schemas.microsoft.com/office/drawing/2014/main" id="{15008275-7AAB-4BE8-9116-3CBD813B1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0"/>
            <a:ext cx="12190476" cy="6857143"/>
          </a:xfrm>
          <a:prstGeom prst="rect">
            <a:avLst/>
          </a:prstGeom>
        </p:spPr>
      </p:pic>
      <p:sp>
        <p:nvSpPr>
          <p:cNvPr id="4" name="Date Placeholder 3">
            <a:extLst>
              <a:ext uri="{FF2B5EF4-FFF2-40B4-BE49-F238E27FC236}">
                <a16:creationId xmlns:a16="http://schemas.microsoft.com/office/drawing/2014/main" id="{F4DF4E35-020E-B24F-86C9-0E9656CB6089}"/>
              </a:ext>
            </a:extLst>
          </p:cNvPr>
          <p:cNvSpPr>
            <a:spLocks noGrp="1"/>
          </p:cNvSpPr>
          <p:nvPr>
            <p:ph type="dt" sz="half" idx="10"/>
          </p:nvPr>
        </p:nvSpPr>
        <p:spPr>
          <a:xfrm>
            <a:off x="9634219" y="6103802"/>
            <a:ext cx="2679701" cy="365125"/>
          </a:xfrm>
        </p:spPr>
        <p:txBody>
          <a:bodyPr/>
          <a:lstStyle/>
          <a:p>
            <a:endParaRPr lang="en-US" dirty="0"/>
          </a:p>
        </p:txBody>
      </p:sp>
      <p:sp>
        <p:nvSpPr>
          <p:cNvPr id="2" name="Title 1">
            <a:extLst>
              <a:ext uri="{FF2B5EF4-FFF2-40B4-BE49-F238E27FC236}">
                <a16:creationId xmlns:a16="http://schemas.microsoft.com/office/drawing/2014/main" id="{8D3E781C-0354-1346-ADB2-3E4C02173458}"/>
              </a:ext>
            </a:extLst>
          </p:cNvPr>
          <p:cNvSpPr>
            <a:spLocks noGrp="1"/>
          </p:cNvSpPr>
          <p:nvPr>
            <p:ph type="ctrTitle"/>
          </p:nvPr>
        </p:nvSpPr>
        <p:spPr>
          <a:xfrm>
            <a:off x="480801" y="-289954"/>
            <a:ext cx="6273800" cy="2298699"/>
          </a:xfrm>
        </p:spPr>
        <p:txBody>
          <a:bodyPr/>
          <a:lstStyle/>
          <a:p>
            <a:r>
              <a:rPr lang="en-US" dirty="0"/>
              <a:t>Early Childhood Education and Care Department </a:t>
            </a:r>
          </a:p>
        </p:txBody>
      </p:sp>
      <p:sp>
        <p:nvSpPr>
          <p:cNvPr id="3" name="Subtitle 2">
            <a:extLst>
              <a:ext uri="{FF2B5EF4-FFF2-40B4-BE49-F238E27FC236}">
                <a16:creationId xmlns:a16="http://schemas.microsoft.com/office/drawing/2014/main" id="{E663F3BC-7C95-F346-9AE1-90BABCE2AF01}"/>
              </a:ext>
            </a:extLst>
          </p:cNvPr>
          <p:cNvSpPr>
            <a:spLocks noGrp="1"/>
          </p:cNvSpPr>
          <p:nvPr>
            <p:ph type="subTitle" idx="1"/>
          </p:nvPr>
        </p:nvSpPr>
        <p:spPr>
          <a:xfrm>
            <a:off x="542523" y="2103328"/>
            <a:ext cx="6273800" cy="1841500"/>
          </a:xfrm>
        </p:spPr>
        <p:txBody>
          <a:bodyPr/>
          <a:lstStyle/>
          <a:p>
            <a:pPr>
              <a:lnSpc>
                <a:spcPct val="100000"/>
              </a:lnSpc>
            </a:pPr>
            <a:r>
              <a:rPr lang="en-US" b="1" dirty="0">
                <a:solidFill>
                  <a:srgbClr val="178AB2"/>
                </a:solidFill>
              </a:rPr>
              <a:t>Cabinet Secretary Elizabeth Groginsky</a:t>
            </a:r>
            <a:br>
              <a:rPr lang="en-US" i="1" dirty="0">
                <a:solidFill>
                  <a:srgbClr val="178AB2"/>
                </a:solidFill>
              </a:rPr>
            </a:br>
            <a:endParaRPr lang="en-US" dirty="0"/>
          </a:p>
        </p:txBody>
      </p:sp>
      <p:sp>
        <p:nvSpPr>
          <p:cNvPr id="5" name="TextBox 4">
            <a:extLst>
              <a:ext uri="{FF2B5EF4-FFF2-40B4-BE49-F238E27FC236}">
                <a16:creationId xmlns:a16="http://schemas.microsoft.com/office/drawing/2014/main" id="{06657DDC-BB29-4CA8-B431-F36F9B19C35A}"/>
              </a:ext>
            </a:extLst>
          </p:cNvPr>
          <p:cNvSpPr txBox="1"/>
          <p:nvPr/>
        </p:nvSpPr>
        <p:spPr>
          <a:xfrm>
            <a:off x="542523" y="2595903"/>
            <a:ext cx="4708867" cy="1077218"/>
          </a:xfrm>
          <a:prstGeom prst="rect">
            <a:avLst/>
          </a:prstGeom>
          <a:noFill/>
        </p:spPr>
        <p:txBody>
          <a:bodyPr wrap="square" rtlCol="0">
            <a:spAutoFit/>
          </a:bodyPr>
          <a:lstStyle/>
          <a:p>
            <a:r>
              <a:rPr lang="en-US" sz="3200" b="1" dirty="0">
                <a:solidFill>
                  <a:srgbClr val="E48126"/>
                </a:solidFill>
              </a:rPr>
              <a:t>Procuring Goods and Services in the SFSP</a:t>
            </a:r>
          </a:p>
        </p:txBody>
      </p:sp>
      <p:pic>
        <p:nvPicPr>
          <p:cNvPr id="9" name="Picture 8" descr="Text&#10;&#10;Description automatically generated">
            <a:extLst>
              <a:ext uri="{FF2B5EF4-FFF2-40B4-BE49-F238E27FC236}">
                <a16:creationId xmlns:a16="http://schemas.microsoft.com/office/drawing/2014/main" id="{56150B42-3C76-43BB-9265-12160388C9F2}"/>
              </a:ext>
            </a:extLst>
          </p:cNvPr>
          <p:cNvPicPr>
            <a:picLocks noChangeAspect="1"/>
          </p:cNvPicPr>
          <p:nvPr/>
        </p:nvPicPr>
        <p:blipFill>
          <a:blip r:embed="rId4"/>
          <a:stretch>
            <a:fillRect/>
          </a:stretch>
        </p:blipFill>
        <p:spPr>
          <a:xfrm>
            <a:off x="164132" y="4664776"/>
            <a:ext cx="4653739" cy="2193224"/>
          </a:xfrm>
          <a:prstGeom prst="rect">
            <a:avLst/>
          </a:prstGeom>
        </p:spPr>
      </p:pic>
    </p:spTree>
    <p:extLst>
      <p:ext uri="{BB962C8B-B14F-4D97-AF65-F5344CB8AC3E}">
        <p14:creationId xmlns:p14="http://schemas.microsoft.com/office/powerpoint/2010/main" val="358161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indoor, dishware, dirty&#10;&#10;Description automatically generated">
            <a:extLst>
              <a:ext uri="{FF2B5EF4-FFF2-40B4-BE49-F238E27FC236}">
                <a16:creationId xmlns:a16="http://schemas.microsoft.com/office/drawing/2014/main" id="{218DFD3B-ABD4-4C5C-AAE0-39DD3DEE3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2" name="object 2"/>
          <p:cNvSpPr/>
          <p:nvPr/>
        </p:nvSpPr>
        <p:spPr>
          <a:xfrm>
            <a:off x="1524001" y="6107191"/>
            <a:ext cx="9143999" cy="75080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2145825" y="6323540"/>
            <a:ext cx="120650" cy="148590"/>
          </a:xfrm>
          <a:custGeom>
            <a:avLst/>
            <a:gdLst/>
            <a:ahLst/>
            <a:cxnLst/>
            <a:rect l="l" t="t" r="r" b="b"/>
            <a:pathLst>
              <a:path w="120650" h="148589">
                <a:moveTo>
                  <a:pt x="63040" y="148399"/>
                </a:moveTo>
                <a:lnTo>
                  <a:pt x="43797" y="146033"/>
                </a:lnTo>
                <a:lnTo>
                  <a:pt x="25610" y="137947"/>
                </a:lnTo>
                <a:lnTo>
                  <a:pt x="12066" y="122657"/>
                </a:lnTo>
                <a:lnTo>
                  <a:pt x="6754" y="98681"/>
                </a:lnTo>
                <a:lnTo>
                  <a:pt x="6754" y="5273"/>
                </a:lnTo>
                <a:lnTo>
                  <a:pt x="3001" y="1506"/>
                </a:lnTo>
                <a:lnTo>
                  <a:pt x="0" y="0"/>
                </a:lnTo>
                <a:lnTo>
                  <a:pt x="40525" y="0"/>
                </a:lnTo>
                <a:lnTo>
                  <a:pt x="37523" y="1506"/>
                </a:lnTo>
                <a:lnTo>
                  <a:pt x="33771" y="5273"/>
                </a:lnTo>
                <a:lnTo>
                  <a:pt x="33771" y="99435"/>
                </a:lnTo>
                <a:lnTo>
                  <a:pt x="35026" y="111440"/>
                </a:lnTo>
                <a:lnTo>
                  <a:pt x="39869" y="123164"/>
                </a:lnTo>
                <a:lnTo>
                  <a:pt x="49918" y="132062"/>
                </a:lnTo>
                <a:lnTo>
                  <a:pt x="66792" y="135593"/>
                </a:lnTo>
                <a:lnTo>
                  <a:pt x="100228" y="135593"/>
                </a:lnTo>
                <a:lnTo>
                  <a:pt x="99532" y="136629"/>
                </a:lnTo>
                <a:lnTo>
                  <a:pt x="83361" y="145586"/>
                </a:lnTo>
                <a:lnTo>
                  <a:pt x="63040" y="148399"/>
                </a:lnTo>
                <a:close/>
              </a:path>
              <a:path w="120650" h="148589">
                <a:moveTo>
                  <a:pt x="100228" y="135593"/>
                </a:moveTo>
                <a:lnTo>
                  <a:pt x="66792" y="135593"/>
                </a:lnTo>
                <a:lnTo>
                  <a:pt x="82951" y="132674"/>
                </a:lnTo>
                <a:lnTo>
                  <a:pt x="93622" y="124670"/>
                </a:lnTo>
                <a:lnTo>
                  <a:pt x="99508" y="112712"/>
                </a:lnTo>
                <a:lnTo>
                  <a:pt x="101314" y="97928"/>
                </a:lnTo>
                <a:lnTo>
                  <a:pt x="101314" y="5273"/>
                </a:lnTo>
                <a:lnTo>
                  <a:pt x="98312" y="1506"/>
                </a:lnTo>
                <a:lnTo>
                  <a:pt x="95310" y="0"/>
                </a:lnTo>
                <a:lnTo>
                  <a:pt x="120076" y="0"/>
                </a:lnTo>
                <a:lnTo>
                  <a:pt x="117074" y="1506"/>
                </a:lnTo>
                <a:lnTo>
                  <a:pt x="114823" y="5273"/>
                </a:lnTo>
                <a:lnTo>
                  <a:pt x="114823" y="9792"/>
                </a:lnTo>
                <a:lnTo>
                  <a:pt x="114072" y="97175"/>
                </a:lnTo>
                <a:lnTo>
                  <a:pt x="110214" y="120751"/>
                </a:lnTo>
                <a:lnTo>
                  <a:pt x="100228" y="135593"/>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2276409" y="6321280"/>
            <a:ext cx="92075" cy="151130"/>
          </a:xfrm>
          <a:custGeom>
            <a:avLst/>
            <a:gdLst/>
            <a:ahLst/>
            <a:cxnLst/>
            <a:rect l="l" t="t" r="r" b="b"/>
            <a:pathLst>
              <a:path w="92075" h="151129">
                <a:moveTo>
                  <a:pt x="74258" y="139359"/>
                </a:moveTo>
                <a:lnTo>
                  <a:pt x="39024" y="139359"/>
                </a:lnTo>
                <a:lnTo>
                  <a:pt x="52228" y="136841"/>
                </a:lnTo>
                <a:lnTo>
                  <a:pt x="60788" y="130508"/>
                </a:lnTo>
                <a:lnTo>
                  <a:pt x="65408" y="122198"/>
                </a:lnTo>
                <a:lnTo>
                  <a:pt x="66792" y="113747"/>
                </a:lnTo>
                <a:lnTo>
                  <a:pt x="63556" y="101035"/>
                </a:lnTo>
                <a:lnTo>
                  <a:pt x="54972" y="92843"/>
                </a:lnTo>
                <a:lnTo>
                  <a:pt x="42730" y="86629"/>
                </a:lnTo>
                <a:lnTo>
                  <a:pt x="28518" y="79849"/>
                </a:lnTo>
                <a:lnTo>
                  <a:pt x="15830" y="71292"/>
                </a:lnTo>
                <a:lnTo>
                  <a:pt x="6941" y="62241"/>
                </a:lnTo>
                <a:lnTo>
                  <a:pt x="1712" y="52201"/>
                </a:lnTo>
                <a:lnTo>
                  <a:pt x="0" y="40678"/>
                </a:lnTo>
                <a:lnTo>
                  <a:pt x="4526" y="21927"/>
                </a:lnTo>
                <a:lnTo>
                  <a:pt x="15947" y="9322"/>
                </a:lnTo>
                <a:lnTo>
                  <a:pt x="31027" y="2224"/>
                </a:lnTo>
                <a:lnTo>
                  <a:pt x="46529" y="0"/>
                </a:lnTo>
                <a:lnTo>
                  <a:pt x="53260" y="341"/>
                </a:lnTo>
                <a:lnTo>
                  <a:pt x="61539" y="1600"/>
                </a:lnTo>
                <a:lnTo>
                  <a:pt x="70380" y="4131"/>
                </a:lnTo>
                <a:lnTo>
                  <a:pt x="78800" y="8286"/>
                </a:lnTo>
                <a:lnTo>
                  <a:pt x="78943" y="11299"/>
                </a:lnTo>
                <a:lnTo>
                  <a:pt x="44278" y="11299"/>
                </a:lnTo>
                <a:lnTo>
                  <a:pt x="34111" y="13206"/>
                </a:lnTo>
                <a:lnTo>
                  <a:pt x="27110" y="18079"/>
                </a:lnTo>
                <a:lnTo>
                  <a:pt x="23065" y="24646"/>
                </a:lnTo>
                <a:lnTo>
                  <a:pt x="21763" y="31638"/>
                </a:lnTo>
                <a:lnTo>
                  <a:pt x="23487" y="40324"/>
                </a:lnTo>
                <a:lnTo>
                  <a:pt x="28799" y="46892"/>
                </a:lnTo>
                <a:lnTo>
                  <a:pt x="37910" y="52613"/>
                </a:lnTo>
                <a:lnTo>
                  <a:pt x="51032" y="58757"/>
                </a:lnTo>
                <a:lnTo>
                  <a:pt x="65913" y="65948"/>
                </a:lnTo>
                <a:lnTo>
                  <a:pt x="78893" y="74482"/>
                </a:lnTo>
                <a:lnTo>
                  <a:pt x="88075" y="86829"/>
                </a:lnTo>
                <a:lnTo>
                  <a:pt x="91558" y="105461"/>
                </a:lnTo>
                <a:lnTo>
                  <a:pt x="87512" y="123646"/>
                </a:lnTo>
                <a:lnTo>
                  <a:pt x="76642" y="137947"/>
                </a:lnTo>
                <a:lnTo>
                  <a:pt x="74258" y="139359"/>
                </a:lnTo>
                <a:close/>
              </a:path>
              <a:path w="92075" h="151129">
                <a:moveTo>
                  <a:pt x="80301" y="39924"/>
                </a:moveTo>
                <a:lnTo>
                  <a:pt x="76361" y="30685"/>
                </a:lnTo>
                <a:lnTo>
                  <a:pt x="69043" y="21374"/>
                </a:lnTo>
                <a:lnTo>
                  <a:pt x="58349" y="14183"/>
                </a:lnTo>
                <a:lnTo>
                  <a:pt x="44278" y="11299"/>
                </a:lnTo>
                <a:lnTo>
                  <a:pt x="78943" y="11299"/>
                </a:lnTo>
                <a:lnTo>
                  <a:pt x="80301" y="39924"/>
                </a:lnTo>
                <a:close/>
              </a:path>
              <a:path w="92075" h="151129">
                <a:moveTo>
                  <a:pt x="42026" y="150659"/>
                </a:moveTo>
                <a:lnTo>
                  <a:pt x="750" y="140113"/>
                </a:lnTo>
                <a:lnTo>
                  <a:pt x="0" y="103954"/>
                </a:lnTo>
                <a:lnTo>
                  <a:pt x="4514" y="115842"/>
                </a:lnTo>
                <a:lnTo>
                  <a:pt x="12476" y="127307"/>
                </a:lnTo>
                <a:lnTo>
                  <a:pt x="23956" y="135946"/>
                </a:lnTo>
                <a:lnTo>
                  <a:pt x="39024" y="139359"/>
                </a:lnTo>
                <a:lnTo>
                  <a:pt x="74258" y="139359"/>
                </a:lnTo>
                <a:lnTo>
                  <a:pt x="60847" y="147304"/>
                </a:lnTo>
                <a:lnTo>
                  <a:pt x="42026" y="150659"/>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2382226" y="6323541"/>
            <a:ext cx="141605" cy="146685"/>
          </a:xfrm>
          <a:custGeom>
            <a:avLst/>
            <a:gdLst/>
            <a:ahLst/>
            <a:cxnLst/>
            <a:rect l="l" t="t" r="r" b="b"/>
            <a:pathLst>
              <a:path w="141605" h="146685">
                <a:moveTo>
                  <a:pt x="54784" y="146139"/>
                </a:moveTo>
                <a:lnTo>
                  <a:pt x="0" y="146139"/>
                </a:lnTo>
                <a:lnTo>
                  <a:pt x="3001" y="143879"/>
                </a:lnTo>
                <a:lnTo>
                  <a:pt x="5253" y="140866"/>
                </a:lnTo>
                <a:lnTo>
                  <a:pt x="5253" y="4519"/>
                </a:lnTo>
                <a:lnTo>
                  <a:pt x="3001" y="1506"/>
                </a:lnTo>
                <a:lnTo>
                  <a:pt x="0" y="0"/>
                </a:lnTo>
                <a:lnTo>
                  <a:pt x="57036" y="0"/>
                </a:lnTo>
                <a:lnTo>
                  <a:pt x="99614" y="8203"/>
                </a:lnTo>
                <a:lnTo>
                  <a:pt x="102680" y="10546"/>
                </a:lnTo>
                <a:lnTo>
                  <a:pt x="36022" y="10546"/>
                </a:lnTo>
                <a:lnTo>
                  <a:pt x="32270" y="11299"/>
                </a:lnTo>
                <a:lnTo>
                  <a:pt x="32270" y="134840"/>
                </a:lnTo>
                <a:lnTo>
                  <a:pt x="100271" y="134840"/>
                </a:lnTo>
                <a:lnTo>
                  <a:pt x="92648" y="139665"/>
                </a:lnTo>
                <a:lnTo>
                  <a:pt x="54784" y="146139"/>
                </a:lnTo>
                <a:close/>
              </a:path>
              <a:path w="141605" h="146685">
                <a:moveTo>
                  <a:pt x="100271" y="134840"/>
                </a:moveTo>
                <a:lnTo>
                  <a:pt x="49531" y="134840"/>
                </a:lnTo>
                <a:lnTo>
                  <a:pt x="79843" y="129284"/>
                </a:lnTo>
                <a:lnTo>
                  <a:pt x="98969" y="114689"/>
                </a:lnTo>
                <a:lnTo>
                  <a:pt x="108948" y="94162"/>
                </a:lnTo>
                <a:lnTo>
                  <a:pt x="111821" y="70809"/>
                </a:lnTo>
                <a:lnTo>
                  <a:pt x="108784" y="50588"/>
                </a:lnTo>
                <a:lnTo>
                  <a:pt x="98781" y="31073"/>
                </a:lnTo>
                <a:lnTo>
                  <a:pt x="80476" y="16360"/>
                </a:lnTo>
                <a:lnTo>
                  <a:pt x="52533" y="10546"/>
                </a:lnTo>
                <a:lnTo>
                  <a:pt x="102680" y="10546"/>
                </a:lnTo>
                <a:lnTo>
                  <a:pt x="125235" y="27777"/>
                </a:lnTo>
                <a:lnTo>
                  <a:pt x="137771" y="51165"/>
                </a:lnTo>
                <a:lnTo>
                  <a:pt x="141089" y="70809"/>
                </a:lnTo>
                <a:lnTo>
                  <a:pt x="135730" y="98470"/>
                </a:lnTo>
                <a:lnTo>
                  <a:pt x="119607" y="122599"/>
                </a:lnTo>
                <a:lnTo>
                  <a:pt x="100271" y="134840"/>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p:cNvSpPr/>
          <p:nvPr/>
        </p:nvSpPr>
        <p:spPr>
          <a:xfrm>
            <a:off x="2510557" y="6319020"/>
            <a:ext cx="142240" cy="151130"/>
          </a:xfrm>
          <a:custGeom>
            <a:avLst/>
            <a:gdLst/>
            <a:ahLst/>
            <a:cxnLst/>
            <a:rect l="l" t="t" r="r" b="b"/>
            <a:pathLst>
              <a:path w="142240" h="151129">
                <a:moveTo>
                  <a:pt x="29268" y="150659"/>
                </a:moveTo>
                <a:lnTo>
                  <a:pt x="0" y="150659"/>
                </a:lnTo>
                <a:lnTo>
                  <a:pt x="6003" y="146139"/>
                </a:lnTo>
                <a:lnTo>
                  <a:pt x="7504" y="143879"/>
                </a:lnTo>
                <a:lnTo>
                  <a:pt x="9756" y="140113"/>
                </a:lnTo>
                <a:lnTo>
                  <a:pt x="21154" y="114724"/>
                </a:lnTo>
                <a:lnTo>
                  <a:pt x="41839" y="66949"/>
                </a:lnTo>
                <a:lnTo>
                  <a:pt x="70544" y="0"/>
                </a:lnTo>
                <a:lnTo>
                  <a:pt x="90488" y="46704"/>
                </a:lnTo>
                <a:lnTo>
                  <a:pt x="62289" y="46704"/>
                </a:lnTo>
                <a:lnTo>
                  <a:pt x="48311" y="80320"/>
                </a:lnTo>
                <a:lnTo>
                  <a:pt x="44665" y="88971"/>
                </a:lnTo>
                <a:lnTo>
                  <a:pt x="40525" y="98681"/>
                </a:lnTo>
                <a:lnTo>
                  <a:pt x="112695" y="98681"/>
                </a:lnTo>
                <a:lnTo>
                  <a:pt x="117526" y="109981"/>
                </a:lnTo>
                <a:lnTo>
                  <a:pt x="36773" y="109981"/>
                </a:lnTo>
                <a:lnTo>
                  <a:pt x="32047" y="120621"/>
                </a:lnTo>
                <a:lnTo>
                  <a:pt x="28236" y="129567"/>
                </a:lnTo>
                <a:lnTo>
                  <a:pt x="25692" y="136252"/>
                </a:lnTo>
                <a:lnTo>
                  <a:pt x="24765" y="140113"/>
                </a:lnTo>
                <a:lnTo>
                  <a:pt x="22514" y="144632"/>
                </a:lnTo>
                <a:lnTo>
                  <a:pt x="24015" y="147646"/>
                </a:lnTo>
                <a:lnTo>
                  <a:pt x="29268" y="150659"/>
                </a:lnTo>
                <a:close/>
              </a:path>
              <a:path w="142240" h="151129">
                <a:moveTo>
                  <a:pt x="112695" y="98681"/>
                </a:moveTo>
                <a:lnTo>
                  <a:pt x="84053" y="98681"/>
                </a:lnTo>
                <a:lnTo>
                  <a:pt x="76220" y="80708"/>
                </a:lnTo>
                <a:lnTo>
                  <a:pt x="69231" y="63936"/>
                </a:lnTo>
                <a:lnTo>
                  <a:pt x="64212" y="51541"/>
                </a:lnTo>
                <a:lnTo>
                  <a:pt x="62289" y="46704"/>
                </a:lnTo>
                <a:lnTo>
                  <a:pt x="90488" y="46704"/>
                </a:lnTo>
                <a:lnTo>
                  <a:pt x="112695" y="98681"/>
                </a:lnTo>
                <a:close/>
              </a:path>
              <a:path w="142240" h="151129">
                <a:moveTo>
                  <a:pt x="141840" y="150659"/>
                </a:moveTo>
                <a:lnTo>
                  <a:pt x="96061" y="150659"/>
                </a:lnTo>
                <a:lnTo>
                  <a:pt x="101314" y="147646"/>
                </a:lnTo>
                <a:lnTo>
                  <a:pt x="102815" y="144632"/>
                </a:lnTo>
                <a:lnTo>
                  <a:pt x="101314" y="140113"/>
                </a:lnTo>
                <a:lnTo>
                  <a:pt x="99848" y="136570"/>
                </a:lnTo>
                <a:lnTo>
                  <a:pt x="96905" y="129849"/>
                </a:lnTo>
                <a:lnTo>
                  <a:pt x="92977" y="120727"/>
                </a:lnTo>
                <a:lnTo>
                  <a:pt x="88556" y="109981"/>
                </a:lnTo>
                <a:lnTo>
                  <a:pt x="117526" y="109981"/>
                </a:lnTo>
                <a:lnTo>
                  <a:pt x="120263" y="116384"/>
                </a:lnTo>
                <a:lnTo>
                  <a:pt x="127534" y="133262"/>
                </a:lnTo>
                <a:lnTo>
                  <a:pt x="130583" y="140113"/>
                </a:lnTo>
                <a:lnTo>
                  <a:pt x="132834" y="144632"/>
                </a:lnTo>
                <a:lnTo>
                  <a:pt x="134335" y="146892"/>
                </a:lnTo>
                <a:lnTo>
                  <a:pt x="141840" y="150659"/>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p:nvPr/>
        </p:nvSpPr>
        <p:spPr>
          <a:xfrm>
            <a:off x="2150327" y="6487205"/>
            <a:ext cx="495934" cy="93980"/>
          </a:xfrm>
          <a:custGeom>
            <a:avLst/>
            <a:gdLst/>
            <a:ahLst/>
            <a:cxnLst/>
            <a:rect l="l" t="t" r="r" b="b"/>
            <a:pathLst>
              <a:path w="495934" h="93979">
                <a:moveTo>
                  <a:pt x="0" y="93961"/>
                </a:moveTo>
                <a:lnTo>
                  <a:pt x="111586" y="37029"/>
                </a:lnTo>
                <a:lnTo>
                  <a:pt x="200377" y="8556"/>
                </a:lnTo>
                <a:lnTo>
                  <a:pt x="312808" y="0"/>
                </a:lnTo>
                <a:lnTo>
                  <a:pt x="495315" y="2813"/>
                </a:lnTo>
                <a:lnTo>
                  <a:pt x="495315" y="20762"/>
                </a:lnTo>
                <a:lnTo>
                  <a:pt x="319140" y="20762"/>
                </a:lnTo>
                <a:lnTo>
                  <a:pt x="208820" y="27012"/>
                </a:lnTo>
                <a:lnTo>
                  <a:pt x="117918" y="49223"/>
                </a:lnTo>
                <a:lnTo>
                  <a:pt x="0" y="93961"/>
                </a:lnTo>
                <a:close/>
              </a:path>
              <a:path w="495934" h="93979">
                <a:moveTo>
                  <a:pt x="495315" y="23905"/>
                </a:moveTo>
                <a:lnTo>
                  <a:pt x="319140" y="20762"/>
                </a:lnTo>
                <a:lnTo>
                  <a:pt x="495315" y="20762"/>
                </a:lnTo>
                <a:lnTo>
                  <a:pt x="495315" y="23905"/>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p:nvPr/>
        </p:nvSpPr>
        <p:spPr>
          <a:xfrm>
            <a:off x="2150328" y="6490019"/>
            <a:ext cx="170815" cy="26034"/>
          </a:xfrm>
          <a:custGeom>
            <a:avLst/>
            <a:gdLst/>
            <a:ahLst/>
            <a:cxnLst/>
            <a:rect l="l" t="t" r="r" b="b"/>
            <a:pathLst>
              <a:path w="170815" h="26034">
                <a:moveTo>
                  <a:pt x="0" y="20339"/>
                </a:moveTo>
                <a:lnTo>
                  <a:pt x="0" y="0"/>
                </a:lnTo>
                <a:lnTo>
                  <a:pt x="61761" y="1247"/>
                </a:lnTo>
                <a:lnTo>
                  <a:pt x="100094" y="4331"/>
                </a:lnTo>
                <a:lnTo>
                  <a:pt x="130970" y="11652"/>
                </a:lnTo>
                <a:lnTo>
                  <a:pt x="144586" y="16478"/>
                </a:lnTo>
                <a:lnTo>
                  <a:pt x="48874" y="16478"/>
                </a:lnTo>
                <a:lnTo>
                  <a:pt x="23346" y="17031"/>
                </a:lnTo>
                <a:lnTo>
                  <a:pt x="0" y="20339"/>
                </a:lnTo>
                <a:close/>
              </a:path>
              <a:path w="170815" h="26034">
                <a:moveTo>
                  <a:pt x="170358" y="25612"/>
                </a:moveTo>
                <a:lnTo>
                  <a:pt x="92554" y="19173"/>
                </a:lnTo>
                <a:lnTo>
                  <a:pt x="48874" y="16478"/>
                </a:lnTo>
                <a:lnTo>
                  <a:pt x="144586" y="16478"/>
                </a:lnTo>
                <a:lnTo>
                  <a:pt x="170358" y="25612"/>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p:nvPr/>
        </p:nvSpPr>
        <p:spPr>
          <a:xfrm>
            <a:off x="2150328" y="6521939"/>
            <a:ext cx="121285" cy="22860"/>
          </a:xfrm>
          <a:custGeom>
            <a:avLst/>
            <a:gdLst/>
            <a:ahLst/>
            <a:cxnLst/>
            <a:rect l="l" t="t" r="r" b="b"/>
            <a:pathLst>
              <a:path w="121284" h="22859">
                <a:moveTo>
                  <a:pt x="0" y="22316"/>
                </a:moveTo>
                <a:lnTo>
                  <a:pt x="0" y="2730"/>
                </a:lnTo>
                <a:lnTo>
                  <a:pt x="44102" y="623"/>
                </a:lnTo>
                <a:lnTo>
                  <a:pt x="71389" y="0"/>
                </a:lnTo>
                <a:lnTo>
                  <a:pt x="93188" y="929"/>
                </a:lnTo>
                <a:lnTo>
                  <a:pt x="120826" y="3483"/>
                </a:lnTo>
                <a:lnTo>
                  <a:pt x="57305" y="11405"/>
                </a:lnTo>
                <a:lnTo>
                  <a:pt x="23546" y="16007"/>
                </a:lnTo>
                <a:lnTo>
                  <a:pt x="8220" y="19056"/>
                </a:lnTo>
                <a:lnTo>
                  <a:pt x="0" y="22316"/>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p:cNvSpPr/>
          <p:nvPr/>
        </p:nvSpPr>
        <p:spPr>
          <a:xfrm>
            <a:off x="2151079" y="6527120"/>
            <a:ext cx="494665" cy="140335"/>
          </a:xfrm>
          <a:custGeom>
            <a:avLst/>
            <a:gdLst/>
            <a:ahLst/>
            <a:cxnLst/>
            <a:rect l="l" t="t" r="r" b="b"/>
            <a:pathLst>
              <a:path w="494665" h="140334">
                <a:moveTo>
                  <a:pt x="494564" y="139924"/>
                </a:moveTo>
                <a:lnTo>
                  <a:pt x="0" y="139924"/>
                </a:lnTo>
                <a:lnTo>
                  <a:pt x="0" y="70621"/>
                </a:lnTo>
                <a:lnTo>
                  <a:pt x="54664" y="53215"/>
                </a:lnTo>
                <a:lnTo>
                  <a:pt x="110385" y="38952"/>
                </a:lnTo>
                <a:lnTo>
                  <a:pt x="166105" y="27516"/>
                </a:lnTo>
                <a:lnTo>
                  <a:pt x="220770" y="18591"/>
                </a:lnTo>
                <a:lnTo>
                  <a:pt x="273321" y="11861"/>
                </a:lnTo>
                <a:lnTo>
                  <a:pt x="322705" y="7009"/>
                </a:lnTo>
                <a:lnTo>
                  <a:pt x="367863" y="3720"/>
                </a:lnTo>
                <a:lnTo>
                  <a:pt x="407740" y="1677"/>
                </a:lnTo>
                <a:lnTo>
                  <a:pt x="441280" y="564"/>
                </a:lnTo>
                <a:lnTo>
                  <a:pt x="443532" y="564"/>
                </a:lnTo>
                <a:lnTo>
                  <a:pt x="462481" y="141"/>
                </a:lnTo>
                <a:lnTo>
                  <a:pt x="474114" y="0"/>
                </a:lnTo>
                <a:lnTo>
                  <a:pt x="483213" y="141"/>
                </a:lnTo>
                <a:lnTo>
                  <a:pt x="494564" y="564"/>
                </a:lnTo>
                <a:lnTo>
                  <a:pt x="494564" y="139924"/>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p:nvPr/>
        </p:nvSpPr>
        <p:spPr>
          <a:xfrm>
            <a:off x="3023131" y="6327308"/>
            <a:ext cx="1220276" cy="338983"/>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p:nvPr/>
        </p:nvSpPr>
        <p:spPr>
          <a:xfrm>
            <a:off x="2848270" y="6267044"/>
            <a:ext cx="0" cy="469265"/>
          </a:xfrm>
          <a:custGeom>
            <a:avLst/>
            <a:gdLst/>
            <a:ahLst/>
            <a:cxnLst/>
            <a:rect l="l" t="t" r="r" b="b"/>
            <a:pathLst>
              <a:path h="469265">
                <a:moveTo>
                  <a:pt x="0" y="0"/>
                </a:moveTo>
                <a:lnTo>
                  <a:pt x="0" y="469099"/>
                </a:lnTo>
              </a:path>
            </a:pathLst>
          </a:custGeom>
          <a:ln w="5253">
            <a:solidFill>
              <a:srgbClr val="FEFE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17"/>
          <p:cNvSpPr/>
          <p:nvPr/>
        </p:nvSpPr>
        <p:spPr>
          <a:xfrm>
            <a:off x="5402580" y="789433"/>
            <a:ext cx="4762499" cy="6068567"/>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8FD620AA-3901-40D9-8C0E-2FEB927D3683}"/>
              </a:ext>
            </a:extLst>
          </p:cNvPr>
          <p:cNvSpPr/>
          <p:nvPr/>
        </p:nvSpPr>
        <p:spPr>
          <a:xfrm>
            <a:off x="6788894" y="688449"/>
            <a:ext cx="5822206" cy="844116"/>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rgbClr val="064961"/>
                </a:solidFill>
              </a:rPr>
              <a:t>Canned Beans</a:t>
            </a:r>
          </a:p>
        </p:txBody>
      </p:sp>
      <p:sp>
        <p:nvSpPr>
          <p:cNvPr id="18" name="object 18"/>
          <p:cNvSpPr/>
          <p:nvPr/>
        </p:nvSpPr>
        <p:spPr>
          <a:xfrm>
            <a:off x="10592987" y="341413"/>
            <a:ext cx="1138765" cy="1495562"/>
          </a:xfrm>
          <a:custGeom>
            <a:avLst/>
            <a:gdLst/>
            <a:ahLst/>
            <a:cxnLst/>
            <a:rect l="l" t="t" r="r" b="b"/>
            <a:pathLst>
              <a:path w="1629410" h="2024379">
                <a:moveTo>
                  <a:pt x="248005" y="0"/>
                </a:moveTo>
                <a:lnTo>
                  <a:pt x="206347" y="242"/>
                </a:lnTo>
                <a:lnTo>
                  <a:pt x="169728" y="969"/>
                </a:lnTo>
                <a:lnTo>
                  <a:pt x="111607" y="3873"/>
                </a:lnTo>
                <a:lnTo>
                  <a:pt x="71105" y="10850"/>
                </a:lnTo>
                <a:lnTo>
                  <a:pt x="38554" y="33229"/>
                </a:lnTo>
                <a:lnTo>
                  <a:pt x="34678" y="58027"/>
                </a:lnTo>
                <a:lnTo>
                  <a:pt x="37972" y="73621"/>
                </a:lnTo>
                <a:lnTo>
                  <a:pt x="52591" y="112763"/>
                </a:lnTo>
                <a:lnTo>
                  <a:pt x="75945" y="162750"/>
                </a:lnTo>
                <a:lnTo>
                  <a:pt x="522363" y="985824"/>
                </a:lnTo>
                <a:lnTo>
                  <a:pt x="41845" y="1861604"/>
                </a:lnTo>
                <a:lnTo>
                  <a:pt x="17433" y="1910430"/>
                </a:lnTo>
                <a:lnTo>
                  <a:pt x="3098" y="1948408"/>
                </a:lnTo>
                <a:lnTo>
                  <a:pt x="0" y="1963715"/>
                </a:lnTo>
                <a:lnTo>
                  <a:pt x="0" y="1977082"/>
                </a:lnTo>
                <a:lnTo>
                  <a:pt x="31966" y="2011959"/>
                </a:lnTo>
                <a:lnTo>
                  <a:pt x="93338" y="2021739"/>
                </a:lnTo>
                <a:lnTo>
                  <a:pt x="155726" y="2024064"/>
                </a:lnTo>
                <a:lnTo>
                  <a:pt x="193750" y="2024354"/>
                </a:lnTo>
                <a:lnTo>
                  <a:pt x="226933" y="2024161"/>
                </a:lnTo>
                <a:lnTo>
                  <a:pt x="283122" y="2022613"/>
                </a:lnTo>
                <a:lnTo>
                  <a:pt x="326285" y="2019462"/>
                </a:lnTo>
                <a:lnTo>
                  <a:pt x="372782" y="2011184"/>
                </a:lnTo>
                <a:lnTo>
                  <a:pt x="407656" y="1991804"/>
                </a:lnTo>
                <a:lnTo>
                  <a:pt x="802918" y="1236941"/>
                </a:lnTo>
                <a:lnTo>
                  <a:pt x="1252715" y="1236941"/>
                </a:lnTo>
                <a:lnTo>
                  <a:pt x="1114475" y="981176"/>
                </a:lnTo>
                <a:lnTo>
                  <a:pt x="1253132" y="726973"/>
                </a:lnTo>
                <a:lnTo>
                  <a:pt x="837018" y="726973"/>
                </a:lnTo>
                <a:lnTo>
                  <a:pt x="485164" y="63550"/>
                </a:lnTo>
                <a:lnTo>
                  <a:pt x="480466" y="54640"/>
                </a:lnTo>
                <a:lnTo>
                  <a:pt x="475669" y="46502"/>
                </a:lnTo>
                <a:lnTo>
                  <a:pt x="442390" y="17001"/>
                </a:lnTo>
                <a:lnTo>
                  <a:pt x="401651" y="7167"/>
                </a:lnTo>
                <a:lnTo>
                  <a:pt x="363486" y="3098"/>
                </a:lnTo>
                <a:lnTo>
                  <a:pt x="313298" y="773"/>
                </a:lnTo>
                <a:lnTo>
                  <a:pt x="282540" y="193"/>
                </a:lnTo>
                <a:lnTo>
                  <a:pt x="248005" y="0"/>
                </a:lnTo>
                <a:close/>
              </a:path>
              <a:path w="1629410" h="2024379">
                <a:moveTo>
                  <a:pt x="1252715" y="1236941"/>
                </a:moveTo>
                <a:lnTo>
                  <a:pt x="802918" y="1236941"/>
                </a:lnTo>
                <a:lnTo>
                  <a:pt x="1179588" y="1960803"/>
                </a:lnTo>
                <a:lnTo>
                  <a:pt x="1183652" y="1969719"/>
                </a:lnTo>
                <a:lnTo>
                  <a:pt x="1212327" y="2002851"/>
                </a:lnTo>
                <a:lnTo>
                  <a:pt x="1261544" y="2017187"/>
                </a:lnTo>
                <a:lnTo>
                  <a:pt x="1321794" y="2022613"/>
                </a:lnTo>
                <a:lnTo>
                  <a:pt x="1379148" y="2024161"/>
                </a:lnTo>
                <a:lnTo>
                  <a:pt x="1413636" y="2024354"/>
                </a:lnTo>
                <a:lnTo>
                  <a:pt x="1454667" y="2024064"/>
                </a:lnTo>
                <a:lnTo>
                  <a:pt x="1522485" y="2021739"/>
                </a:lnTo>
                <a:lnTo>
                  <a:pt x="1571794" y="2016607"/>
                </a:lnTo>
                <a:lnTo>
                  <a:pt x="1616696" y="1998002"/>
                </a:lnTo>
                <a:lnTo>
                  <a:pt x="1629337" y="1963715"/>
                </a:lnTo>
                <a:lnTo>
                  <a:pt x="1626767" y="1948408"/>
                </a:lnTo>
                <a:lnTo>
                  <a:pt x="1621298" y="1930775"/>
                </a:lnTo>
                <a:lnTo>
                  <a:pt x="1613404" y="1910430"/>
                </a:lnTo>
                <a:lnTo>
                  <a:pt x="1603086" y="1887374"/>
                </a:lnTo>
                <a:lnTo>
                  <a:pt x="1590344" y="1861604"/>
                </a:lnTo>
                <a:lnTo>
                  <a:pt x="1252715" y="1236941"/>
                </a:lnTo>
                <a:close/>
              </a:path>
              <a:path w="1629410" h="2024379">
                <a:moveTo>
                  <a:pt x="1402790" y="0"/>
                </a:moveTo>
                <a:lnTo>
                  <a:pt x="1369800" y="193"/>
                </a:lnTo>
                <a:lnTo>
                  <a:pt x="1340590" y="773"/>
                </a:lnTo>
                <a:lnTo>
                  <a:pt x="1293507" y="3098"/>
                </a:lnTo>
                <a:lnTo>
                  <a:pt x="1243809" y="9926"/>
                </a:lnTo>
                <a:lnTo>
                  <a:pt x="1204768" y="26689"/>
                </a:lnTo>
                <a:lnTo>
                  <a:pt x="1179588" y="63550"/>
                </a:lnTo>
                <a:lnTo>
                  <a:pt x="837018" y="726973"/>
                </a:lnTo>
                <a:lnTo>
                  <a:pt x="1253132" y="726973"/>
                </a:lnTo>
                <a:lnTo>
                  <a:pt x="1560892" y="162750"/>
                </a:lnTo>
                <a:lnTo>
                  <a:pt x="1582858" y="112571"/>
                </a:lnTo>
                <a:lnTo>
                  <a:pt x="1595767" y="74396"/>
                </a:lnTo>
                <a:lnTo>
                  <a:pt x="1598434" y="59094"/>
                </a:lnTo>
                <a:lnTo>
                  <a:pt x="1597902" y="45727"/>
                </a:lnTo>
                <a:lnTo>
                  <a:pt x="1563221" y="11047"/>
                </a:lnTo>
                <a:lnTo>
                  <a:pt x="1525244" y="3873"/>
                </a:lnTo>
                <a:lnTo>
                  <a:pt x="1472151" y="969"/>
                </a:lnTo>
                <a:lnTo>
                  <a:pt x="1439504" y="242"/>
                </a:lnTo>
                <a:lnTo>
                  <a:pt x="1402790"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15418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380" y="500062"/>
            <a:ext cx="8268119" cy="1325563"/>
          </a:xfrm>
        </p:spPr>
        <p:txBody>
          <a:bodyPr>
            <a:normAutofit/>
          </a:bodyPr>
          <a:lstStyle/>
          <a:p>
            <a:r>
              <a:rPr lang="en-US" b="1" dirty="0"/>
              <a:t>Geographic Preference Definition</a:t>
            </a:r>
          </a:p>
        </p:txBody>
      </p:sp>
      <p:sp>
        <p:nvSpPr>
          <p:cNvPr id="4" name="Content Placeholder 3"/>
          <p:cNvSpPr>
            <a:spLocks noGrp="1"/>
          </p:cNvSpPr>
          <p:nvPr>
            <p:ph idx="4294967295"/>
          </p:nvPr>
        </p:nvSpPr>
        <p:spPr>
          <a:xfrm>
            <a:off x="812380" y="1609725"/>
            <a:ext cx="9905580" cy="5032375"/>
          </a:xfrm>
        </p:spPr>
        <p:txBody>
          <a:bodyPr/>
          <a:lstStyle/>
          <a:p>
            <a:pPr marL="0" indent="0">
              <a:buNone/>
            </a:pPr>
            <a:r>
              <a:rPr lang="en-US" sz="2900" b="1" dirty="0">
                <a:cs typeface="Calibri"/>
              </a:rPr>
              <a:t>Final Rule - Federal Register, Vol. 76, No. 78, 4/22/2011</a:t>
            </a:r>
          </a:p>
          <a:p>
            <a:pPr lvl="1">
              <a:spcBef>
                <a:spcPts val="1800"/>
              </a:spcBef>
              <a:buClr>
                <a:schemeClr val="accent2"/>
              </a:buClr>
              <a:buSzPct val="100000"/>
              <a:buFont typeface="Arial" panose="020B0604020202020204" pitchFamily="34" charset="0"/>
              <a:buChar char="•"/>
            </a:pPr>
            <a:r>
              <a:rPr lang="en-US" sz="2400" dirty="0">
                <a:cs typeface="Calibri"/>
              </a:rPr>
              <a:t>“…Geographic preference is a tool that gives bidders in a specified geographic area a specific, defined advantage in the procurement process.”</a:t>
            </a:r>
          </a:p>
          <a:p>
            <a:pPr lvl="1">
              <a:spcBef>
                <a:spcPts val="1800"/>
              </a:spcBef>
              <a:buClr>
                <a:schemeClr val="accent2"/>
              </a:buClr>
              <a:buSzPct val="100000"/>
              <a:buFont typeface="Arial" panose="020B0604020202020204" pitchFamily="34" charset="0"/>
              <a:buChar char="•"/>
            </a:pPr>
            <a:r>
              <a:rPr lang="en-US" sz="2400" dirty="0"/>
              <a:t>“…Procurements may be accomplished through informal or formal procurement procedures, as required by respective Child Nutrition Program regulations.”.</a:t>
            </a:r>
            <a:endParaRPr lang="en-US" sz="2400" dirty="0">
              <a:cs typeface="Calibri"/>
            </a:endParaRPr>
          </a:p>
        </p:txBody>
      </p:sp>
      <p:sp>
        <p:nvSpPr>
          <p:cNvPr id="5" name="Rectangle 4"/>
          <p:cNvSpPr/>
          <p:nvPr/>
        </p:nvSpPr>
        <p:spPr>
          <a:xfrm>
            <a:off x="1981201" y="1066800"/>
            <a:ext cx="8268119" cy="20928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102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 Stipulations</a:t>
            </a:r>
          </a:p>
        </p:txBody>
      </p:sp>
      <p:sp>
        <p:nvSpPr>
          <p:cNvPr id="3" name="Content Placeholder 2"/>
          <p:cNvSpPr>
            <a:spLocks noGrp="1"/>
          </p:cNvSpPr>
          <p:nvPr>
            <p:ph idx="4294967295"/>
          </p:nvPr>
        </p:nvSpPr>
        <p:spPr>
          <a:xfrm>
            <a:off x="956953" y="1460500"/>
            <a:ext cx="10350500" cy="5032375"/>
          </a:xfrm>
        </p:spPr>
        <p:txBody>
          <a:bodyPr/>
          <a:lstStyle/>
          <a:p>
            <a:pPr marL="0" indent="0">
              <a:buNone/>
            </a:pPr>
            <a:r>
              <a:rPr lang="en-US" sz="2900" b="1" dirty="0">
                <a:cs typeface="Calibri"/>
              </a:rPr>
              <a:t>Final Rule - Federal Register, Vol. 76, No. 78, 4/22/2011</a:t>
            </a:r>
          </a:p>
          <a:p>
            <a:pPr lvl="1">
              <a:spcBef>
                <a:spcPts val="1800"/>
              </a:spcBef>
              <a:buClr>
                <a:schemeClr val="accent2"/>
              </a:buClr>
              <a:buSzPct val="100000"/>
              <a:buFont typeface="Arial" panose="020B0604020202020204" pitchFamily="34" charset="0"/>
              <a:buChar char="•"/>
            </a:pPr>
            <a:r>
              <a:rPr lang="en-US" sz="2400" dirty="0">
                <a:cs typeface="Calibri"/>
              </a:rPr>
              <a:t>“…geographic preference is not a procurement set- aside for bidders located in the specified geographic area, guaranteeing them a certain level or percentage of business.”</a:t>
            </a:r>
          </a:p>
          <a:p>
            <a:pPr lvl="1">
              <a:spcBef>
                <a:spcPts val="1800"/>
              </a:spcBef>
              <a:buClr>
                <a:schemeClr val="accent2"/>
              </a:buClr>
              <a:buSzPct val="100000"/>
              <a:buFont typeface="Arial" panose="020B0604020202020204" pitchFamily="34" charset="0"/>
              <a:buChar char="•"/>
            </a:pPr>
            <a:r>
              <a:rPr lang="en-US" sz="2400" dirty="0">
                <a:cs typeface="Calibri"/>
              </a:rPr>
              <a:t>“…Does not preclude bidder from outside GP area from submitting a competing bid, or possibly being awarded the contract…”</a:t>
            </a:r>
          </a:p>
        </p:txBody>
      </p:sp>
      <p:sp>
        <p:nvSpPr>
          <p:cNvPr id="5" name="Rectangle 4"/>
          <p:cNvSpPr/>
          <p:nvPr/>
        </p:nvSpPr>
        <p:spPr>
          <a:xfrm>
            <a:off x="2114341" y="1371600"/>
            <a:ext cx="8268119" cy="252376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21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57800" cy="1325563"/>
          </a:xfrm>
        </p:spPr>
        <p:txBody>
          <a:bodyPr>
            <a:normAutofit/>
          </a:bodyPr>
          <a:lstStyle/>
          <a:p>
            <a:r>
              <a:rPr lang="en-US" b="1" dirty="0"/>
              <a:t>Applying Geographic Preference</a:t>
            </a:r>
          </a:p>
        </p:txBody>
      </p:sp>
      <p:sp>
        <p:nvSpPr>
          <p:cNvPr id="3" name="Content Placeholder 2"/>
          <p:cNvSpPr>
            <a:spLocks noGrp="1"/>
          </p:cNvSpPr>
          <p:nvPr>
            <p:ph idx="4294967295"/>
          </p:nvPr>
        </p:nvSpPr>
        <p:spPr>
          <a:xfrm>
            <a:off x="838200" y="1690688"/>
            <a:ext cx="6299200" cy="5032375"/>
          </a:xfrm>
        </p:spPr>
        <p:txBody>
          <a:bodyPr/>
          <a:lstStyle/>
          <a:p>
            <a:pPr marL="457200" indent="-457200">
              <a:spcBef>
                <a:spcPts val="1200"/>
              </a:spcBef>
            </a:pPr>
            <a:r>
              <a:rPr lang="en-US" dirty="0">
                <a:cs typeface="Calibri"/>
              </a:rPr>
              <a:t>“…the Sponsor making the purchase has the discretion to determine the local area to which the geographic preference option will be applied.”</a:t>
            </a:r>
          </a:p>
          <a:p>
            <a:pPr lvl="1">
              <a:spcBef>
                <a:spcPts val="1800"/>
              </a:spcBef>
              <a:buClr>
                <a:srgbClr val="B12524"/>
              </a:buClr>
              <a:buSzPct val="100000"/>
              <a:buFont typeface="Arial" panose="020B0604020202020204" pitchFamily="34" charset="0"/>
              <a:buChar char="•"/>
            </a:pPr>
            <a:r>
              <a:rPr lang="en-US" sz="2400" dirty="0">
                <a:cs typeface="Calibri"/>
              </a:rPr>
              <a:t>7CFR, Part 225.17(e)(1)</a:t>
            </a:r>
            <a:endParaRPr lang="en-US" sz="2800" dirty="0">
              <a:cs typeface="Calibri"/>
            </a:endParaRPr>
          </a:p>
          <a:p>
            <a:pPr marL="457200" indent="-457200"/>
            <a:r>
              <a:rPr lang="en-US" dirty="0">
                <a:cs typeface="Calibri"/>
              </a:rPr>
              <a:t>The purchasing institution must not define local in a manner that unnecessarily restricts free and open competition </a:t>
            </a:r>
          </a:p>
          <a:p>
            <a:pPr lvl="1">
              <a:spcBef>
                <a:spcPts val="1800"/>
              </a:spcBef>
              <a:buClr>
                <a:srgbClr val="B12524"/>
              </a:buClr>
              <a:buSzPct val="100000"/>
              <a:buFont typeface="Arial" panose="020B0604020202020204" pitchFamily="34" charset="0"/>
              <a:buChar char="•"/>
            </a:pPr>
            <a:r>
              <a:rPr lang="en-US" sz="2400" dirty="0">
                <a:cs typeface="Calibri"/>
              </a:rPr>
              <a:t>SP Memo 18-2011</a:t>
            </a:r>
          </a:p>
        </p:txBody>
      </p:sp>
      <p:sp>
        <p:nvSpPr>
          <p:cNvPr id="5" name="Rectangle 4"/>
          <p:cNvSpPr/>
          <p:nvPr/>
        </p:nvSpPr>
        <p:spPr>
          <a:xfrm>
            <a:off x="2133601" y="1447801"/>
            <a:ext cx="8268119" cy="1077218"/>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7C7EA5F-5D17-4180-BBDA-75DB849571E5}"/>
              </a:ext>
            </a:extLst>
          </p:cNvPr>
          <p:cNvPicPr>
            <a:picLocks noChangeAspect="1"/>
          </p:cNvPicPr>
          <p:nvPr/>
        </p:nvPicPr>
        <p:blipFill>
          <a:blip r:embed="rId3"/>
          <a:stretch>
            <a:fillRect/>
          </a:stretch>
        </p:blipFill>
        <p:spPr>
          <a:xfrm>
            <a:off x="7391401" y="11182"/>
            <a:ext cx="4953317" cy="6711881"/>
          </a:xfrm>
          <a:prstGeom prst="rect">
            <a:avLst/>
          </a:prstGeom>
        </p:spPr>
      </p:pic>
      <p:sp>
        <p:nvSpPr>
          <p:cNvPr id="8" name="Rectangle: Rounded Corners 7">
            <a:extLst>
              <a:ext uri="{FF2B5EF4-FFF2-40B4-BE49-F238E27FC236}">
                <a16:creationId xmlns:a16="http://schemas.microsoft.com/office/drawing/2014/main" id="{181CCE1F-8828-4536-AB2B-2B6BD168DC9F}"/>
              </a:ext>
            </a:extLst>
          </p:cNvPr>
          <p:cNvSpPr/>
          <p:nvPr/>
        </p:nvSpPr>
        <p:spPr>
          <a:xfrm>
            <a:off x="838200" y="5756335"/>
            <a:ext cx="10170459" cy="844116"/>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US" sz="2400" dirty="0">
                <a:hlinkClick r:id="rId4"/>
              </a:rPr>
              <a:t>https://summerfoodnm.org/sponsors/program-resources</a:t>
            </a:r>
            <a:endParaRPr lang="en-US" sz="2400" i="1" dirty="0">
              <a:solidFill>
                <a:srgbClr val="064961"/>
              </a:solidFill>
            </a:endParaRPr>
          </a:p>
        </p:txBody>
      </p:sp>
    </p:spTree>
    <p:extLst>
      <p:ext uri="{BB962C8B-B14F-4D97-AF65-F5344CB8AC3E}">
        <p14:creationId xmlns:p14="http://schemas.microsoft.com/office/powerpoint/2010/main" val="3476349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2814300" cy="1325563"/>
          </a:xfrm>
        </p:spPr>
        <p:txBody>
          <a:bodyPr>
            <a:normAutofit/>
          </a:bodyPr>
          <a:lstStyle/>
          <a:p>
            <a:r>
              <a:rPr lang="en-US" b="1" dirty="0"/>
              <a:t>Government-wide Debarment and Suspension</a:t>
            </a:r>
            <a:br>
              <a:rPr lang="en-US" b="1" dirty="0"/>
            </a:br>
            <a:r>
              <a:rPr lang="en-US" i="1" dirty="0">
                <a:solidFill>
                  <a:srgbClr val="064961"/>
                </a:solidFill>
              </a:rPr>
              <a:t>(Non-procurement)</a:t>
            </a:r>
          </a:p>
        </p:txBody>
      </p:sp>
      <p:sp>
        <p:nvSpPr>
          <p:cNvPr id="3" name="Content Placeholder 2"/>
          <p:cNvSpPr>
            <a:spLocks noGrp="1"/>
          </p:cNvSpPr>
          <p:nvPr>
            <p:ph idx="4294967295"/>
          </p:nvPr>
        </p:nvSpPr>
        <p:spPr>
          <a:xfrm>
            <a:off x="838200" y="1798638"/>
            <a:ext cx="8394700" cy="4694237"/>
          </a:xfrm>
        </p:spPr>
        <p:txBody>
          <a:bodyPr>
            <a:normAutofit/>
          </a:bodyPr>
          <a:lstStyle/>
          <a:p>
            <a:r>
              <a:rPr lang="en-US" dirty="0"/>
              <a:t>Debarment – To bar from having or doing something</a:t>
            </a:r>
          </a:p>
          <a:p>
            <a:r>
              <a:rPr lang="en-US" dirty="0"/>
              <a:t> Synonymous with – “Preclude”</a:t>
            </a:r>
          </a:p>
          <a:p>
            <a:pPr lvl="1">
              <a:lnSpc>
                <a:spcPct val="100000"/>
              </a:lnSpc>
              <a:spcBef>
                <a:spcPts val="1800"/>
              </a:spcBef>
              <a:buClr>
                <a:srgbClr val="B12524"/>
              </a:buClr>
              <a:buSzPct val="100000"/>
              <a:buFont typeface="Arial" panose="020B0604020202020204" pitchFamily="34" charset="0"/>
              <a:buChar char="•"/>
            </a:pPr>
            <a:r>
              <a:rPr lang="en-US" sz="2400" dirty="0">
                <a:cs typeface="Calibri"/>
              </a:rPr>
              <a:t>To exclude</a:t>
            </a:r>
          </a:p>
          <a:p>
            <a:pPr lvl="1">
              <a:lnSpc>
                <a:spcPct val="100000"/>
              </a:lnSpc>
              <a:spcBef>
                <a:spcPts val="1800"/>
              </a:spcBef>
              <a:buClr>
                <a:srgbClr val="B12524"/>
              </a:buClr>
              <a:buSzPct val="100000"/>
              <a:buFont typeface="Arial" panose="020B0604020202020204" pitchFamily="34" charset="0"/>
              <a:buChar char="•"/>
            </a:pPr>
            <a:r>
              <a:rPr lang="en-US" sz="2400" dirty="0">
                <a:cs typeface="Calibri"/>
              </a:rPr>
              <a:t>To bar</a:t>
            </a:r>
          </a:p>
          <a:p>
            <a:pPr lvl="1">
              <a:lnSpc>
                <a:spcPct val="100000"/>
              </a:lnSpc>
              <a:spcBef>
                <a:spcPts val="1800"/>
              </a:spcBef>
              <a:buClr>
                <a:srgbClr val="B12524"/>
              </a:buClr>
              <a:buSzPct val="100000"/>
              <a:buFont typeface="Arial" panose="020B0604020202020204" pitchFamily="34" charset="0"/>
              <a:buChar char="•"/>
            </a:pPr>
            <a:r>
              <a:rPr lang="en-US" sz="2400" dirty="0">
                <a:cs typeface="Calibri"/>
              </a:rPr>
              <a:t>To prevent</a:t>
            </a:r>
          </a:p>
          <a:p>
            <a:pPr lvl="1">
              <a:lnSpc>
                <a:spcPct val="100000"/>
              </a:lnSpc>
              <a:spcBef>
                <a:spcPts val="1800"/>
              </a:spcBef>
              <a:buClr>
                <a:srgbClr val="B12524"/>
              </a:buClr>
              <a:buSzPct val="100000"/>
              <a:buFont typeface="Arial" panose="020B0604020202020204" pitchFamily="34" charset="0"/>
              <a:buChar char="•"/>
            </a:pPr>
            <a:r>
              <a:rPr lang="en-US" sz="2400" dirty="0">
                <a:cs typeface="Calibri"/>
              </a:rPr>
              <a:t>To make impossible</a:t>
            </a:r>
          </a:p>
          <a:p>
            <a:r>
              <a:rPr lang="en-US" b="1" dirty="0"/>
              <a:t>In other words – Can’t do it!</a:t>
            </a:r>
          </a:p>
          <a:p>
            <a:endParaRPr lang="en-US" dirty="0"/>
          </a:p>
          <a:p>
            <a:pPr lvl="1"/>
            <a:endParaRPr lang="en-US" dirty="0"/>
          </a:p>
        </p:txBody>
      </p:sp>
    </p:spTree>
    <p:extLst>
      <p:ext uri="{BB962C8B-B14F-4D97-AF65-F5344CB8AC3E}">
        <p14:creationId xmlns:p14="http://schemas.microsoft.com/office/powerpoint/2010/main" val="304154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Non-procurement</a:t>
            </a:r>
          </a:p>
        </p:txBody>
      </p:sp>
      <p:sp>
        <p:nvSpPr>
          <p:cNvPr id="3" name="Content Placeholder 2"/>
          <p:cNvSpPr>
            <a:spLocks noGrp="1"/>
          </p:cNvSpPr>
          <p:nvPr>
            <p:ph idx="4294967295"/>
          </p:nvPr>
        </p:nvSpPr>
        <p:spPr>
          <a:xfrm>
            <a:off x="838200" y="1520825"/>
            <a:ext cx="10515600" cy="4351338"/>
          </a:xfrm>
        </p:spPr>
        <p:txBody>
          <a:bodyPr>
            <a:normAutofit/>
          </a:bodyPr>
          <a:lstStyle/>
          <a:p>
            <a:pPr marL="0" indent="0">
              <a:spcAft>
                <a:spcPts val="1200"/>
              </a:spcAft>
              <a:buNone/>
            </a:pPr>
            <a:r>
              <a:rPr lang="en-US" dirty="0"/>
              <a:t>Prior to contracting, Sponsor must ensure contracting entity or person is not </a:t>
            </a:r>
            <a:r>
              <a:rPr lang="en-US" i="1" dirty="0"/>
              <a:t>debarred or suspended</a:t>
            </a:r>
            <a:r>
              <a:rPr lang="en-US" dirty="0"/>
              <a:t> from Federal assistance programs or activities</a:t>
            </a:r>
          </a:p>
          <a:p>
            <a:pPr lvl="1"/>
            <a:r>
              <a:rPr lang="en-US" sz="2800" dirty="0"/>
              <a:t>Food Service Management Company</a:t>
            </a:r>
          </a:p>
          <a:p>
            <a:pPr lvl="2"/>
            <a:r>
              <a:rPr lang="en-US" sz="2400" dirty="0"/>
              <a:t>Unitized SFSP meals</a:t>
            </a:r>
          </a:p>
          <a:p>
            <a:pPr lvl="1"/>
            <a:r>
              <a:rPr lang="en-US" sz="2800" dirty="0"/>
              <a:t>Meal delivery service</a:t>
            </a:r>
          </a:p>
          <a:p>
            <a:pPr lvl="1"/>
            <a:r>
              <a:rPr lang="en-US" sz="2800" dirty="0"/>
              <a:t>Individual providing service on contract</a:t>
            </a:r>
          </a:p>
          <a:p>
            <a:pPr lvl="2"/>
            <a:r>
              <a:rPr lang="en-US" sz="2400" dirty="0"/>
              <a:t>Consultants</a:t>
            </a:r>
          </a:p>
          <a:p>
            <a:pPr lvl="1"/>
            <a:r>
              <a:rPr lang="en-US" sz="2800" dirty="0"/>
              <a:t>Temporary employment service</a:t>
            </a:r>
          </a:p>
          <a:p>
            <a:pPr lvl="2"/>
            <a:r>
              <a:rPr lang="en-US" sz="2400" dirty="0"/>
              <a:t> Site Supervisors</a:t>
            </a:r>
          </a:p>
          <a:p>
            <a:pPr lvl="1"/>
            <a:endParaRPr lang="en-US" dirty="0"/>
          </a:p>
        </p:txBody>
      </p:sp>
    </p:spTree>
    <p:extLst>
      <p:ext uri="{BB962C8B-B14F-4D97-AF65-F5344CB8AC3E}">
        <p14:creationId xmlns:p14="http://schemas.microsoft.com/office/powerpoint/2010/main" val="42556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76000" cy="1325563"/>
          </a:xfrm>
        </p:spPr>
        <p:txBody>
          <a:bodyPr>
            <a:normAutofit/>
          </a:bodyPr>
          <a:lstStyle/>
          <a:p>
            <a:r>
              <a:rPr lang="en-US" b="1" dirty="0"/>
              <a:t>Determine non-procurement status for contractors</a:t>
            </a:r>
          </a:p>
        </p:txBody>
      </p:sp>
      <p:sp>
        <p:nvSpPr>
          <p:cNvPr id="3" name="Content Placeholder 2"/>
          <p:cNvSpPr>
            <a:spLocks noGrp="1"/>
          </p:cNvSpPr>
          <p:nvPr>
            <p:ph idx="4294967295"/>
          </p:nvPr>
        </p:nvSpPr>
        <p:spPr>
          <a:xfrm>
            <a:off x="977901" y="1500189"/>
            <a:ext cx="10756900" cy="1130300"/>
          </a:xfrm>
        </p:spPr>
        <p:txBody>
          <a:bodyPr>
            <a:normAutofit/>
          </a:bodyPr>
          <a:lstStyle/>
          <a:p>
            <a:pPr marL="0" indent="0">
              <a:buNone/>
            </a:pPr>
            <a:r>
              <a:rPr lang="en-US" sz="3200" dirty="0">
                <a:solidFill>
                  <a:srgbClr val="064961"/>
                </a:solidFill>
              </a:rPr>
              <a:t>Sponsor responsibility to search the </a:t>
            </a:r>
            <a:r>
              <a:rPr lang="en-US" sz="3200" b="1" dirty="0">
                <a:solidFill>
                  <a:srgbClr val="064961"/>
                </a:solidFill>
              </a:rPr>
              <a:t>S</a:t>
            </a:r>
            <a:r>
              <a:rPr lang="en-US" sz="3200" dirty="0">
                <a:solidFill>
                  <a:srgbClr val="064961"/>
                </a:solidFill>
              </a:rPr>
              <a:t>ystem for </a:t>
            </a:r>
            <a:r>
              <a:rPr lang="en-US" sz="3200" b="1" dirty="0">
                <a:solidFill>
                  <a:srgbClr val="064961"/>
                </a:solidFill>
              </a:rPr>
              <a:t>A</a:t>
            </a:r>
            <a:r>
              <a:rPr lang="en-US" sz="3200" dirty="0">
                <a:solidFill>
                  <a:srgbClr val="064961"/>
                </a:solidFill>
              </a:rPr>
              <a:t>ward </a:t>
            </a:r>
            <a:r>
              <a:rPr lang="en-US" sz="3200" b="1" dirty="0">
                <a:solidFill>
                  <a:srgbClr val="064961"/>
                </a:solidFill>
              </a:rPr>
              <a:t>M</a:t>
            </a:r>
            <a:r>
              <a:rPr lang="en-US" sz="3200" dirty="0">
                <a:solidFill>
                  <a:srgbClr val="064961"/>
                </a:solidFill>
              </a:rPr>
              <a:t>anagement (SAM) website.</a:t>
            </a:r>
          </a:p>
        </p:txBody>
      </p:sp>
      <p:sp>
        <p:nvSpPr>
          <p:cNvPr id="4" name="Rectangle: Rounded Corners 3">
            <a:extLst>
              <a:ext uri="{FF2B5EF4-FFF2-40B4-BE49-F238E27FC236}">
                <a16:creationId xmlns:a16="http://schemas.microsoft.com/office/drawing/2014/main" id="{33595191-84C8-41D7-9B1D-D439B96B63EE}"/>
              </a:ext>
            </a:extLst>
          </p:cNvPr>
          <p:cNvSpPr/>
          <p:nvPr/>
        </p:nvSpPr>
        <p:spPr>
          <a:xfrm>
            <a:off x="825500" y="3006942"/>
            <a:ext cx="10540999" cy="844116"/>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lgn="ctr"/>
            <a:r>
              <a:rPr lang="en-US" sz="4000" b="1" dirty="0">
                <a:solidFill>
                  <a:srgbClr val="064961"/>
                </a:solidFill>
              </a:rPr>
              <a:t>https://sam.gov/content/home</a:t>
            </a:r>
          </a:p>
        </p:txBody>
      </p:sp>
      <p:pic>
        <p:nvPicPr>
          <p:cNvPr id="5" name="Graphic 4" descr="Laptop with solid fill">
            <a:extLst>
              <a:ext uri="{FF2B5EF4-FFF2-40B4-BE49-F238E27FC236}">
                <a16:creationId xmlns:a16="http://schemas.microsoft.com/office/drawing/2014/main" id="{4C410A8B-0AF5-4EAD-A087-F3398CAEB3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38349" y="2994024"/>
            <a:ext cx="1130300" cy="1130300"/>
          </a:xfrm>
          <a:prstGeom prst="rect">
            <a:avLst/>
          </a:prstGeom>
        </p:spPr>
      </p:pic>
    </p:spTree>
    <p:extLst>
      <p:ext uri="{BB962C8B-B14F-4D97-AF65-F5344CB8AC3E}">
        <p14:creationId xmlns:p14="http://schemas.microsoft.com/office/powerpoint/2010/main" val="344257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A0E1CC-D543-404A-AAD9-A55827A2C5C5}"/>
              </a:ext>
            </a:extLst>
          </p:cNvPr>
          <p:cNvPicPr>
            <a:picLocks noChangeAspect="1"/>
          </p:cNvPicPr>
          <p:nvPr/>
        </p:nvPicPr>
        <p:blipFill rotWithShape="1">
          <a:blip r:embed="rId3"/>
          <a:srcRect l="4997" r="9424"/>
          <a:stretch/>
        </p:blipFill>
        <p:spPr>
          <a:xfrm>
            <a:off x="-1" y="-139700"/>
            <a:ext cx="12395201" cy="6997700"/>
          </a:xfrm>
          <a:prstGeom prst="rect">
            <a:avLst/>
          </a:prstGeom>
        </p:spPr>
      </p:pic>
    </p:spTree>
    <p:extLst>
      <p:ext uri="{BB962C8B-B14F-4D97-AF65-F5344CB8AC3E}">
        <p14:creationId xmlns:p14="http://schemas.microsoft.com/office/powerpoint/2010/main" val="14148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B08331-92FC-4FE7-A114-9CF4468E63AE}"/>
              </a:ext>
            </a:extLst>
          </p:cNvPr>
          <p:cNvPicPr>
            <a:picLocks noChangeAspect="1"/>
          </p:cNvPicPr>
          <p:nvPr/>
        </p:nvPicPr>
        <p:blipFill rotWithShape="1">
          <a:blip r:embed="rId3"/>
          <a:srcRect l="6836" t="-1" r="16852" b="-1983"/>
          <a:stretch/>
        </p:blipFill>
        <p:spPr>
          <a:xfrm>
            <a:off x="0" y="12700"/>
            <a:ext cx="12192000" cy="7035800"/>
          </a:xfrm>
          <a:prstGeom prst="rect">
            <a:avLst/>
          </a:prstGeom>
        </p:spPr>
      </p:pic>
    </p:spTree>
    <p:extLst>
      <p:ext uri="{BB962C8B-B14F-4D97-AF65-F5344CB8AC3E}">
        <p14:creationId xmlns:p14="http://schemas.microsoft.com/office/powerpoint/2010/main" val="3505080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B98130-F110-48B7-8169-C3B02E2B57EA}"/>
              </a:ext>
            </a:extLst>
          </p:cNvPr>
          <p:cNvPicPr>
            <a:picLocks noChangeAspect="1"/>
          </p:cNvPicPr>
          <p:nvPr/>
        </p:nvPicPr>
        <p:blipFill rotWithShape="1">
          <a:blip r:embed="rId3"/>
          <a:srcRect l="5316" r="16677"/>
          <a:stretch/>
        </p:blipFill>
        <p:spPr>
          <a:xfrm>
            <a:off x="-1" y="-101600"/>
            <a:ext cx="12293601" cy="6959600"/>
          </a:xfrm>
          <a:prstGeom prst="rect">
            <a:avLst/>
          </a:prstGeom>
        </p:spPr>
      </p:pic>
    </p:spTree>
    <p:extLst>
      <p:ext uri="{BB962C8B-B14F-4D97-AF65-F5344CB8AC3E}">
        <p14:creationId xmlns:p14="http://schemas.microsoft.com/office/powerpoint/2010/main" val="2013141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wl of salad&#10;&#10;Description automatically generated">
            <a:extLst>
              <a:ext uri="{FF2B5EF4-FFF2-40B4-BE49-F238E27FC236}">
                <a16:creationId xmlns:a16="http://schemas.microsoft.com/office/drawing/2014/main" id="{6934E005-AEDF-48A4-AB10-0CCC8E4E4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2" name="Title 1"/>
          <p:cNvSpPr>
            <a:spLocks noGrp="1"/>
          </p:cNvSpPr>
          <p:nvPr>
            <p:ph type="title"/>
          </p:nvPr>
        </p:nvSpPr>
        <p:spPr>
          <a:xfrm>
            <a:off x="896505" y="2069957"/>
            <a:ext cx="5199495" cy="1719261"/>
          </a:xfrm>
        </p:spPr>
        <p:txBody>
          <a:bodyPr>
            <a:normAutofit fontScale="90000"/>
          </a:bodyPr>
          <a:lstStyle/>
          <a:p>
            <a:r>
              <a:rPr lang="en-US" b="1" dirty="0">
                <a:solidFill>
                  <a:srgbClr val="B12524"/>
                </a:solidFill>
              </a:rPr>
              <a:t>Procuring Goods and Services</a:t>
            </a:r>
            <a:br>
              <a:rPr lang="en-US" b="1" dirty="0">
                <a:solidFill>
                  <a:srgbClr val="B12524"/>
                </a:solidFill>
              </a:rPr>
            </a:br>
            <a:r>
              <a:rPr lang="en-US" b="1" dirty="0">
                <a:solidFill>
                  <a:srgbClr val="B12524"/>
                </a:solidFill>
              </a:rPr>
              <a:t>in the SFSP</a:t>
            </a:r>
          </a:p>
        </p:txBody>
      </p:sp>
    </p:spTree>
    <p:extLst>
      <p:ext uri="{BB962C8B-B14F-4D97-AF65-F5344CB8AC3E}">
        <p14:creationId xmlns:p14="http://schemas.microsoft.com/office/powerpoint/2010/main" val="3160651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AD50D6-A405-4C14-9ABE-F8BEFA46F758}"/>
              </a:ext>
            </a:extLst>
          </p:cNvPr>
          <p:cNvPicPr>
            <a:picLocks noChangeAspect="1"/>
          </p:cNvPicPr>
          <p:nvPr/>
        </p:nvPicPr>
        <p:blipFill>
          <a:blip r:embed="rId3"/>
          <a:stretch>
            <a:fillRect/>
          </a:stretch>
        </p:blipFill>
        <p:spPr>
          <a:xfrm>
            <a:off x="0" y="0"/>
            <a:ext cx="12319000" cy="6858000"/>
          </a:xfrm>
          <a:prstGeom prst="rect">
            <a:avLst/>
          </a:prstGeom>
        </p:spPr>
      </p:pic>
    </p:spTree>
    <p:extLst>
      <p:ext uri="{BB962C8B-B14F-4D97-AF65-F5344CB8AC3E}">
        <p14:creationId xmlns:p14="http://schemas.microsoft.com/office/powerpoint/2010/main" val="2333422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Procurement Reminder</a:t>
            </a:r>
          </a:p>
        </p:txBody>
      </p:sp>
      <p:sp>
        <p:nvSpPr>
          <p:cNvPr id="3" name="Text Placeholder 2"/>
          <p:cNvSpPr>
            <a:spLocks noGrp="1"/>
          </p:cNvSpPr>
          <p:nvPr>
            <p:ph idx="4294967295"/>
          </p:nvPr>
        </p:nvSpPr>
        <p:spPr>
          <a:xfrm>
            <a:off x="939800" y="1487488"/>
            <a:ext cx="10515600" cy="4351338"/>
          </a:xfrm>
        </p:spPr>
        <p:txBody>
          <a:bodyPr>
            <a:normAutofit/>
          </a:bodyPr>
          <a:lstStyle/>
          <a:p>
            <a:pPr marL="0" indent="0">
              <a:buNone/>
            </a:pPr>
            <a:r>
              <a:rPr lang="en-US" sz="2800" b="1" dirty="0"/>
              <a:t>7CFR, Part 225.17(c)</a:t>
            </a:r>
          </a:p>
          <a:p>
            <a:pPr lvl="1">
              <a:buClr>
                <a:srgbClr val="B12524"/>
              </a:buClr>
              <a:buSzPct val="100000"/>
              <a:buFont typeface="Arial" panose="020B0604020202020204" pitchFamily="34" charset="0"/>
              <a:buChar char="•"/>
            </a:pPr>
            <a:r>
              <a:rPr lang="en-US" sz="2800" dirty="0"/>
              <a:t>Small and minority business</a:t>
            </a:r>
          </a:p>
          <a:p>
            <a:pPr lvl="1">
              <a:buClr>
                <a:srgbClr val="B12524"/>
              </a:buClr>
              <a:buSzPct val="100000"/>
              <a:buFont typeface="Arial" panose="020B0604020202020204" pitchFamily="34" charset="0"/>
              <a:buChar char="•"/>
            </a:pPr>
            <a:r>
              <a:rPr lang="en-US" sz="2800" dirty="0"/>
              <a:t>Women’s business enterprises</a:t>
            </a:r>
            <a:br>
              <a:rPr lang="en-US" sz="2800" dirty="0"/>
            </a:br>
            <a:r>
              <a:rPr lang="en-US" sz="2800" dirty="0"/>
              <a:t>and </a:t>
            </a:r>
          </a:p>
          <a:p>
            <a:pPr lvl="1">
              <a:buClr>
                <a:srgbClr val="B12524"/>
              </a:buClr>
              <a:buSzPct val="100000"/>
              <a:buFont typeface="Arial" panose="020B0604020202020204" pitchFamily="34" charset="0"/>
              <a:buChar char="•"/>
            </a:pPr>
            <a:r>
              <a:rPr lang="en-US" sz="2800" dirty="0"/>
              <a:t>Labor surplus area firms</a:t>
            </a:r>
          </a:p>
          <a:p>
            <a:endParaRPr lang="en-US" sz="3600" dirty="0"/>
          </a:p>
          <a:p>
            <a:endParaRPr lang="en-US" sz="3600" dirty="0"/>
          </a:p>
        </p:txBody>
      </p:sp>
      <p:pic>
        <p:nvPicPr>
          <p:cNvPr id="4" name="Graphic 3" descr="Bell with solid fill">
            <a:extLst>
              <a:ext uri="{FF2B5EF4-FFF2-40B4-BE49-F238E27FC236}">
                <a16:creationId xmlns:a16="http://schemas.microsoft.com/office/drawing/2014/main" id="{8A36B2EE-0F71-497C-9869-A9424D47E5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599709">
            <a:off x="5972626" y="680129"/>
            <a:ext cx="719300" cy="719300"/>
          </a:xfrm>
          <a:prstGeom prst="rect">
            <a:avLst/>
          </a:prstGeom>
          <a:effectLst/>
        </p:spPr>
      </p:pic>
    </p:spTree>
    <p:extLst>
      <p:ext uri="{BB962C8B-B14F-4D97-AF65-F5344CB8AC3E}">
        <p14:creationId xmlns:p14="http://schemas.microsoft.com/office/powerpoint/2010/main" val="41654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816B86F-F7CB-4633-B417-7456A0A755C9}"/>
              </a:ext>
            </a:extLst>
          </p:cNvPr>
          <p:cNvSpPr/>
          <p:nvPr/>
        </p:nvSpPr>
        <p:spPr>
          <a:xfrm>
            <a:off x="812801" y="1690688"/>
            <a:ext cx="10540999" cy="844116"/>
          </a:xfrm>
          <a:prstGeom prst="roundRect">
            <a:avLst/>
          </a:prstGeom>
          <a:solidFill>
            <a:schemeClr val="accent4">
              <a:lumMod val="20000"/>
              <a:lumOff val="80000"/>
              <a:alpha val="7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lgn="ctr"/>
            <a:endParaRPr lang="en-US" sz="4000" b="1" dirty="0">
              <a:solidFill>
                <a:srgbClr val="064961"/>
              </a:solidFill>
            </a:endParaRPr>
          </a:p>
        </p:txBody>
      </p:sp>
      <p:sp>
        <p:nvSpPr>
          <p:cNvPr id="2" name="Title 1"/>
          <p:cNvSpPr>
            <a:spLocks noGrp="1"/>
          </p:cNvSpPr>
          <p:nvPr>
            <p:ph type="title"/>
          </p:nvPr>
        </p:nvSpPr>
        <p:spPr/>
        <p:txBody>
          <a:bodyPr>
            <a:normAutofit fontScale="90000"/>
          </a:bodyPr>
          <a:lstStyle/>
          <a:p>
            <a:r>
              <a:rPr lang="en-US" b="1" dirty="0"/>
              <a:t>Contracting with small &amp; minority business, women’s business enterprises, and labor surplus area firms</a:t>
            </a:r>
          </a:p>
        </p:txBody>
      </p:sp>
      <p:sp>
        <p:nvSpPr>
          <p:cNvPr id="3" name="Content Placeholder 2"/>
          <p:cNvSpPr>
            <a:spLocks noGrp="1"/>
          </p:cNvSpPr>
          <p:nvPr>
            <p:ph idx="4294967295"/>
          </p:nvPr>
        </p:nvSpPr>
        <p:spPr>
          <a:xfrm>
            <a:off x="838200" y="1914525"/>
            <a:ext cx="10985500" cy="4448175"/>
          </a:xfrm>
        </p:spPr>
        <p:txBody>
          <a:bodyPr>
            <a:normAutofit/>
          </a:bodyPr>
          <a:lstStyle/>
          <a:p>
            <a:pPr marL="0" indent="0">
              <a:spcAft>
                <a:spcPts val="1800"/>
              </a:spcAft>
              <a:buNone/>
            </a:pPr>
            <a:r>
              <a:rPr lang="en-US" b="1" dirty="0"/>
              <a:t>The sponsor must be aware of the following practices: </a:t>
            </a:r>
          </a:p>
          <a:p>
            <a:pPr marL="457200" indent="-457200">
              <a:spcAft>
                <a:spcPts val="1800"/>
              </a:spcAft>
              <a:buFont typeface="+mj-lt"/>
              <a:buAutoNum type="arabicPeriod"/>
            </a:pPr>
            <a:r>
              <a:rPr lang="en-US" dirty="0"/>
              <a:t>Placing qualified small and minority business and women’s business enterprises on solicitation lists;</a:t>
            </a:r>
          </a:p>
          <a:p>
            <a:pPr marL="457200" indent="-457200">
              <a:spcAft>
                <a:spcPts val="1800"/>
              </a:spcAft>
              <a:buFont typeface="+mj-lt"/>
              <a:buAutoNum type="arabicPeriod"/>
            </a:pPr>
            <a:r>
              <a:rPr lang="en-US" dirty="0"/>
              <a:t>Assuring that small and minority businesses, and women’s business enterprises are solicited whenever they are potential sources;</a:t>
            </a:r>
          </a:p>
          <a:p>
            <a:pPr marL="457200" indent="-457200">
              <a:spcAft>
                <a:spcPts val="1800"/>
              </a:spcAft>
              <a:buFont typeface="+mj-lt"/>
              <a:buAutoNum type="arabicPeriod"/>
            </a:pPr>
            <a:r>
              <a:rPr lang="en-US" dirty="0"/>
              <a:t>Dividing total requirements, when economically feasible, into smaller tasks or quantities to permit maximum participation by small and minority business, and women’s business enterprises;</a:t>
            </a:r>
          </a:p>
          <a:p>
            <a:pPr marL="457200" indent="-457200">
              <a:spcAft>
                <a:spcPts val="1800"/>
              </a:spcAft>
              <a:buFont typeface="+mj-lt"/>
              <a:buAutoNum type="arabicPeriod"/>
            </a:pPr>
            <a:endParaRPr lang="en-US" dirty="0"/>
          </a:p>
        </p:txBody>
      </p:sp>
    </p:spTree>
    <p:extLst>
      <p:ext uri="{BB962C8B-B14F-4D97-AF65-F5344CB8AC3E}">
        <p14:creationId xmlns:p14="http://schemas.microsoft.com/office/powerpoint/2010/main" val="261405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9125"/>
            <a:ext cx="10515600" cy="1325563"/>
          </a:xfrm>
        </p:spPr>
        <p:txBody>
          <a:bodyPr>
            <a:normAutofit fontScale="90000"/>
          </a:bodyPr>
          <a:lstStyle/>
          <a:p>
            <a:r>
              <a:rPr lang="en-US" b="1" dirty="0"/>
              <a:t>Contracting with small &amp; minority business, women’s business enterprises, and labor surplus area firms </a:t>
            </a:r>
            <a:r>
              <a:rPr lang="en-US" i="1" dirty="0">
                <a:solidFill>
                  <a:srgbClr val="064961"/>
                </a:solidFill>
              </a:rPr>
              <a:t>(cont.)</a:t>
            </a:r>
          </a:p>
        </p:txBody>
      </p:sp>
      <p:sp>
        <p:nvSpPr>
          <p:cNvPr id="4" name="Content Placeholder 2"/>
          <p:cNvSpPr>
            <a:spLocks noGrp="1"/>
          </p:cNvSpPr>
          <p:nvPr>
            <p:ph idx="4294967295"/>
          </p:nvPr>
        </p:nvSpPr>
        <p:spPr>
          <a:xfrm>
            <a:off x="838200" y="2292350"/>
            <a:ext cx="10515600" cy="5032375"/>
          </a:xfrm>
        </p:spPr>
        <p:txBody>
          <a:bodyPr>
            <a:noAutofit/>
          </a:bodyPr>
          <a:lstStyle/>
          <a:p>
            <a:pPr marL="457200" indent="-457200">
              <a:lnSpc>
                <a:spcPct val="100000"/>
              </a:lnSpc>
              <a:spcAft>
                <a:spcPts val="1800"/>
              </a:spcAft>
              <a:buFont typeface="+mj-lt"/>
              <a:buAutoNum type="arabicPeriod" startAt="4"/>
            </a:pPr>
            <a:r>
              <a:rPr lang="en-US" dirty="0"/>
              <a:t>Establishing delivery schedules, where the requirement permits, which encourage participant by small and minority business and women’s business enterprises;</a:t>
            </a:r>
          </a:p>
          <a:p>
            <a:pPr marL="457200" indent="-457200">
              <a:lnSpc>
                <a:spcPct val="100000"/>
              </a:lnSpc>
              <a:spcAft>
                <a:spcPts val="1800"/>
              </a:spcAft>
              <a:buFont typeface="+mj-lt"/>
              <a:buAutoNum type="arabicPeriod" startAt="4"/>
            </a:pPr>
            <a:r>
              <a:rPr lang="en-US" dirty="0"/>
              <a:t>Using the services and assistance, as appropriate, of such organizations as the Small Business Administration, and the Minority Business Development Agency of the Department of Commerce; and</a:t>
            </a:r>
          </a:p>
          <a:p>
            <a:pPr marL="457200" indent="-457200">
              <a:lnSpc>
                <a:spcPct val="100000"/>
              </a:lnSpc>
              <a:spcAft>
                <a:spcPts val="1800"/>
              </a:spcAft>
              <a:buFont typeface="+mj-lt"/>
              <a:buAutoNum type="arabicPeriod" startAt="4"/>
            </a:pPr>
            <a:r>
              <a:rPr lang="en-US" dirty="0"/>
              <a:t>Requiring the prime contractor, if subcontracts are to be let, to take the affirmative steps listed in paragraphs  (1) through (5) of this section</a:t>
            </a:r>
          </a:p>
        </p:txBody>
      </p:sp>
    </p:spTree>
    <p:extLst>
      <p:ext uri="{BB962C8B-B14F-4D97-AF65-F5344CB8AC3E}">
        <p14:creationId xmlns:p14="http://schemas.microsoft.com/office/powerpoint/2010/main" val="266888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State Procurement Procedures</a:t>
            </a:r>
          </a:p>
        </p:txBody>
      </p:sp>
      <p:sp>
        <p:nvSpPr>
          <p:cNvPr id="3" name="Content Placeholder 2"/>
          <p:cNvSpPr>
            <a:spLocks noGrp="1"/>
          </p:cNvSpPr>
          <p:nvPr>
            <p:ph idx="4294967295"/>
          </p:nvPr>
        </p:nvSpPr>
        <p:spPr>
          <a:xfrm>
            <a:off x="838200" y="1401763"/>
            <a:ext cx="10790382" cy="5307012"/>
          </a:xfrm>
        </p:spPr>
        <p:txBody>
          <a:bodyPr vert="horz" lIns="91440" tIns="45720" rIns="91440" bIns="45720" rtlCol="0" anchor="t">
            <a:normAutofit lnSpcReduction="10000"/>
          </a:bodyPr>
          <a:lstStyle/>
          <a:p>
            <a:r>
              <a:rPr lang="en-US" sz="2800" dirty="0"/>
              <a:t>Why?</a:t>
            </a:r>
          </a:p>
          <a:p>
            <a:pPr lvl="1">
              <a:buSzPct val="110000"/>
              <a:buFont typeface="Arial" panose="020B0604020202020204" pitchFamily="34" charset="0"/>
              <a:buChar char="•"/>
            </a:pPr>
            <a:r>
              <a:rPr lang="en-US" sz="2400" dirty="0"/>
              <a:t>To achieve fair and open competition for Federal dollars</a:t>
            </a:r>
          </a:p>
          <a:p>
            <a:pPr lvl="1">
              <a:buSzPct val="110000"/>
              <a:buFont typeface="Arial" panose="020B0604020202020204" pitchFamily="34" charset="0"/>
              <a:buChar char="•"/>
            </a:pPr>
            <a:r>
              <a:rPr lang="en-US" sz="2400" dirty="0"/>
              <a:t>To obtain products efficiently and economically</a:t>
            </a:r>
          </a:p>
          <a:p>
            <a:pPr lvl="1">
              <a:buSzPct val="110000"/>
              <a:buFont typeface="Arial" panose="020B0604020202020204" pitchFamily="34" charset="0"/>
              <a:buChar char="•"/>
            </a:pPr>
            <a:r>
              <a:rPr lang="en-US" sz="2400" dirty="0"/>
              <a:t>To prevent fraud, waste and abuse</a:t>
            </a:r>
          </a:p>
          <a:p>
            <a:pPr lvl="1">
              <a:buSzPct val="110000"/>
              <a:buFont typeface="Arial" panose="020B0604020202020204" pitchFamily="34" charset="0"/>
              <a:buChar char="•"/>
            </a:pPr>
            <a:r>
              <a:rPr lang="en-US" sz="2400" dirty="0"/>
              <a:t>To comply with Federal, State and local requirements</a:t>
            </a:r>
          </a:p>
          <a:p>
            <a:r>
              <a:rPr lang="en-US" sz="2800" dirty="0"/>
              <a:t>State</a:t>
            </a:r>
          </a:p>
          <a:p>
            <a:pPr lvl="1">
              <a:lnSpc>
                <a:spcPct val="100000"/>
              </a:lnSpc>
              <a:buSzPct val="110000"/>
              <a:buFont typeface="Arial" panose="020B0604020202020204" pitchFamily="34" charset="0"/>
              <a:buChar char="•"/>
            </a:pPr>
            <a:r>
              <a:rPr lang="en-US" sz="2400" dirty="0"/>
              <a:t>Requirements for various purchase thresholds in New Mexico Administrative Code (NMAC) are stricter than those of the Federal government</a:t>
            </a:r>
          </a:p>
          <a:p>
            <a:r>
              <a:rPr lang="en-US" sz="2800" dirty="0"/>
              <a:t>Federal</a:t>
            </a:r>
          </a:p>
          <a:p>
            <a:pPr lvl="1">
              <a:lnSpc>
                <a:spcPct val="110000"/>
              </a:lnSpc>
              <a:buSzPct val="110000"/>
              <a:buFont typeface="Arial" panose="020B0604020202020204" pitchFamily="34" charset="0"/>
              <a:buChar char="•"/>
            </a:pPr>
            <a:r>
              <a:rPr lang="en-US" sz="2400" dirty="0"/>
              <a:t>2CFR, Part 200.318(a) – The non-federal entity must use its own procurement procedures which reflect applicable State, local and tribal laws and regulations, provided that the procurements conform to applicable Federal law and the standards identified</a:t>
            </a:r>
          </a:p>
          <a:p>
            <a:endParaRPr lang="en-US" sz="2800" dirty="0"/>
          </a:p>
          <a:p>
            <a:endParaRPr lang="en-US" sz="2800" dirty="0"/>
          </a:p>
        </p:txBody>
      </p:sp>
    </p:spTree>
    <p:extLst>
      <p:ext uri="{BB962C8B-B14F-4D97-AF65-F5344CB8AC3E}">
        <p14:creationId xmlns:p14="http://schemas.microsoft.com/office/powerpoint/2010/main" val="4065799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18" y="392834"/>
            <a:ext cx="3995135" cy="2404154"/>
          </a:xfrm>
        </p:spPr>
        <p:txBody>
          <a:bodyPr anchor="ctr">
            <a:normAutofit/>
          </a:bodyPr>
          <a:lstStyle/>
          <a:p>
            <a:r>
              <a:rPr lang="en-US" sz="4400" b="1" dirty="0"/>
              <a:t>First Tier Small Purchases</a:t>
            </a:r>
            <a:br>
              <a:rPr lang="en-US" sz="5400" dirty="0"/>
            </a:br>
            <a:r>
              <a:rPr lang="en-US" sz="3600" dirty="0">
                <a:solidFill>
                  <a:srgbClr val="064961"/>
                </a:solidFill>
              </a:rPr>
              <a:t>Up to $10K</a:t>
            </a:r>
            <a:endParaRPr lang="en-US" sz="5400" dirty="0">
              <a:solidFill>
                <a:srgbClr val="064961"/>
              </a:solidFill>
            </a:endParaRPr>
          </a:p>
        </p:txBody>
      </p:sp>
      <p:graphicFrame>
        <p:nvGraphicFramePr>
          <p:cNvPr id="5" name="Content Placeholder 2">
            <a:extLst>
              <a:ext uri="{FF2B5EF4-FFF2-40B4-BE49-F238E27FC236}">
                <a16:creationId xmlns:a16="http://schemas.microsoft.com/office/drawing/2014/main" id="{0F755019-2BA5-46CD-84E5-1FDDB3411821}"/>
              </a:ext>
            </a:extLst>
          </p:cNvPr>
          <p:cNvGraphicFramePr>
            <a:graphicFrameLocks noGrp="1"/>
          </p:cNvGraphicFramePr>
          <p:nvPr>
            <p:ph idx="4294967295"/>
            <p:extLst>
              <p:ext uri="{D42A27DB-BD31-4B8C-83A1-F6EECF244321}">
                <p14:modId xmlns:p14="http://schemas.microsoft.com/office/powerpoint/2010/main" val="951189855"/>
              </p:ext>
            </p:extLst>
          </p:nvPr>
        </p:nvGraphicFramePr>
        <p:xfrm>
          <a:off x="4977102" y="563562"/>
          <a:ext cx="6485226" cy="5730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0664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578" y="1734415"/>
            <a:ext cx="12096750" cy="4594225"/>
          </a:xfrm>
        </p:spPr>
        <p:txBody>
          <a:bodyPr vert="horz" lIns="91440" tIns="45720" rIns="91440" bIns="45720" rtlCol="0" anchor="t">
            <a:normAutofit/>
          </a:bodyPr>
          <a:lstStyle/>
          <a:p>
            <a:pPr marL="457200" lvl="1" indent="0">
              <a:buNone/>
            </a:pPr>
            <a:r>
              <a:rPr lang="en-US" b="1" dirty="0"/>
              <a:t>Single purchases from $10,000.01 - $250,000.00</a:t>
            </a:r>
          </a:p>
          <a:p>
            <a:pPr lvl="2"/>
            <a:r>
              <a:rPr lang="en-US" dirty="0"/>
              <a:t>General services – (not professional)</a:t>
            </a:r>
          </a:p>
          <a:p>
            <a:pPr lvl="2"/>
            <a:r>
              <a:rPr lang="en-US" dirty="0"/>
              <a:t>Construction – most types not allowable in SFSP</a:t>
            </a:r>
          </a:p>
          <a:p>
            <a:pPr lvl="2"/>
            <a:r>
              <a:rPr lang="en-US" dirty="0"/>
              <a:t>Tangible property </a:t>
            </a:r>
          </a:p>
          <a:p>
            <a:pPr marL="457200" lvl="1" indent="0">
              <a:buNone/>
            </a:pPr>
            <a:r>
              <a:rPr lang="en-US" b="1" dirty="0"/>
              <a:t>Must award to lowest, acceptable quotation – (1.4.1.51, C)</a:t>
            </a:r>
          </a:p>
          <a:p>
            <a:pPr lvl="2"/>
            <a:r>
              <a:rPr lang="en-US" dirty="0"/>
              <a:t>Quotes solicited from no fewer than 3 businesses – (1.4.1.51, A) </a:t>
            </a:r>
          </a:p>
          <a:p>
            <a:pPr lvl="2"/>
            <a:r>
              <a:rPr lang="en-US" dirty="0"/>
              <a:t>Develop written request for solicitation of quotes. Include product/service specifications - (1.4.1.51, A)</a:t>
            </a:r>
          </a:p>
          <a:p>
            <a:pPr lvl="2"/>
            <a:r>
              <a:rPr lang="en-US" dirty="0"/>
              <a:t>Quotes must be documented and recorded - (1.4.1.51, D)</a:t>
            </a:r>
          </a:p>
          <a:p>
            <a:pPr lvl="2"/>
            <a:r>
              <a:rPr lang="en-US" dirty="0"/>
              <a:t>Must also comply with 1.4.1.51, B of the New Mexico Administrative Code (NMAC) – Disclosure restrictions</a:t>
            </a:r>
          </a:p>
          <a:p>
            <a:pPr marL="457200" lvl="1" indent="0">
              <a:buNone/>
            </a:pPr>
            <a:r>
              <a:rPr lang="en-US" b="1" dirty="0"/>
              <a:t>Cannot break up single purchase into smaller purchases to avoid obtaining 3 quotes</a:t>
            </a:r>
          </a:p>
        </p:txBody>
      </p:sp>
      <p:sp>
        <p:nvSpPr>
          <p:cNvPr id="4" name="Title 1">
            <a:extLst>
              <a:ext uri="{FF2B5EF4-FFF2-40B4-BE49-F238E27FC236}">
                <a16:creationId xmlns:a16="http://schemas.microsoft.com/office/drawing/2014/main" id="{1EDFB117-61A8-4B06-BE7F-FB889C321B55}"/>
              </a:ext>
            </a:extLst>
          </p:cNvPr>
          <p:cNvSpPr txBox="1">
            <a:spLocks/>
          </p:cNvSpPr>
          <p:nvPr/>
        </p:nvSpPr>
        <p:spPr>
          <a:xfrm>
            <a:off x="838200" y="4088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B12524"/>
                </a:solidFill>
                <a:latin typeface="+mn-lt"/>
                <a:ea typeface="+mj-ea"/>
                <a:cs typeface="+mj-cs"/>
              </a:defRPr>
            </a:lvl1pPr>
          </a:lstStyle>
          <a:p>
            <a:r>
              <a:rPr lang="en-US" sz="4400" dirty="0"/>
              <a:t>Second Tier Small Purchases</a:t>
            </a:r>
            <a:br>
              <a:rPr lang="en-US" sz="5400" dirty="0"/>
            </a:br>
            <a:r>
              <a:rPr lang="en-US" sz="3600" b="0" dirty="0">
                <a:solidFill>
                  <a:srgbClr val="064961"/>
                </a:solidFill>
              </a:rPr>
              <a:t>10K and up to $250K</a:t>
            </a:r>
            <a:endParaRPr lang="en-US" sz="5400" b="0" dirty="0">
              <a:solidFill>
                <a:srgbClr val="064961"/>
              </a:solidFill>
            </a:endParaRPr>
          </a:p>
        </p:txBody>
      </p:sp>
    </p:spTree>
    <p:extLst>
      <p:ext uri="{BB962C8B-B14F-4D97-AF65-F5344CB8AC3E}">
        <p14:creationId xmlns:p14="http://schemas.microsoft.com/office/powerpoint/2010/main" val="2810281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Competitive Sealed Bid Procurement</a:t>
            </a:r>
          </a:p>
        </p:txBody>
      </p:sp>
      <p:sp>
        <p:nvSpPr>
          <p:cNvPr id="19" name="Content Placeholder 2"/>
          <p:cNvSpPr>
            <a:spLocks noGrp="1"/>
          </p:cNvSpPr>
          <p:nvPr>
            <p:ph idx="4294967295"/>
          </p:nvPr>
        </p:nvSpPr>
        <p:spPr>
          <a:xfrm>
            <a:off x="476250" y="1458913"/>
            <a:ext cx="10515600" cy="4351337"/>
          </a:xfrm>
        </p:spPr>
        <p:txBody>
          <a:bodyPr vert="horz" lIns="91440" tIns="45720" rIns="91440" bIns="45720" rtlCol="0" anchor="t">
            <a:normAutofit lnSpcReduction="10000"/>
          </a:bodyPr>
          <a:lstStyle/>
          <a:p>
            <a:pPr marL="457200" lvl="1" indent="0">
              <a:buNone/>
            </a:pPr>
            <a:r>
              <a:rPr lang="en-US" sz="2400" b="1" dirty="0"/>
              <a:t>Purchases that are over $250,000</a:t>
            </a:r>
          </a:p>
          <a:p>
            <a:pPr lvl="2"/>
            <a:r>
              <a:rPr lang="en-US" sz="2000" dirty="0"/>
              <a:t>Formal procurement process (competitive sealed bid) – 1.4.1.15 NMAC</a:t>
            </a:r>
          </a:p>
          <a:p>
            <a:pPr lvl="3"/>
            <a:endParaRPr lang="en-US" sz="1800" dirty="0"/>
          </a:p>
          <a:p>
            <a:pPr marL="457200" lvl="1" indent="0">
              <a:buNone/>
            </a:pPr>
            <a:r>
              <a:rPr lang="en-US" sz="2400" b="1" dirty="0"/>
              <a:t>Must follow requirements set forth at 1.4.1.14 – 1.4.1.28 NMAC for competitive sealed bids</a:t>
            </a:r>
          </a:p>
          <a:p>
            <a:pPr marL="457200" lvl="1" indent="0">
              <a:buNone/>
            </a:pPr>
            <a:endParaRPr lang="en-US" sz="2400" dirty="0"/>
          </a:p>
          <a:p>
            <a:pPr marL="457200" lvl="1" indent="0">
              <a:buNone/>
            </a:pPr>
            <a:r>
              <a:rPr lang="en-US" sz="2400" b="1" dirty="0"/>
              <a:t>For contracts more than $250,000. bid and performance bonds needed.</a:t>
            </a:r>
            <a:endParaRPr lang="en-US" sz="2400" b="1" dirty="0">
              <a:ea typeface="Calibri"/>
              <a:cs typeface="Calibri"/>
            </a:endParaRPr>
          </a:p>
          <a:p>
            <a:pPr lvl="2"/>
            <a:r>
              <a:rPr lang="en-US" sz="2000" dirty="0"/>
              <a:t>Bids submitted – Obtain bid bond between 5% and 10% of value of contract</a:t>
            </a:r>
          </a:p>
          <a:p>
            <a:pPr lvl="2"/>
            <a:r>
              <a:rPr lang="en-US" sz="2000" dirty="0"/>
              <a:t>Contracts entered into – Obtain performance bond between 10% and 25% of the value of contract – 7CFR, Part 225.15(m)(6)</a:t>
            </a:r>
          </a:p>
          <a:p>
            <a:pPr lvl="1"/>
            <a:endParaRPr lang="en-US" sz="2400" dirty="0"/>
          </a:p>
          <a:p>
            <a:pPr marL="457200" lvl="1" indent="0">
              <a:buNone/>
            </a:pPr>
            <a:r>
              <a:rPr lang="en-US" sz="2400" b="1" dirty="0"/>
              <a:t>Cannot artificially break up single purchases over $250K to avoid competitive sealed bid procedures</a:t>
            </a:r>
          </a:p>
        </p:txBody>
      </p:sp>
    </p:spTree>
    <p:extLst>
      <p:ext uri="{BB962C8B-B14F-4D97-AF65-F5344CB8AC3E}">
        <p14:creationId xmlns:p14="http://schemas.microsoft.com/office/powerpoint/2010/main" val="2194196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10" y="679161"/>
            <a:ext cx="3505200" cy="1325563"/>
          </a:xfrm>
        </p:spPr>
        <p:txBody>
          <a:bodyPr/>
          <a:lstStyle/>
          <a:p>
            <a:r>
              <a:rPr lang="en-US" b="1" dirty="0"/>
              <a:t>Procurement Reminder</a:t>
            </a:r>
          </a:p>
        </p:txBody>
      </p:sp>
      <p:sp>
        <p:nvSpPr>
          <p:cNvPr id="3" name="Text Placeholder 2"/>
          <p:cNvSpPr>
            <a:spLocks noGrp="1"/>
          </p:cNvSpPr>
          <p:nvPr>
            <p:ph idx="4294967295"/>
          </p:nvPr>
        </p:nvSpPr>
        <p:spPr>
          <a:xfrm>
            <a:off x="865909" y="2090449"/>
            <a:ext cx="4712855" cy="4351338"/>
          </a:xfrm>
        </p:spPr>
        <p:txBody>
          <a:bodyPr>
            <a:normAutofit/>
          </a:bodyPr>
          <a:lstStyle/>
          <a:p>
            <a:r>
              <a:rPr lang="en-US" sz="2800" dirty="0"/>
              <a:t>7CFR, Part 225.17(e)</a:t>
            </a:r>
          </a:p>
          <a:p>
            <a:r>
              <a:rPr lang="en-US" sz="2800" dirty="0"/>
              <a:t>Geographic Preference Option when procuring locally raised or grown, </a:t>
            </a:r>
            <a:r>
              <a:rPr lang="en-US" sz="2800" u="sng" dirty="0"/>
              <a:t>unprocessed foods</a:t>
            </a:r>
          </a:p>
          <a:p>
            <a:endParaRPr lang="en-US" sz="4000" dirty="0"/>
          </a:p>
          <a:p>
            <a:endParaRPr lang="en-US" sz="4000" dirty="0"/>
          </a:p>
        </p:txBody>
      </p:sp>
      <p:pic>
        <p:nvPicPr>
          <p:cNvPr id="5" name="Picture 4" descr="A picture containing person, child, indoor, wall&#10;&#10;Description automatically generated">
            <a:extLst>
              <a:ext uri="{FF2B5EF4-FFF2-40B4-BE49-F238E27FC236}">
                <a16:creationId xmlns:a16="http://schemas.microsoft.com/office/drawing/2014/main" id="{9F3DB623-2FB2-465C-8422-2872CC4F3A2C}"/>
              </a:ext>
            </a:extLst>
          </p:cNvPr>
          <p:cNvPicPr>
            <a:picLocks noChangeAspect="1"/>
          </p:cNvPicPr>
          <p:nvPr/>
        </p:nvPicPr>
        <p:blipFill rotWithShape="1">
          <a:blip r:embed="rId3">
            <a:extLst>
              <a:ext uri="{28A0092B-C50C-407E-A947-70E740481C1C}">
                <a14:useLocalDpi xmlns:a14="http://schemas.microsoft.com/office/drawing/2010/main" val="0"/>
              </a:ext>
            </a:extLst>
          </a:blip>
          <a:srcRect l="14260" r="22037"/>
          <a:stretch/>
        </p:blipFill>
        <p:spPr>
          <a:xfrm>
            <a:off x="5772438" y="0"/>
            <a:ext cx="6553200" cy="6858000"/>
          </a:xfrm>
          <a:prstGeom prst="rect">
            <a:avLst/>
          </a:prstGeom>
        </p:spPr>
      </p:pic>
    </p:spTree>
    <p:extLst>
      <p:ext uri="{BB962C8B-B14F-4D97-AF65-F5344CB8AC3E}">
        <p14:creationId xmlns:p14="http://schemas.microsoft.com/office/powerpoint/2010/main" val="306221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44236" y="101600"/>
            <a:ext cx="10515600" cy="1325563"/>
          </a:xfrm>
        </p:spPr>
        <p:txBody>
          <a:bodyPr>
            <a:normAutofit/>
          </a:bodyPr>
          <a:lstStyle/>
          <a:p>
            <a:r>
              <a:rPr lang="en-US" b="1" dirty="0"/>
              <a:t>Definition of Unprocessed</a:t>
            </a:r>
          </a:p>
        </p:txBody>
      </p:sp>
      <p:sp>
        <p:nvSpPr>
          <p:cNvPr id="9" name="Text Placeholder 8"/>
          <p:cNvSpPr>
            <a:spLocks noGrp="1"/>
          </p:cNvSpPr>
          <p:nvPr>
            <p:ph idx="4294967295"/>
          </p:nvPr>
        </p:nvSpPr>
        <p:spPr>
          <a:xfrm>
            <a:off x="542347" y="1223963"/>
            <a:ext cx="5448300" cy="5270500"/>
          </a:xfrm>
          <a:noFill/>
        </p:spPr>
        <p:txBody>
          <a:bodyPr vert="horz" lIns="91440" tIns="45720" rIns="91440" bIns="45720" rtlCol="0" anchor="t">
            <a:normAutofit/>
          </a:bodyPr>
          <a:lstStyle/>
          <a:p>
            <a:pPr marL="298450" marR="6350" indent="-285750">
              <a:lnSpc>
                <a:spcPct val="100000"/>
              </a:lnSpc>
              <a:spcBef>
                <a:spcPts val="100"/>
              </a:spcBef>
              <a:buClr>
                <a:schemeClr val="accent2"/>
              </a:buClr>
              <a:defRPr/>
            </a:pPr>
            <a:r>
              <a:rPr lang="en-US" sz="2000" spc="-5" dirty="0"/>
              <a:t>Unprocessed </a:t>
            </a:r>
            <a:r>
              <a:rPr lang="en-US" sz="2000" spc="-10" dirty="0"/>
              <a:t>agricultural products </a:t>
            </a:r>
            <a:r>
              <a:rPr lang="en-US" sz="2000" spc="-15" dirty="0"/>
              <a:t>retain </a:t>
            </a:r>
            <a:r>
              <a:rPr lang="en-US" sz="2000" spc="-5" dirty="0"/>
              <a:t>their </a:t>
            </a:r>
            <a:r>
              <a:rPr lang="en-US" sz="2000" spc="-10" dirty="0"/>
              <a:t>inherent </a:t>
            </a:r>
            <a:r>
              <a:rPr lang="en-US" sz="2000" spc="-30" dirty="0"/>
              <a:t>character</a:t>
            </a:r>
            <a:endParaRPr lang="en-US" sz="2000" spc="-30" dirty="0">
              <a:cs typeface="Calibri"/>
            </a:endParaRPr>
          </a:p>
          <a:p>
            <a:pPr marL="298450" marR="6350" indent="-285750">
              <a:lnSpc>
                <a:spcPct val="100000"/>
              </a:lnSpc>
              <a:spcBef>
                <a:spcPts val="100"/>
              </a:spcBef>
              <a:buClr>
                <a:schemeClr val="accent2"/>
              </a:buClr>
              <a:defRPr/>
            </a:pPr>
            <a:r>
              <a:rPr lang="en-US" sz="2000" spc="-30" dirty="0"/>
              <a:t>The term “unprocessed” precludes the use of Geographic preference  in procuring agricultural products that have significant value added components</a:t>
            </a:r>
          </a:p>
          <a:p>
            <a:pPr marL="298450" marR="6350" indent="-285750">
              <a:lnSpc>
                <a:spcPct val="120000"/>
              </a:lnSpc>
              <a:spcBef>
                <a:spcPts val="100"/>
              </a:spcBef>
              <a:buClr>
                <a:schemeClr val="bg1"/>
              </a:buClr>
              <a:buFont typeface="Arial" panose="020B0604020202020204" pitchFamily="34" charset="0"/>
              <a:buChar char="•"/>
              <a:defRPr/>
            </a:pPr>
            <a:endParaRPr lang="en-US" sz="2000" spc="-30" dirty="0"/>
          </a:p>
        </p:txBody>
      </p:sp>
      <p:sp>
        <p:nvSpPr>
          <p:cNvPr id="4" name="Text Placeholder 8">
            <a:extLst>
              <a:ext uri="{FF2B5EF4-FFF2-40B4-BE49-F238E27FC236}">
                <a16:creationId xmlns:a16="http://schemas.microsoft.com/office/drawing/2014/main" id="{653CC781-1456-4E7E-AD74-269217B14EC5}"/>
              </a:ext>
            </a:extLst>
          </p:cNvPr>
          <p:cNvSpPr txBox="1">
            <a:spLocks/>
          </p:cNvSpPr>
          <p:nvPr/>
        </p:nvSpPr>
        <p:spPr>
          <a:xfrm>
            <a:off x="5829299" y="1223963"/>
            <a:ext cx="6600825" cy="527050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48126"/>
              </a:buClr>
              <a:buFont typeface="Arial" panose="020B0604020202020204" pitchFamily="34" charset="0"/>
              <a:buChar char="•"/>
              <a:defRPr sz="2400" kern="1200">
                <a:solidFill>
                  <a:srgbClr val="229787"/>
                </a:solidFill>
                <a:latin typeface="+mn-lt"/>
                <a:ea typeface="+mn-ea"/>
                <a:cs typeface="+mn-cs"/>
              </a:defRPr>
            </a:lvl1pPr>
            <a:lvl2pPr marL="685800" indent="-228600" algn="l" defTabSz="914400" rtl="0" eaLnBrk="1" latinLnBrk="0" hangingPunct="1">
              <a:lnSpc>
                <a:spcPct val="90000"/>
              </a:lnSpc>
              <a:spcBef>
                <a:spcPts val="500"/>
              </a:spcBef>
              <a:buClr>
                <a:srgbClr val="4FC2C0"/>
              </a:buClr>
              <a:buSzPct val="60000"/>
              <a:buFont typeface=".Lucida Grande UI Regular"/>
              <a:buChar char="◆"/>
              <a:defRPr sz="2000" kern="1200">
                <a:solidFill>
                  <a:srgbClr val="064961"/>
                </a:solidFill>
                <a:latin typeface="+mn-lt"/>
                <a:ea typeface="+mn-ea"/>
                <a:cs typeface="+mn-cs"/>
              </a:defRPr>
            </a:lvl2pPr>
            <a:lvl3pPr marL="1143000" indent="-228600" algn="l" defTabSz="914400" rtl="0" eaLnBrk="1" latinLnBrk="0" hangingPunct="1">
              <a:lnSpc>
                <a:spcPct val="90000"/>
              </a:lnSpc>
              <a:spcBef>
                <a:spcPts val="500"/>
              </a:spcBef>
              <a:buClr>
                <a:srgbClr val="B12524"/>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FC2C0"/>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6350" indent="-342900">
              <a:lnSpc>
                <a:spcPct val="100000"/>
              </a:lnSpc>
              <a:spcBef>
                <a:spcPts val="1200"/>
              </a:spcBef>
              <a:buClr>
                <a:schemeClr val="accent2"/>
              </a:buClr>
              <a:defRPr/>
            </a:pPr>
            <a:r>
              <a:rPr lang="en-US" sz="2000" spc="-30" dirty="0"/>
              <a:t>Accepted “unprocessed” agricultural products may have been minimally handled or prepared such as may be necessary to use in the CN programs such as:</a:t>
            </a:r>
          </a:p>
          <a:p>
            <a:pPr marL="812800" lvl="1" indent="-342900">
              <a:lnSpc>
                <a:spcPct val="100000"/>
              </a:lnSpc>
              <a:spcBef>
                <a:spcPts val="600"/>
              </a:spcBef>
              <a:buClr>
                <a:srgbClr val="C00000"/>
              </a:buClr>
              <a:buSzPct val="110000"/>
              <a:buFont typeface="Arial"/>
              <a:buChar char="•"/>
              <a:tabLst>
                <a:tab pos="354965" algn="l"/>
                <a:tab pos="355600" algn="l"/>
              </a:tabLst>
              <a:defRPr/>
            </a:pPr>
            <a:r>
              <a:rPr lang="en-US" dirty="0"/>
              <a:t>Cooling, </a:t>
            </a:r>
            <a:r>
              <a:rPr lang="en-US" spc="-10" dirty="0"/>
              <a:t>refrigerating, </a:t>
            </a:r>
            <a:r>
              <a:rPr lang="en-US" dirty="0"/>
              <a:t>and </a:t>
            </a:r>
            <a:r>
              <a:rPr lang="en-US" spc="-10" dirty="0"/>
              <a:t>freezing</a:t>
            </a:r>
          </a:p>
          <a:p>
            <a:pPr marL="812800" marR="403860" lvl="1" indent="-342900">
              <a:lnSpc>
                <a:spcPct val="100000"/>
              </a:lnSpc>
              <a:spcBef>
                <a:spcPts val="600"/>
              </a:spcBef>
              <a:buClr>
                <a:srgbClr val="C00000"/>
              </a:buClr>
              <a:buSzPct val="110000"/>
              <a:buFont typeface="Arial"/>
              <a:buChar char="•"/>
              <a:tabLst>
                <a:tab pos="354965" algn="l"/>
                <a:tab pos="355600" algn="l"/>
              </a:tabLst>
              <a:defRPr/>
            </a:pPr>
            <a:r>
              <a:rPr lang="en-US" spc="-5" dirty="0"/>
              <a:t>Peeling, </a:t>
            </a:r>
            <a:r>
              <a:rPr lang="en-US" dirty="0"/>
              <a:t>slicing, dicing, </a:t>
            </a:r>
            <a:r>
              <a:rPr lang="en-US" spc="-5" dirty="0"/>
              <a:t>cutting, </a:t>
            </a:r>
            <a:r>
              <a:rPr lang="en-US" dirty="0"/>
              <a:t>chopping, shucking, and</a:t>
            </a:r>
            <a:r>
              <a:rPr lang="en-US" spc="-25" dirty="0"/>
              <a:t> </a:t>
            </a:r>
            <a:r>
              <a:rPr lang="en-US" spc="-5" dirty="0"/>
              <a:t>grinding</a:t>
            </a:r>
          </a:p>
          <a:p>
            <a:pPr marL="812800" lvl="1" indent="-342900">
              <a:lnSpc>
                <a:spcPct val="100000"/>
              </a:lnSpc>
              <a:spcBef>
                <a:spcPts val="600"/>
              </a:spcBef>
              <a:buClr>
                <a:srgbClr val="C00000"/>
              </a:buClr>
              <a:buSzPct val="110000"/>
              <a:buFont typeface="Arial"/>
              <a:buChar char="•"/>
              <a:tabLst>
                <a:tab pos="354965" algn="l"/>
                <a:tab pos="355600" algn="l"/>
              </a:tabLst>
              <a:defRPr/>
            </a:pPr>
            <a:r>
              <a:rPr lang="en-US" spc="-10" dirty="0"/>
              <a:t>Forming ground products into patties</a:t>
            </a:r>
          </a:p>
          <a:p>
            <a:pPr marL="812800" marR="5080" lvl="1" indent="-342900">
              <a:lnSpc>
                <a:spcPct val="100000"/>
              </a:lnSpc>
              <a:spcBef>
                <a:spcPts val="600"/>
              </a:spcBef>
              <a:buClr>
                <a:srgbClr val="C00000"/>
              </a:buClr>
              <a:buSzPct val="110000"/>
              <a:buFont typeface="Arial"/>
              <a:buChar char="•"/>
              <a:tabLst>
                <a:tab pos="354965" algn="l"/>
                <a:tab pos="355600" algn="l"/>
              </a:tabLst>
            </a:pPr>
            <a:r>
              <a:rPr lang="en-US" spc="-10" dirty="0"/>
              <a:t>Washing, </a:t>
            </a:r>
            <a:r>
              <a:rPr lang="en-US" spc="-5" dirty="0"/>
              <a:t>packaging, </a:t>
            </a:r>
            <a:r>
              <a:rPr lang="en-US" spc="-10" dirty="0"/>
              <a:t>vacuum </a:t>
            </a:r>
            <a:r>
              <a:rPr lang="en-US" dirty="0"/>
              <a:t>packing, and</a:t>
            </a:r>
            <a:r>
              <a:rPr lang="en-US" spc="-85" dirty="0"/>
              <a:t> </a:t>
            </a:r>
            <a:r>
              <a:rPr lang="en-US" dirty="0"/>
              <a:t>bagging</a:t>
            </a:r>
          </a:p>
          <a:p>
            <a:pPr marL="812800" marR="539115" lvl="1" indent="-342900">
              <a:lnSpc>
                <a:spcPct val="100000"/>
              </a:lnSpc>
              <a:spcBef>
                <a:spcPts val="600"/>
              </a:spcBef>
              <a:buClr>
                <a:srgbClr val="C00000"/>
              </a:buClr>
              <a:buSzPct val="110000"/>
              <a:buFont typeface="Arial"/>
              <a:buChar char="•"/>
              <a:tabLst>
                <a:tab pos="354965" algn="l"/>
                <a:tab pos="355600" algn="l"/>
              </a:tabLst>
            </a:pPr>
            <a:r>
              <a:rPr lang="en-US" spc="-5" dirty="0"/>
              <a:t>Adding </a:t>
            </a:r>
            <a:r>
              <a:rPr lang="en-US" spc="-10" dirty="0"/>
              <a:t>preservatives to prevent  oxidation</a:t>
            </a:r>
            <a:endParaRPr lang="en-US" dirty="0"/>
          </a:p>
          <a:p>
            <a:pPr marL="812800" lvl="1" indent="-342900">
              <a:lnSpc>
                <a:spcPct val="100000"/>
              </a:lnSpc>
              <a:spcBef>
                <a:spcPts val="600"/>
              </a:spcBef>
              <a:buClr>
                <a:srgbClr val="C00000"/>
              </a:buClr>
              <a:buSzPct val="110000"/>
              <a:buFont typeface="Arial"/>
              <a:buChar char="•"/>
              <a:tabLst>
                <a:tab pos="354965" algn="l"/>
                <a:tab pos="355600" algn="l"/>
              </a:tabLst>
            </a:pPr>
            <a:r>
              <a:rPr lang="en-US" spc="-5" dirty="0"/>
              <a:t>Butchering </a:t>
            </a:r>
            <a:r>
              <a:rPr lang="en-US" spc="-10" dirty="0"/>
              <a:t>livestock </a:t>
            </a:r>
            <a:r>
              <a:rPr lang="en-US" spc="-5" dirty="0"/>
              <a:t>or</a:t>
            </a:r>
            <a:r>
              <a:rPr lang="en-US" spc="-20" dirty="0"/>
              <a:t> </a:t>
            </a:r>
            <a:r>
              <a:rPr lang="en-US" spc="-5" dirty="0"/>
              <a:t>poultry</a:t>
            </a:r>
            <a:endParaRPr lang="en-US" dirty="0"/>
          </a:p>
          <a:p>
            <a:pPr marL="812800" lvl="1" indent="-342900">
              <a:lnSpc>
                <a:spcPct val="100000"/>
              </a:lnSpc>
              <a:spcBef>
                <a:spcPts val="600"/>
              </a:spcBef>
              <a:buClr>
                <a:srgbClr val="C00000"/>
              </a:buClr>
              <a:buSzPct val="110000"/>
              <a:buFont typeface="Arial"/>
              <a:buChar char="•"/>
              <a:tabLst>
                <a:tab pos="354965" algn="l"/>
                <a:tab pos="355600" algn="l"/>
              </a:tabLst>
            </a:pPr>
            <a:r>
              <a:rPr lang="en-US" spc="-10" dirty="0"/>
              <a:t>Pasteurizing</a:t>
            </a:r>
            <a:r>
              <a:rPr lang="en-US" spc="-60" dirty="0"/>
              <a:t> </a:t>
            </a:r>
            <a:r>
              <a:rPr lang="en-US" spc="-5" dirty="0"/>
              <a:t>milk</a:t>
            </a:r>
          </a:p>
          <a:p>
            <a:pPr marL="812800" lvl="1" indent="-342900">
              <a:lnSpc>
                <a:spcPct val="100000"/>
              </a:lnSpc>
              <a:spcBef>
                <a:spcPts val="600"/>
              </a:spcBef>
              <a:buClr>
                <a:srgbClr val="C00000"/>
              </a:buClr>
              <a:buSzPct val="110000"/>
              <a:buFont typeface="Arial"/>
              <a:buChar char="•"/>
              <a:tabLst>
                <a:tab pos="354965" algn="l"/>
                <a:tab pos="355600" algn="l"/>
              </a:tabLst>
            </a:pPr>
            <a:r>
              <a:rPr lang="en-US" spc="-5" dirty="0"/>
              <a:t>Placing eggs in a carton</a:t>
            </a:r>
            <a:endParaRPr lang="en-US" dirty="0"/>
          </a:p>
          <a:p>
            <a:pPr marL="812800" lvl="1" indent="-342900">
              <a:spcBef>
                <a:spcPts val="600"/>
              </a:spcBef>
              <a:buFont typeface="Arial"/>
              <a:buChar char="•"/>
              <a:tabLst>
                <a:tab pos="354965" algn="l"/>
                <a:tab pos="355600" algn="l"/>
              </a:tabLst>
              <a:defRPr/>
            </a:pPr>
            <a:endParaRPr lang="en-US" sz="800" spc="-30" dirty="0"/>
          </a:p>
          <a:p>
            <a:pPr marL="298450" marR="6350" indent="-285750">
              <a:lnSpc>
                <a:spcPct val="120000"/>
              </a:lnSpc>
              <a:spcBef>
                <a:spcPts val="100"/>
              </a:spcBef>
              <a:buClr>
                <a:schemeClr val="bg1"/>
              </a:buClr>
              <a:defRPr/>
            </a:pPr>
            <a:endParaRPr lang="en-US" sz="2000" spc="-30" dirty="0"/>
          </a:p>
        </p:txBody>
      </p:sp>
    </p:spTree>
    <p:extLst>
      <p:ext uri="{BB962C8B-B14F-4D97-AF65-F5344CB8AC3E}">
        <p14:creationId xmlns:p14="http://schemas.microsoft.com/office/powerpoint/2010/main" val="2815722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114300" y="0"/>
            <a:ext cx="12306300" cy="7010400"/>
          </a:xfrm>
          <a:prstGeom prst="rect">
            <a:avLst/>
          </a:prstGeom>
          <a:blipFill>
            <a:blip r:embed="rId3" cstate="print"/>
            <a:stretch>
              <a:fillRect l="288" t="1" b="-2480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object 2"/>
          <p:cNvSpPr/>
          <p:nvPr/>
        </p:nvSpPr>
        <p:spPr>
          <a:xfrm>
            <a:off x="1524001" y="6107191"/>
            <a:ext cx="9143999" cy="75080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2145825" y="6323540"/>
            <a:ext cx="120650" cy="148590"/>
          </a:xfrm>
          <a:custGeom>
            <a:avLst/>
            <a:gdLst/>
            <a:ahLst/>
            <a:cxnLst/>
            <a:rect l="l" t="t" r="r" b="b"/>
            <a:pathLst>
              <a:path w="120650" h="148589">
                <a:moveTo>
                  <a:pt x="63040" y="148399"/>
                </a:moveTo>
                <a:lnTo>
                  <a:pt x="43797" y="146033"/>
                </a:lnTo>
                <a:lnTo>
                  <a:pt x="25610" y="137947"/>
                </a:lnTo>
                <a:lnTo>
                  <a:pt x="12066" y="122657"/>
                </a:lnTo>
                <a:lnTo>
                  <a:pt x="6754" y="98681"/>
                </a:lnTo>
                <a:lnTo>
                  <a:pt x="6754" y="5273"/>
                </a:lnTo>
                <a:lnTo>
                  <a:pt x="3001" y="1506"/>
                </a:lnTo>
                <a:lnTo>
                  <a:pt x="0" y="0"/>
                </a:lnTo>
                <a:lnTo>
                  <a:pt x="40525" y="0"/>
                </a:lnTo>
                <a:lnTo>
                  <a:pt x="37523" y="1506"/>
                </a:lnTo>
                <a:lnTo>
                  <a:pt x="33771" y="5273"/>
                </a:lnTo>
                <a:lnTo>
                  <a:pt x="33771" y="99435"/>
                </a:lnTo>
                <a:lnTo>
                  <a:pt x="35026" y="111440"/>
                </a:lnTo>
                <a:lnTo>
                  <a:pt x="39869" y="123164"/>
                </a:lnTo>
                <a:lnTo>
                  <a:pt x="49918" y="132062"/>
                </a:lnTo>
                <a:lnTo>
                  <a:pt x="66792" y="135593"/>
                </a:lnTo>
                <a:lnTo>
                  <a:pt x="100228" y="135593"/>
                </a:lnTo>
                <a:lnTo>
                  <a:pt x="99532" y="136629"/>
                </a:lnTo>
                <a:lnTo>
                  <a:pt x="83361" y="145586"/>
                </a:lnTo>
                <a:lnTo>
                  <a:pt x="63040" y="148399"/>
                </a:lnTo>
                <a:close/>
              </a:path>
              <a:path w="120650" h="148589">
                <a:moveTo>
                  <a:pt x="100228" y="135593"/>
                </a:moveTo>
                <a:lnTo>
                  <a:pt x="66792" y="135593"/>
                </a:lnTo>
                <a:lnTo>
                  <a:pt x="82951" y="132674"/>
                </a:lnTo>
                <a:lnTo>
                  <a:pt x="93622" y="124670"/>
                </a:lnTo>
                <a:lnTo>
                  <a:pt x="99508" y="112712"/>
                </a:lnTo>
                <a:lnTo>
                  <a:pt x="101314" y="97928"/>
                </a:lnTo>
                <a:lnTo>
                  <a:pt x="101314" y="5273"/>
                </a:lnTo>
                <a:lnTo>
                  <a:pt x="98312" y="1506"/>
                </a:lnTo>
                <a:lnTo>
                  <a:pt x="95310" y="0"/>
                </a:lnTo>
                <a:lnTo>
                  <a:pt x="120076" y="0"/>
                </a:lnTo>
                <a:lnTo>
                  <a:pt x="117074" y="1506"/>
                </a:lnTo>
                <a:lnTo>
                  <a:pt x="114823" y="5273"/>
                </a:lnTo>
                <a:lnTo>
                  <a:pt x="114823" y="9792"/>
                </a:lnTo>
                <a:lnTo>
                  <a:pt x="114072" y="97175"/>
                </a:lnTo>
                <a:lnTo>
                  <a:pt x="110214" y="120751"/>
                </a:lnTo>
                <a:lnTo>
                  <a:pt x="100228" y="135593"/>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2276409" y="6321280"/>
            <a:ext cx="92075" cy="151130"/>
          </a:xfrm>
          <a:custGeom>
            <a:avLst/>
            <a:gdLst/>
            <a:ahLst/>
            <a:cxnLst/>
            <a:rect l="l" t="t" r="r" b="b"/>
            <a:pathLst>
              <a:path w="92075" h="151129">
                <a:moveTo>
                  <a:pt x="74258" y="139359"/>
                </a:moveTo>
                <a:lnTo>
                  <a:pt x="39024" y="139359"/>
                </a:lnTo>
                <a:lnTo>
                  <a:pt x="52228" y="136841"/>
                </a:lnTo>
                <a:lnTo>
                  <a:pt x="60788" y="130508"/>
                </a:lnTo>
                <a:lnTo>
                  <a:pt x="65408" y="122198"/>
                </a:lnTo>
                <a:lnTo>
                  <a:pt x="66792" y="113747"/>
                </a:lnTo>
                <a:lnTo>
                  <a:pt x="63556" y="101035"/>
                </a:lnTo>
                <a:lnTo>
                  <a:pt x="54972" y="92843"/>
                </a:lnTo>
                <a:lnTo>
                  <a:pt x="42730" y="86629"/>
                </a:lnTo>
                <a:lnTo>
                  <a:pt x="28518" y="79849"/>
                </a:lnTo>
                <a:lnTo>
                  <a:pt x="15830" y="71292"/>
                </a:lnTo>
                <a:lnTo>
                  <a:pt x="6941" y="62241"/>
                </a:lnTo>
                <a:lnTo>
                  <a:pt x="1712" y="52201"/>
                </a:lnTo>
                <a:lnTo>
                  <a:pt x="0" y="40678"/>
                </a:lnTo>
                <a:lnTo>
                  <a:pt x="4526" y="21927"/>
                </a:lnTo>
                <a:lnTo>
                  <a:pt x="15947" y="9322"/>
                </a:lnTo>
                <a:lnTo>
                  <a:pt x="31027" y="2224"/>
                </a:lnTo>
                <a:lnTo>
                  <a:pt x="46529" y="0"/>
                </a:lnTo>
                <a:lnTo>
                  <a:pt x="53260" y="341"/>
                </a:lnTo>
                <a:lnTo>
                  <a:pt x="61539" y="1600"/>
                </a:lnTo>
                <a:lnTo>
                  <a:pt x="70380" y="4131"/>
                </a:lnTo>
                <a:lnTo>
                  <a:pt x="78800" y="8286"/>
                </a:lnTo>
                <a:lnTo>
                  <a:pt x="78943" y="11299"/>
                </a:lnTo>
                <a:lnTo>
                  <a:pt x="44278" y="11299"/>
                </a:lnTo>
                <a:lnTo>
                  <a:pt x="34111" y="13206"/>
                </a:lnTo>
                <a:lnTo>
                  <a:pt x="27110" y="18079"/>
                </a:lnTo>
                <a:lnTo>
                  <a:pt x="23065" y="24646"/>
                </a:lnTo>
                <a:lnTo>
                  <a:pt x="21763" y="31638"/>
                </a:lnTo>
                <a:lnTo>
                  <a:pt x="23487" y="40324"/>
                </a:lnTo>
                <a:lnTo>
                  <a:pt x="28799" y="46892"/>
                </a:lnTo>
                <a:lnTo>
                  <a:pt x="37910" y="52613"/>
                </a:lnTo>
                <a:lnTo>
                  <a:pt x="51032" y="58757"/>
                </a:lnTo>
                <a:lnTo>
                  <a:pt x="65913" y="65948"/>
                </a:lnTo>
                <a:lnTo>
                  <a:pt x="78893" y="74482"/>
                </a:lnTo>
                <a:lnTo>
                  <a:pt x="88075" y="86829"/>
                </a:lnTo>
                <a:lnTo>
                  <a:pt x="91558" y="105461"/>
                </a:lnTo>
                <a:lnTo>
                  <a:pt x="87512" y="123646"/>
                </a:lnTo>
                <a:lnTo>
                  <a:pt x="76642" y="137947"/>
                </a:lnTo>
                <a:lnTo>
                  <a:pt x="74258" y="139359"/>
                </a:lnTo>
                <a:close/>
              </a:path>
              <a:path w="92075" h="151129">
                <a:moveTo>
                  <a:pt x="80301" y="39924"/>
                </a:moveTo>
                <a:lnTo>
                  <a:pt x="76361" y="30685"/>
                </a:lnTo>
                <a:lnTo>
                  <a:pt x="69043" y="21374"/>
                </a:lnTo>
                <a:lnTo>
                  <a:pt x="58349" y="14183"/>
                </a:lnTo>
                <a:lnTo>
                  <a:pt x="44278" y="11299"/>
                </a:lnTo>
                <a:lnTo>
                  <a:pt x="78943" y="11299"/>
                </a:lnTo>
                <a:lnTo>
                  <a:pt x="80301" y="39924"/>
                </a:lnTo>
                <a:close/>
              </a:path>
              <a:path w="92075" h="151129">
                <a:moveTo>
                  <a:pt x="42026" y="150659"/>
                </a:moveTo>
                <a:lnTo>
                  <a:pt x="750" y="140113"/>
                </a:lnTo>
                <a:lnTo>
                  <a:pt x="0" y="103954"/>
                </a:lnTo>
                <a:lnTo>
                  <a:pt x="4514" y="115842"/>
                </a:lnTo>
                <a:lnTo>
                  <a:pt x="12476" y="127307"/>
                </a:lnTo>
                <a:lnTo>
                  <a:pt x="23956" y="135946"/>
                </a:lnTo>
                <a:lnTo>
                  <a:pt x="39024" y="139359"/>
                </a:lnTo>
                <a:lnTo>
                  <a:pt x="74258" y="139359"/>
                </a:lnTo>
                <a:lnTo>
                  <a:pt x="60847" y="147304"/>
                </a:lnTo>
                <a:lnTo>
                  <a:pt x="42026" y="150659"/>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2382226" y="6323541"/>
            <a:ext cx="141605" cy="146685"/>
          </a:xfrm>
          <a:custGeom>
            <a:avLst/>
            <a:gdLst/>
            <a:ahLst/>
            <a:cxnLst/>
            <a:rect l="l" t="t" r="r" b="b"/>
            <a:pathLst>
              <a:path w="141605" h="146685">
                <a:moveTo>
                  <a:pt x="54784" y="146139"/>
                </a:moveTo>
                <a:lnTo>
                  <a:pt x="0" y="146139"/>
                </a:lnTo>
                <a:lnTo>
                  <a:pt x="3001" y="143879"/>
                </a:lnTo>
                <a:lnTo>
                  <a:pt x="5253" y="140866"/>
                </a:lnTo>
                <a:lnTo>
                  <a:pt x="5253" y="4519"/>
                </a:lnTo>
                <a:lnTo>
                  <a:pt x="3001" y="1506"/>
                </a:lnTo>
                <a:lnTo>
                  <a:pt x="0" y="0"/>
                </a:lnTo>
                <a:lnTo>
                  <a:pt x="57036" y="0"/>
                </a:lnTo>
                <a:lnTo>
                  <a:pt x="99614" y="8203"/>
                </a:lnTo>
                <a:lnTo>
                  <a:pt x="102680" y="10546"/>
                </a:lnTo>
                <a:lnTo>
                  <a:pt x="36022" y="10546"/>
                </a:lnTo>
                <a:lnTo>
                  <a:pt x="32270" y="11299"/>
                </a:lnTo>
                <a:lnTo>
                  <a:pt x="32270" y="134840"/>
                </a:lnTo>
                <a:lnTo>
                  <a:pt x="100271" y="134840"/>
                </a:lnTo>
                <a:lnTo>
                  <a:pt x="92648" y="139665"/>
                </a:lnTo>
                <a:lnTo>
                  <a:pt x="54784" y="146139"/>
                </a:lnTo>
                <a:close/>
              </a:path>
              <a:path w="141605" h="146685">
                <a:moveTo>
                  <a:pt x="100271" y="134840"/>
                </a:moveTo>
                <a:lnTo>
                  <a:pt x="49531" y="134840"/>
                </a:lnTo>
                <a:lnTo>
                  <a:pt x="79843" y="129284"/>
                </a:lnTo>
                <a:lnTo>
                  <a:pt x="98969" y="114689"/>
                </a:lnTo>
                <a:lnTo>
                  <a:pt x="108948" y="94162"/>
                </a:lnTo>
                <a:lnTo>
                  <a:pt x="111821" y="70809"/>
                </a:lnTo>
                <a:lnTo>
                  <a:pt x="108784" y="50588"/>
                </a:lnTo>
                <a:lnTo>
                  <a:pt x="98781" y="31073"/>
                </a:lnTo>
                <a:lnTo>
                  <a:pt x="80476" y="16360"/>
                </a:lnTo>
                <a:lnTo>
                  <a:pt x="52533" y="10546"/>
                </a:lnTo>
                <a:lnTo>
                  <a:pt x="102680" y="10546"/>
                </a:lnTo>
                <a:lnTo>
                  <a:pt x="125235" y="27777"/>
                </a:lnTo>
                <a:lnTo>
                  <a:pt x="137771" y="51165"/>
                </a:lnTo>
                <a:lnTo>
                  <a:pt x="141089" y="70809"/>
                </a:lnTo>
                <a:lnTo>
                  <a:pt x="135730" y="98470"/>
                </a:lnTo>
                <a:lnTo>
                  <a:pt x="119607" y="122599"/>
                </a:lnTo>
                <a:lnTo>
                  <a:pt x="100271" y="134840"/>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p:cNvSpPr/>
          <p:nvPr/>
        </p:nvSpPr>
        <p:spPr>
          <a:xfrm>
            <a:off x="2510557" y="6319020"/>
            <a:ext cx="142240" cy="151130"/>
          </a:xfrm>
          <a:custGeom>
            <a:avLst/>
            <a:gdLst/>
            <a:ahLst/>
            <a:cxnLst/>
            <a:rect l="l" t="t" r="r" b="b"/>
            <a:pathLst>
              <a:path w="142240" h="151129">
                <a:moveTo>
                  <a:pt x="29268" y="150659"/>
                </a:moveTo>
                <a:lnTo>
                  <a:pt x="0" y="150659"/>
                </a:lnTo>
                <a:lnTo>
                  <a:pt x="6003" y="146139"/>
                </a:lnTo>
                <a:lnTo>
                  <a:pt x="7504" y="143879"/>
                </a:lnTo>
                <a:lnTo>
                  <a:pt x="9756" y="140113"/>
                </a:lnTo>
                <a:lnTo>
                  <a:pt x="21154" y="114724"/>
                </a:lnTo>
                <a:lnTo>
                  <a:pt x="41839" y="66949"/>
                </a:lnTo>
                <a:lnTo>
                  <a:pt x="70544" y="0"/>
                </a:lnTo>
                <a:lnTo>
                  <a:pt x="90488" y="46704"/>
                </a:lnTo>
                <a:lnTo>
                  <a:pt x="62289" y="46704"/>
                </a:lnTo>
                <a:lnTo>
                  <a:pt x="48311" y="80320"/>
                </a:lnTo>
                <a:lnTo>
                  <a:pt x="44665" y="88971"/>
                </a:lnTo>
                <a:lnTo>
                  <a:pt x="40525" y="98681"/>
                </a:lnTo>
                <a:lnTo>
                  <a:pt x="112695" y="98681"/>
                </a:lnTo>
                <a:lnTo>
                  <a:pt x="117526" y="109981"/>
                </a:lnTo>
                <a:lnTo>
                  <a:pt x="36773" y="109981"/>
                </a:lnTo>
                <a:lnTo>
                  <a:pt x="32047" y="120621"/>
                </a:lnTo>
                <a:lnTo>
                  <a:pt x="28236" y="129567"/>
                </a:lnTo>
                <a:lnTo>
                  <a:pt x="25692" y="136252"/>
                </a:lnTo>
                <a:lnTo>
                  <a:pt x="24765" y="140113"/>
                </a:lnTo>
                <a:lnTo>
                  <a:pt x="22514" y="144632"/>
                </a:lnTo>
                <a:lnTo>
                  <a:pt x="24015" y="147646"/>
                </a:lnTo>
                <a:lnTo>
                  <a:pt x="29268" y="150659"/>
                </a:lnTo>
                <a:close/>
              </a:path>
              <a:path w="142240" h="151129">
                <a:moveTo>
                  <a:pt x="112695" y="98681"/>
                </a:moveTo>
                <a:lnTo>
                  <a:pt x="84053" y="98681"/>
                </a:lnTo>
                <a:lnTo>
                  <a:pt x="76220" y="80708"/>
                </a:lnTo>
                <a:lnTo>
                  <a:pt x="69231" y="63936"/>
                </a:lnTo>
                <a:lnTo>
                  <a:pt x="64212" y="51541"/>
                </a:lnTo>
                <a:lnTo>
                  <a:pt x="62289" y="46704"/>
                </a:lnTo>
                <a:lnTo>
                  <a:pt x="90488" y="46704"/>
                </a:lnTo>
                <a:lnTo>
                  <a:pt x="112695" y="98681"/>
                </a:lnTo>
                <a:close/>
              </a:path>
              <a:path w="142240" h="151129">
                <a:moveTo>
                  <a:pt x="141840" y="150659"/>
                </a:moveTo>
                <a:lnTo>
                  <a:pt x="96061" y="150659"/>
                </a:lnTo>
                <a:lnTo>
                  <a:pt x="101314" y="147646"/>
                </a:lnTo>
                <a:lnTo>
                  <a:pt x="102815" y="144632"/>
                </a:lnTo>
                <a:lnTo>
                  <a:pt x="101314" y="140113"/>
                </a:lnTo>
                <a:lnTo>
                  <a:pt x="99848" y="136570"/>
                </a:lnTo>
                <a:lnTo>
                  <a:pt x="96905" y="129849"/>
                </a:lnTo>
                <a:lnTo>
                  <a:pt x="92977" y="120727"/>
                </a:lnTo>
                <a:lnTo>
                  <a:pt x="88556" y="109981"/>
                </a:lnTo>
                <a:lnTo>
                  <a:pt x="117526" y="109981"/>
                </a:lnTo>
                <a:lnTo>
                  <a:pt x="120263" y="116384"/>
                </a:lnTo>
                <a:lnTo>
                  <a:pt x="127534" y="133262"/>
                </a:lnTo>
                <a:lnTo>
                  <a:pt x="130583" y="140113"/>
                </a:lnTo>
                <a:lnTo>
                  <a:pt x="132834" y="144632"/>
                </a:lnTo>
                <a:lnTo>
                  <a:pt x="134335" y="146892"/>
                </a:lnTo>
                <a:lnTo>
                  <a:pt x="141840" y="150659"/>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p:nvPr/>
        </p:nvSpPr>
        <p:spPr>
          <a:xfrm>
            <a:off x="2150327" y="6487205"/>
            <a:ext cx="495934" cy="93980"/>
          </a:xfrm>
          <a:custGeom>
            <a:avLst/>
            <a:gdLst/>
            <a:ahLst/>
            <a:cxnLst/>
            <a:rect l="l" t="t" r="r" b="b"/>
            <a:pathLst>
              <a:path w="495934" h="93979">
                <a:moveTo>
                  <a:pt x="0" y="93961"/>
                </a:moveTo>
                <a:lnTo>
                  <a:pt x="111586" y="37029"/>
                </a:lnTo>
                <a:lnTo>
                  <a:pt x="200377" y="8556"/>
                </a:lnTo>
                <a:lnTo>
                  <a:pt x="312808" y="0"/>
                </a:lnTo>
                <a:lnTo>
                  <a:pt x="495315" y="2813"/>
                </a:lnTo>
                <a:lnTo>
                  <a:pt x="495315" y="20762"/>
                </a:lnTo>
                <a:lnTo>
                  <a:pt x="319140" y="20762"/>
                </a:lnTo>
                <a:lnTo>
                  <a:pt x="208820" y="27012"/>
                </a:lnTo>
                <a:lnTo>
                  <a:pt x="117918" y="49223"/>
                </a:lnTo>
                <a:lnTo>
                  <a:pt x="0" y="93961"/>
                </a:lnTo>
                <a:close/>
              </a:path>
              <a:path w="495934" h="93979">
                <a:moveTo>
                  <a:pt x="495315" y="23905"/>
                </a:moveTo>
                <a:lnTo>
                  <a:pt x="319140" y="20762"/>
                </a:lnTo>
                <a:lnTo>
                  <a:pt x="495315" y="20762"/>
                </a:lnTo>
                <a:lnTo>
                  <a:pt x="495315" y="23905"/>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p:nvPr/>
        </p:nvSpPr>
        <p:spPr>
          <a:xfrm>
            <a:off x="2150328" y="6490019"/>
            <a:ext cx="170815" cy="26034"/>
          </a:xfrm>
          <a:custGeom>
            <a:avLst/>
            <a:gdLst/>
            <a:ahLst/>
            <a:cxnLst/>
            <a:rect l="l" t="t" r="r" b="b"/>
            <a:pathLst>
              <a:path w="170815" h="26034">
                <a:moveTo>
                  <a:pt x="0" y="20339"/>
                </a:moveTo>
                <a:lnTo>
                  <a:pt x="0" y="0"/>
                </a:lnTo>
                <a:lnTo>
                  <a:pt x="61761" y="1247"/>
                </a:lnTo>
                <a:lnTo>
                  <a:pt x="100094" y="4331"/>
                </a:lnTo>
                <a:lnTo>
                  <a:pt x="130970" y="11652"/>
                </a:lnTo>
                <a:lnTo>
                  <a:pt x="144586" y="16478"/>
                </a:lnTo>
                <a:lnTo>
                  <a:pt x="48874" y="16478"/>
                </a:lnTo>
                <a:lnTo>
                  <a:pt x="23346" y="17031"/>
                </a:lnTo>
                <a:lnTo>
                  <a:pt x="0" y="20339"/>
                </a:lnTo>
                <a:close/>
              </a:path>
              <a:path w="170815" h="26034">
                <a:moveTo>
                  <a:pt x="170358" y="25612"/>
                </a:moveTo>
                <a:lnTo>
                  <a:pt x="92554" y="19173"/>
                </a:lnTo>
                <a:lnTo>
                  <a:pt x="48874" y="16478"/>
                </a:lnTo>
                <a:lnTo>
                  <a:pt x="144586" y="16478"/>
                </a:lnTo>
                <a:lnTo>
                  <a:pt x="170358" y="25612"/>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p:nvPr/>
        </p:nvSpPr>
        <p:spPr>
          <a:xfrm>
            <a:off x="2150328" y="6521939"/>
            <a:ext cx="121285" cy="22860"/>
          </a:xfrm>
          <a:custGeom>
            <a:avLst/>
            <a:gdLst/>
            <a:ahLst/>
            <a:cxnLst/>
            <a:rect l="l" t="t" r="r" b="b"/>
            <a:pathLst>
              <a:path w="121284" h="22859">
                <a:moveTo>
                  <a:pt x="0" y="22316"/>
                </a:moveTo>
                <a:lnTo>
                  <a:pt x="0" y="2730"/>
                </a:lnTo>
                <a:lnTo>
                  <a:pt x="44102" y="623"/>
                </a:lnTo>
                <a:lnTo>
                  <a:pt x="71389" y="0"/>
                </a:lnTo>
                <a:lnTo>
                  <a:pt x="93188" y="929"/>
                </a:lnTo>
                <a:lnTo>
                  <a:pt x="120826" y="3483"/>
                </a:lnTo>
                <a:lnTo>
                  <a:pt x="57305" y="11405"/>
                </a:lnTo>
                <a:lnTo>
                  <a:pt x="23546" y="16007"/>
                </a:lnTo>
                <a:lnTo>
                  <a:pt x="8220" y="19056"/>
                </a:lnTo>
                <a:lnTo>
                  <a:pt x="0" y="22316"/>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p:cNvSpPr/>
          <p:nvPr/>
        </p:nvSpPr>
        <p:spPr>
          <a:xfrm>
            <a:off x="2151079" y="6527120"/>
            <a:ext cx="494665" cy="140335"/>
          </a:xfrm>
          <a:custGeom>
            <a:avLst/>
            <a:gdLst/>
            <a:ahLst/>
            <a:cxnLst/>
            <a:rect l="l" t="t" r="r" b="b"/>
            <a:pathLst>
              <a:path w="494665" h="140334">
                <a:moveTo>
                  <a:pt x="494564" y="139924"/>
                </a:moveTo>
                <a:lnTo>
                  <a:pt x="0" y="139924"/>
                </a:lnTo>
                <a:lnTo>
                  <a:pt x="0" y="70621"/>
                </a:lnTo>
                <a:lnTo>
                  <a:pt x="54664" y="53215"/>
                </a:lnTo>
                <a:lnTo>
                  <a:pt x="110385" y="38952"/>
                </a:lnTo>
                <a:lnTo>
                  <a:pt x="166105" y="27516"/>
                </a:lnTo>
                <a:lnTo>
                  <a:pt x="220770" y="18591"/>
                </a:lnTo>
                <a:lnTo>
                  <a:pt x="273321" y="11861"/>
                </a:lnTo>
                <a:lnTo>
                  <a:pt x="322705" y="7009"/>
                </a:lnTo>
                <a:lnTo>
                  <a:pt x="367863" y="3720"/>
                </a:lnTo>
                <a:lnTo>
                  <a:pt x="407740" y="1677"/>
                </a:lnTo>
                <a:lnTo>
                  <a:pt x="441280" y="564"/>
                </a:lnTo>
                <a:lnTo>
                  <a:pt x="443532" y="564"/>
                </a:lnTo>
                <a:lnTo>
                  <a:pt x="462481" y="141"/>
                </a:lnTo>
                <a:lnTo>
                  <a:pt x="474114" y="0"/>
                </a:lnTo>
                <a:lnTo>
                  <a:pt x="483213" y="141"/>
                </a:lnTo>
                <a:lnTo>
                  <a:pt x="494564" y="564"/>
                </a:lnTo>
                <a:lnTo>
                  <a:pt x="494564" y="139924"/>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p:nvPr/>
        </p:nvSpPr>
        <p:spPr>
          <a:xfrm>
            <a:off x="3023131" y="6327308"/>
            <a:ext cx="1220276" cy="338983"/>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p:nvPr/>
        </p:nvSpPr>
        <p:spPr>
          <a:xfrm>
            <a:off x="2848270" y="6267044"/>
            <a:ext cx="0" cy="469265"/>
          </a:xfrm>
          <a:custGeom>
            <a:avLst/>
            <a:gdLst/>
            <a:ahLst/>
            <a:cxnLst/>
            <a:rect l="l" t="t" r="r" b="b"/>
            <a:pathLst>
              <a:path h="469265">
                <a:moveTo>
                  <a:pt x="0" y="0"/>
                </a:moveTo>
                <a:lnTo>
                  <a:pt x="0" y="469099"/>
                </a:lnTo>
              </a:path>
            </a:pathLst>
          </a:custGeom>
          <a:ln w="5253">
            <a:solidFill>
              <a:srgbClr val="FEFE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6"/>
          <p:cNvSpPr/>
          <p:nvPr/>
        </p:nvSpPr>
        <p:spPr>
          <a:xfrm>
            <a:off x="3188208" y="851917"/>
            <a:ext cx="6539482" cy="6006081"/>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FB8E6252-28C0-4BB8-9700-78FF6B4D8487}"/>
              </a:ext>
            </a:extLst>
          </p:cNvPr>
          <p:cNvSpPr/>
          <p:nvPr/>
        </p:nvSpPr>
        <p:spPr>
          <a:xfrm>
            <a:off x="6788894" y="688449"/>
            <a:ext cx="5822206" cy="844116"/>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rgbClr val="064961"/>
                </a:solidFill>
              </a:rPr>
              <a:t>Dried Beans</a:t>
            </a:r>
          </a:p>
        </p:txBody>
      </p:sp>
      <p:sp>
        <p:nvSpPr>
          <p:cNvPr id="18" name="object 18"/>
          <p:cNvSpPr/>
          <p:nvPr/>
        </p:nvSpPr>
        <p:spPr>
          <a:xfrm>
            <a:off x="10194403" y="248895"/>
            <a:ext cx="1530883" cy="1415206"/>
          </a:xfrm>
          <a:custGeom>
            <a:avLst/>
            <a:gdLst/>
            <a:ahLst/>
            <a:cxnLst/>
            <a:rect l="l" t="t" r="r" b="b"/>
            <a:pathLst>
              <a:path w="2171700" h="2063114">
                <a:moveTo>
                  <a:pt x="331927" y="1044727"/>
                </a:moveTo>
                <a:lnTo>
                  <a:pt x="293945" y="1048146"/>
                </a:lnTo>
                <a:lnTo>
                  <a:pt x="254960" y="1058402"/>
                </a:lnTo>
                <a:lnTo>
                  <a:pt x="214973" y="1075496"/>
                </a:lnTo>
                <a:lnTo>
                  <a:pt x="173983" y="1099427"/>
                </a:lnTo>
                <a:lnTo>
                  <a:pt x="131991" y="1130196"/>
                </a:lnTo>
                <a:lnTo>
                  <a:pt x="88996" y="1167801"/>
                </a:lnTo>
                <a:lnTo>
                  <a:pt x="44999" y="1212243"/>
                </a:lnTo>
                <a:lnTo>
                  <a:pt x="0" y="1263523"/>
                </a:lnTo>
                <a:lnTo>
                  <a:pt x="42213" y="1283930"/>
                </a:lnTo>
                <a:lnTo>
                  <a:pt x="81665" y="1308411"/>
                </a:lnTo>
                <a:lnTo>
                  <a:pt x="118358" y="1336965"/>
                </a:lnTo>
                <a:lnTo>
                  <a:pt x="152290" y="1369593"/>
                </a:lnTo>
                <a:lnTo>
                  <a:pt x="183464" y="1406296"/>
                </a:lnTo>
                <a:lnTo>
                  <a:pt x="227244" y="1470785"/>
                </a:lnTo>
                <a:lnTo>
                  <a:pt x="250054" y="1509881"/>
                </a:lnTo>
                <a:lnTo>
                  <a:pt x="273478" y="1553545"/>
                </a:lnTo>
                <a:lnTo>
                  <a:pt x="297513" y="1601777"/>
                </a:lnTo>
                <a:lnTo>
                  <a:pt x="322161" y="1654577"/>
                </a:lnTo>
                <a:lnTo>
                  <a:pt x="347421" y="1711947"/>
                </a:lnTo>
                <a:lnTo>
                  <a:pt x="387553" y="1795894"/>
                </a:lnTo>
                <a:lnTo>
                  <a:pt x="409462" y="1852408"/>
                </a:lnTo>
                <a:lnTo>
                  <a:pt x="429369" y="1904131"/>
                </a:lnTo>
                <a:lnTo>
                  <a:pt x="447273" y="1951064"/>
                </a:lnTo>
                <a:lnTo>
                  <a:pt x="463173" y="1993206"/>
                </a:lnTo>
                <a:lnTo>
                  <a:pt x="477070" y="2030556"/>
                </a:lnTo>
                <a:lnTo>
                  <a:pt x="488962" y="2063114"/>
                </a:lnTo>
                <a:lnTo>
                  <a:pt x="525320" y="2040152"/>
                </a:lnTo>
                <a:lnTo>
                  <a:pt x="565221" y="2014211"/>
                </a:lnTo>
                <a:lnTo>
                  <a:pt x="608664" y="1985289"/>
                </a:lnTo>
                <a:lnTo>
                  <a:pt x="655652" y="1953386"/>
                </a:lnTo>
                <a:lnTo>
                  <a:pt x="706183" y="1918500"/>
                </a:lnTo>
                <a:lnTo>
                  <a:pt x="833094" y="1832762"/>
                </a:lnTo>
                <a:lnTo>
                  <a:pt x="852726" y="1792062"/>
                </a:lnTo>
                <a:lnTo>
                  <a:pt x="873119" y="1751114"/>
                </a:lnTo>
                <a:lnTo>
                  <a:pt x="894273" y="1709918"/>
                </a:lnTo>
                <a:lnTo>
                  <a:pt x="916189" y="1668475"/>
                </a:lnTo>
                <a:lnTo>
                  <a:pt x="938866" y="1626784"/>
                </a:lnTo>
                <a:lnTo>
                  <a:pt x="962305" y="1584846"/>
                </a:lnTo>
                <a:lnTo>
                  <a:pt x="986505" y="1542660"/>
                </a:lnTo>
                <a:lnTo>
                  <a:pt x="1011466" y="1500226"/>
                </a:lnTo>
                <a:lnTo>
                  <a:pt x="1030105" y="1469301"/>
                </a:lnTo>
                <a:lnTo>
                  <a:pt x="643407" y="1469301"/>
                </a:lnTo>
                <a:lnTo>
                  <a:pt x="607656" y="1362786"/>
                </a:lnTo>
                <a:lnTo>
                  <a:pt x="577103" y="1296033"/>
                </a:lnTo>
                <a:lnTo>
                  <a:pt x="546528" y="1237133"/>
                </a:lnTo>
                <a:lnTo>
                  <a:pt x="515933" y="1186086"/>
                </a:lnTo>
                <a:lnTo>
                  <a:pt x="485317" y="1142893"/>
                </a:lnTo>
                <a:lnTo>
                  <a:pt x="454680" y="1107553"/>
                </a:lnTo>
                <a:lnTo>
                  <a:pt x="424023" y="1080067"/>
                </a:lnTo>
                <a:lnTo>
                  <a:pt x="362646" y="1048654"/>
                </a:lnTo>
                <a:lnTo>
                  <a:pt x="331927" y="1044727"/>
                </a:lnTo>
                <a:close/>
              </a:path>
              <a:path w="2171700" h="2063114">
                <a:moveTo>
                  <a:pt x="2095753" y="0"/>
                </a:moveTo>
                <a:lnTo>
                  <a:pt x="2056400" y="21867"/>
                </a:lnTo>
                <a:lnTo>
                  <a:pt x="2017079" y="44582"/>
                </a:lnTo>
                <a:lnTo>
                  <a:pt x="1977790" y="68146"/>
                </a:lnTo>
                <a:lnTo>
                  <a:pt x="1938535" y="92557"/>
                </a:lnTo>
                <a:lnTo>
                  <a:pt x="1899312" y="117817"/>
                </a:lnTo>
                <a:lnTo>
                  <a:pt x="1860121" y="143926"/>
                </a:lnTo>
                <a:lnTo>
                  <a:pt x="1820964" y="170882"/>
                </a:lnTo>
                <a:lnTo>
                  <a:pt x="1781839" y="198687"/>
                </a:lnTo>
                <a:lnTo>
                  <a:pt x="1742746" y="227340"/>
                </a:lnTo>
                <a:lnTo>
                  <a:pt x="1703686" y="256841"/>
                </a:lnTo>
                <a:lnTo>
                  <a:pt x="1664659" y="287190"/>
                </a:lnTo>
                <a:lnTo>
                  <a:pt x="1625665" y="318388"/>
                </a:lnTo>
                <a:lnTo>
                  <a:pt x="1586703" y="350434"/>
                </a:lnTo>
                <a:lnTo>
                  <a:pt x="1547774" y="383328"/>
                </a:lnTo>
                <a:lnTo>
                  <a:pt x="1508877" y="417070"/>
                </a:lnTo>
                <a:lnTo>
                  <a:pt x="1470014" y="451661"/>
                </a:lnTo>
                <a:lnTo>
                  <a:pt x="1431182" y="487099"/>
                </a:lnTo>
                <a:lnTo>
                  <a:pt x="1392384" y="523386"/>
                </a:lnTo>
                <a:lnTo>
                  <a:pt x="1353618" y="560521"/>
                </a:lnTo>
                <a:lnTo>
                  <a:pt x="1314885" y="598505"/>
                </a:lnTo>
                <a:lnTo>
                  <a:pt x="1276184" y="637336"/>
                </a:lnTo>
                <a:lnTo>
                  <a:pt x="1237906" y="676609"/>
                </a:lnTo>
                <a:lnTo>
                  <a:pt x="1200442" y="715916"/>
                </a:lnTo>
                <a:lnTo>
                  <a:pt x="1163792" y="755258"/>
                </a:lnTo>
                <a:lnTo>
                  <a:pt x="1127958" y="794634"/>
                </a:lnTo>
                <a:lnTo>
                  <a:pt x="1092938" y="834045"/>
                </a:lnTo>
                <a:lnTo>
                  <a:pt x="1058733" y="873490"/>
                </a:lnTo>
                <a:lnTo>
                  <a:pt x="1025342" y="912969"/>
                </a:lnTo>
                <a:lnTo>
                  <a:pt x="992766" y="952483"/>
                </a:lnTo>
                <a:lnTo>
                  <a:pt x="961005" y="992031"/>
                </a:lnTo>
                <a:lnTo>
                  <a:pt x="930058" y="1031614"/>
                </a:lnTo>
                <a:lnTo>
                  <a:pt x="899926" y="1071231"/>
                </a:lnTo>
                <a:lnTo>
                  <a:pt x="870608" y="1110883"/>
                </a:lnTo>
                <a:lnTo>
                  <a:pt x="842105" y="1150569"/>
                </a:lnTo>
                <a:lnTo>
                  <a:pt x="814417" y="1190290"/>
                </a:lnTo>
                <a:lnTo>
                  <a:pt x="787543" y="1230045"/>
                </a:lnTo>
                <a:lnTo>
                  <a:pt x="761484" y="1269834"/>
                </a:lnTo>
                <a:lnTo>
                  <a:pt x="736240" y="1309659"/>
                </a:lnTo>
                <a:lnTo>
                  <a:pt x="711810" y="1349517"/>
                </a:lnTo>
                <a:lnTo>
                  <a:pt x="688194" y="1389411"/>
                </a:lnTo>
                <a:lnTo>
                  <a:pt x="665393" y="1429338"/>
                </a:lnTo>
                <a:lnTo>
                  <a:pt x="643407" y="1469301"/>
                </a:lnTo>
                <a:lnTo>
                  <a:pt x="1030105" y="1469301"/>
                </a:lnTo>
                <a:lnTo>
                  <a:pt x="1037189" y="1457545"/>
                </a:lnTo>
                <a:lnTo>
                  <a:pt x="1063674" y="1414617"/>
                </a:lnTo>
                <a:lnTo>
                  <a:pt x="1090920" y="1371441"/>
                </a:lnTo>
                <a:lnTo>
                  <a:pt x="1118928" y="1328017"/>
                </a:lnTo>
                <a:lnTo>
                  <a:pt x="1147697" y="1284346"/>
                </a:lnTo>
                <a:lnTo>
                  <a:pt x="1177227" y="1240428"/>
                </a:lnTo>
                <a:lnTo>
                  <a:pt x="1207520" y="1196262"/>
                </a:lnTo>
                <a:lnTo>
                  <a:pt x="1238574" y="1151848"/>
                </a:lnTo>
                <a:lnTo>
                  <a:pt x="1270389" y="1107188"/>
                </a:lnTo>
                <a:lnTo>
                  <a:pt x="1302966" y="1062280"/>
                </a:lnTo>
                <a:lnTo>
                  <a:pt x="1336305" y="1017124"/>
                </a:lnTo>
                <a:lnTo>
                  <a:pt x="1370405" y="971721"/>
                </a:lnTo>
                <a:lnTo>
                  <a:pt x="1405267" y="926071"/>
                </a:lnTo>
                <a:lnTo>
                  <a:pt x="1440891" y="880173"/>
                </a:lnTo>
                <a:lnTo>
                  <a:pt x="1478471" y="832517"/>
                </a:lnTo>
                <a:lnTo>
                  <a:pt x="1515772" y="785978"/>
                </a:lnTo>
                <a:lnTo>
                  <a:pt x="1552795" y="740555"/>
                </a:lnTo>
                <a:lnTo>
                  <a:pt x="1589540" y="696250"/>
                </a:lnTo>
                <a:lnTo>
                  <a:pt x="1626006" y="653061"/>
                </a:lnTo>
                <a:lnTo>
                  <a:pt x="1662194" y="610990"/>
                </a:lnTo>
                <a:lnTo>
                  <a:pt x="1698104" y="570035"/>
                </a:lnTo>
                <a:lnTo>
                  <a:pt x="1733735" y="530198"/>
                </a:lnTo>
                <a:lnTo>
                  <a:pt x="1769088" y="491477"/>
                </a:lnTo>
                <a:lnTo>
                  <a:pt x="1804163" y="453873"/>
                </a:lnTo>
                <a:lnTo>
                  <a:pt x="1838959" y="417387"/>
                </a:lnTo>
                <a:lnTo>
                  <a:pt x="1873477" y="382017"/>
                </a:lnTo>
                <a:lnTo>
                  <a:pt x="1907716" y="347764"/>
                </a:lnTo>
                <a:lnTo>
                  <a:pt x="1941677" y="314629"/>
                </a:lnTo>
                <a:lnTo>
                  <a:pt x="1975360" y="282610"/>
                </a:lnTo>
                <a:lnTo>
                  <a:pt x="2008764" y="251709"/>
                </a:lnTo>
                <a:lnTo>
                  <a:pt x="2041890" y="221924"/>
                </a:lnTo>
                <a:lnTo>
                  <a:pt x="2074738" y="193257"/>
                </a:lnTo>
                <a:lnTo>
                  <a:pt x="2107307" y="165706"/>
                </a:lnTo>
                <a:lnTo>
                  <a:pt x="2139598" y="139273"/>
                </a:lnTo>
                <a:lnTo>
                  <a:pt x="2171611" y="113957"/>
                </a:lnTo>
                <a:lnTo>
                  <a:pt x="2095753" y="0"/>
                </a:lnTo>
                <a:close/>
              </a:path>
            </a:pathLst>
          </a:custGeom>
          <a:solidFill>
            <a:schemeClr val="accent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351578"/>
      </p:ext>
    </p:extLst>
  </p:cSld>
  <p:clrMapOvr>
    <a:masterClrMapping/>
  </p:clrMapOvr>
  <p:transition spd="med">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ECD_Presentation_template" id="{A59C2A28-A54F-E841-916C-2206BAC504D2}" vid="{1AF73A36-E511-7245-A020-3B69A73EEA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c38b65d-5a07-491d-a170-02292b3b8e60" xsi:nil="true"/>
    <Notes xmlns="1d4c4705-e3fc-4088-bba0-4b35d52be7d4" xsi:nil="true"/>
    <lcf76f155ced4ddcb4097134ff3c332f xmlns="1d4c4705-e3fc-4088-bba0-4b35d52be7d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A1E017B6EC3F4397DA8617428230A5" ma:contentTypeVersion="17" ma:contentTypeDescription="Create a new document." ma:contentTypeScope="" ma:versionID="65ce9d49f62b83b0706a38ad2f595319">
  <xsd:schema xmlns:xsd="http://www.w3.org/2001/XMLSchema" xmlns:xs="http://www.w3.org/2001/XMLSchema" xmlns:p="http://schemas.microsoft.com/office/2006/metadata/properties" xmlns:ns2="2c38b65d-5a07-491d-a170-02292b3b8e60" xmlns:ns3="1d4c4705-e3fc-4088-bba0-4b35d52be7d4" targetNamespace="http://schemas.microsoft.com/office/2006/metadata/properties" ma:root="true" ma:fieldsID="d03b82982295161e0ca35bee695a29f4" ns2:_="" ns3:_="">
    <xsd:import namespace="2c38b65d-5a07-491d-a170-02292b3b8e60"/>
    <xsd:import namespace="1d4c4705-e3fc-4088-bba0-4b35d52be7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Note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8b65d-5a07-491d-a170-02292b3b8e6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10bbf41-8424-4f7f-988f-2ddf88b5ee04}" ma:internalName="TaxCatchAll" ma:showField="CatchAllData" ma:web="2c38b65d-5a07-491d-a170-02292b3b8e6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4c4705-e3fc-4088-bba0-4b35d52be7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7BF898-52DB-49D3-B132-EFBCED777625}">
  <ds:schemaRefs>
    <ds:schemaRef ds:uri="http://www.w3.org/XML/1998/namespace"/>
    <ds:schemaRef ds:uri="http://purl.org/dc/dcmitype/"/>
    <ds:schemaRef ds:uri="http://schemas.microsoft.com/office/2006/documentManagement/types"/>
    <ds:schemaRef ds:uri="http://purl.org/dc/elements/1.1/"/>
    <ds:schemaRef ds:uri="http://schemas.microsoft.com/office/2006/metadata/properties"/>
    <ds:schemaRef ds:uri="http://purl.org/dc/terms/"/>
    <ds:schemaRef ds:uri="2c38b65d-5a07-491d-a170-02292b3b8e60"/>
    <ds:schemaRef ds:uri="http://schemas.microsoft.com/office/infopath/2007/PartnerControls"/>
    <ds:schemaRef ds:uri="http://schemas.openxmlformats.org/package/2006/metadata/core-properties"/>
    <ds:schemaRef ds:uri="1d4c4705-e3fc-4088-bba0-4b35d52be7d4"/>
  </ds:schemaRefs>
</ds:datastoreItem>
</file>

<file path=customXml/itemProps2.xml><?xml version="1.0" encoding="utf-8"?>
<ds:datastoreItem xmlns:ds="http://schemas.openxmlformats.org/officeDocument/2006/customXml" ds:itemID="{941E0FDF-B4DC-4DA6-9910-A7F90D01CB6C}">
  <ds:schemaRefs>
    <ds:schemaRef ds:uri="http://schemas.microsoft.com/sharepoint/v3/contenttype/forms"/>
  </ds:schemaRefs>
</ds:datastoreItem>
</file>

<file path=customXml/itemProps3.xml><?xml version="1.0" encoding="utf-8"?>
<ds:datastoreItem xmlns:ds="http://schemas.openxmlformats.org/officeDocument/2006/customXml" ds:itemID="{F4845ED6-6BB4-442E-884B-0FB6101391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38b65d-5a07-491d-a170-02292b3b8e60"/>
    <ds:schemaRef ds:uri="1d4c4705-e3fc-4088-bba0-4b35d52be7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1458</TotalTime>
  <Words>1158</Words>
  <Application>Microsoft Office PowerPoint</Application>
  <PresentationFormat>Widescreen</PresentationFormat>
  <Paragraphs>171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.Lucida Grande UI Regular</vt:lpstr>
      <vt:lpstr>Arial</vt:lpstr>
      <vt:lpstr>Calibri</vt:lpstr>
      <vt:lpstr>System Font Regular</vt:lpstr>
      <vt:lpstr>1_Office Theme</vt:lpstr>
      <vt:lpstr>Early Childhood Education and Care Department </vt:lpstr>
      <vt:lpstr>Procuring Goods and Services in the SFSP</vt:lpstr>
      <vt:lpstr>State Procurement Procedures</vt:lpstr>
      <vt:lpstr>First Tier Small Purchases Up to $10K</vt:lpstr>
      <vt:lpstr>PowerPoint Presentation</vt:lpstr>
      <vt:lpstr>Competitive Sealed Bid Procurement</vt:lpstr>
      <vt:lpstr>Procurement Reminder</vt:lpstr>
      <vt:lpstr>Definition of Unprocessed</vt:lpstr>
      <vt:lpstr>PowerPoint Presentation</vt:lpstr>
      <vt:lpstr>PowerPoint Presentation</vt:lpstr>
      <vt:lpstr>Geographic Preference Definition</vt:lpstr>
      <vt:lpstr> Stipulations</vt:lpstr>
      <vt:lpstr>Applying Geographic Preference</vt:lpstr>
      <vt:lpstr>Government-wide Debarment and Suspension (Non-procurement)</vt:lpstr>
      <vt:lpstr>Non-procurement</vt:lpstr>
      <vt:lpstr>Determine non-procurement status for contractors</vt:lpstr>
      <vt:lpstr>PowerPoint Presentation</vt:lpstr>
      <vt:lpstr>PowerPoint Presentation</vt:lpstr>
      <vt:lpstr>PowerPoint Presentation</vt:lpstr>
      <vt:lpstr>PowerPoint Presentation</vt:lpstr>
      <vt:lpstr>Procurement Reminder</vt:lpstr>
      <vt:lpstr>Contracting with small &amp; minority business, women’s business enterprises, and labor surplus area firms</vt:lpstr>
      <vt:lpstr>Contracting with small &amp; minority business, women’s business enterprises, and labor surplus area firms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Cogar, Sarah, ECECD</dc:creator>
  <cp:lastModifiedBy>Martinez, Cassie, ECECD</cp:lastModifiedBy>
  <cp:revision>45</cp:revision>
  <cp:lastPrinted>2024-03-08T21:04:21Z</cp:lastPrinted>
  <dcterms:created xsi:type="dcterms:W3CDTF">2021-03-26T17:38:01Z</dcterms:created>
  <dcterms:modified xsi:type="dcterms:W3CDTF">2025-03-11T22:18:26Z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0x010100BDA1E017B6EC3F4397DA8617428230A5</vt:lpwstr>
  </property>
  <property fmtid="{D5CDD505-2E9C-101B-9397-08002B2CF9AE}" pid="3" name="MediaServiceImageTags">
    <vt:lpwstr/>
  </property>
</Properties>
</file>