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1125" r:id="rId5"/>
    <p:sldId id="350" r:id="rId6"/>
    <p:sldId id="659" r:id="rId7"/>
    <p:sldId id="352" r:id="rId8"/>
    <p:sldId id="1126" r:id="rId9"/>
    <p:sldId id="1127" r:id="rId10"/>
    <p:sldId id="1129" r:id="rId11"/>
    <p:sldId id="1128" r:id="rId12"/>
    <p:sldId id="1130" r:id="rId13"/>
    <p:sldId id="263" r:id="rId14"/>
    <p:sldId id="265" r:id="rId15"/>
    <p:sldId id="262" r:id="rId16"/>
    <p:sldId id="264" r:id="rId17"/>
    <p:sldId id="1132" r:id="rId18"/>
    <p:sldId id="1135" r:id="rId19"/>
    <p:sldId id="1133" r:id="rId20"/>
    <p:sldId id="1134" r:id="rId21"/>
    <p:sldId id="1140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EAC0"/>
    <a:srgbClr val="84D2CB"/>
    <a:srgbClr val="80C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144" autoAdjust="0"/>
  </p:normalViewPr>
  <p:slideViewPr>
    <p:cSldViewPr snapToGrid="0">
      <p:cViewPr varScale="1">
        <p:scale>
          <a:sx n="92" d="100"/>
          <a:sy n="92" d="100"/>
        </p:scale>
        <p:origin x="772" y="52"/>
      </p:cViewPr>
      <p:guideLst/>
    </p:cSldViewPr>
  </p:slideViewPr>
  <p:outlineViewPr>
    <p:cViewPr>
      <p:scale>
        <a:sx n="33" d="100"/>
        <a:sy n="33" d="100"/>
      </p:scale>
      <p:origin x="0" y="-150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2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E0400C-39B9-4BB9-8126-A70C0CCCBAD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FE86F3-7B5A-470B-A5DE-0A25305B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1D56-6B15-0C42-8550-51772D620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E86F3-7B5A-470B-A5DE-0A25305B4B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2F89259-55A6-4F1A-B8CB-C6A08992744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100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E86F3-7B5A-470B-A5DE-0A25305B4B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62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E86F3-7B5A-470B-A5DE-0A25305B4B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4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5482" y="6356350"/>
            <a:ext cx="1460500" cy="365125"/>
          </a:xfrm>
        </p:spPr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2982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7FDC2-E66B-0843-B6E2-3E9C59CE2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9101"/>
            <a:ext cx="13023400" cy="65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68DA-D947-AD47-BD6F-D92E3540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B9B7-900C-7041-BF02-2FCD0EF4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2D0ED-9D3F-4449-B698-A31457E3C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9071-47E3-814E-B3C0-AEBF61C8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84A0-9AE6-EA41-A83C-15C08500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E78BD-01AB-D542-B38A-881C5F0A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D3CD-1AA8-F345-B5E6-E0D6557E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AC9C2-95B5-DF49-9A5D-1BBC6B233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8332C-A386-EB44-84A7-27AEDA1E0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CEA2B-F300-A74D-B9C1-345BA528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760A6-5601-1346-8DCA-791B691F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FCA09-C410-614A-BD36-B69EB772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252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ftr" idx="11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ldNum" idx="12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52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230"/>
            <a:ext cx="12192000" cy="6805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6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C87080-19E0-D24F-BEBF-F183FFBFB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814"/>
            <a:ext cx="12447725" cy="622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76334-885E-374E-849F-1F0830B73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423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E7DE-B839-F54D-8197-3A6FAED7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DC69-34CB-9843-B6C0-FD5F1231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48126"/>
              </a:buClr>
              <a:defRPr sz="2400">
                <a:solidFill>
                  <a:srgbClr val="229787"/>
                </a:solidFill>
              </a:defRPr>
            </a:lvl1pPr>
            <a:lvl2pPr marL="685800" indent="-228600">
              <a:buClr>
                <a:srgbClr val="4FC2C0"/>
              </a:buClr>
              <a:buSzPct val="50000"/>
              <a:buFont typeface=".Lucida Grande UI Regular"/>
              <a:buChar char="◆"/>
              <a:defRPr sz="2000">
                <a:solidFill>
                  <a:srgbClr val="064961"/>
                </a:solidFill>
              </a:defRPr>
            </a:lvl2pPr>
            <a:lvl3pPr>
              <a:buClr>
                <a:srgbClr val="B12524"/>
              </a:buClr>
              <a:defRPr sz="1800"/>
            </a:lvl3pPr>
            <a:lvl4pPr marL="1600200" indent="-228600">
              <a:buClr>
                <a:srgbClr val="4FC2C0"/>
              </a:buClr>
              <a:buFont typeface="System Font Regular"/>
              <a:buChar char="⁃"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627E4-8C60-8D45-8ECF-59A2D21E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21FF-FE13-F94A-9F4F-9CE5D7B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AF41-0EC7-784D-99CF-8B9EBFDD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E7DB-D7D4-CB43-8A61-F33DD279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719261"/>
          </a:xfrm>
        </p:spPr>
        <p:txBody>
          <a:bodyPr anchor="b"/>
          <a:lstStyle>
            <a:lvl1pPr>
              <a:defRPr sz="6000">
                <a:solidFill>
                  <a:srgbClr val="064961"/>
                </a:solidFill>
              </a:defRPr>
            </a:lvl1pPr>
          </a:lstStyle>
          <a:p>
            <a:r>
              <a:rPr lang="en-US" dirty="0"/>
              <a:t>Section divider slide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44536-D7B2-724B-AB1D-DF33A5B8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4901"/>
            <a:ext cx="10515600" cy="244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2978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40F-11D1-D94E-8727-DD340A1A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456B-2592-E846-940F-C09E5B75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CDA2C-52D4-754F-8C63-D29E6A71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C9B2-8194-DE48-A28D-4A15B614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E0F4-9CF6-8145-9487-AE7552EB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CB9C7-52BC-FE49-B32B-6544B329A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14A21-D4D2-E64D-804A-9DBBA131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2107-47FC-414E-8D81-CBAED2B9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16E8D-0B54-3844-A38E-0BEFF82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5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C4A-1DA0-1C42-814C-71C77F4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952BC-71FF-BB48-B94E-3816665F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FD3AA-6D0F-5D41-AE8B-D01D29EF4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20230-2A88-754C-BB34-9502A4C73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14102-3683-E243-AC8E-4EF4BC57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F0A85-05DB-1E46-A4EF-4B130D02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0AFEB-A46B-5E49-AFFD-19C495A5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C6632-549C-404F-9221-9D6C5706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7741-438B-A94D-BF99-92070A94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CD82A-C2A2-1145-89AD-D93E883A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9CCEF-8617-5C45-9C7B-80803247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FF174-5EDE-A24A-AB7D-DFE1E092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27E5D-7CAD-9643-A3F5-B7157CBF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D4F4C-E5DD-EC4B-8494-A200FE5B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E0874-9265-D049-8F24-8518A06C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5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B74C32A-58A4-894F-AD36-DA6C76C1A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10534" cy="68670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EF15B-CD00-B844-A2D3-7101B9CA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83799-8B82-E940-A966-75FBADF36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82BD6-1FC8-4F48-86FF-E07EA463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1C11-00C0-284F-ACD8-31D64473CC21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D6860-08B2-994B-B23D-7A81986E9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A69E-F6E7-0B47-A0F1-BA1D8106E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3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B125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48126"/>
        </a:buClr>
        <a:buFont typeface="Arial" panose="020B0604020202020204" pitchFamily="34" charset="0"/>
        <a:buChar char="•"/>
        <a:defRPr sz="2400" kern="1200">
          <a:solidFill>
            <a:srgbClr val="22978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SzPct val="60000"/>
        <a:buFont typeface=".Lucida Grande UI Regular"/>
        <a:buChar char="◆"/>
        <a:defRPr sz="2000" kern="1200">
          <a:solidFill>
            <a:srgbClr val="064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252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Font typeface="System Font Regular"/>
        <a:buChar char="⁃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781C-0354-1346-ADB2-3E4C021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867" y="304801"/>
            <a:ext cx="6273800" cy="2298699"/>
          </a:xfrm>
        </p:spPr>
        <p:txBody>
          <a:bodyPr/>
          <a:lstStyle/>
          <a:p>
            <a:r>
              <a:rPr lang="en-US" dirty="0"/>
              <a:t>Early Childhood Education and Care Department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3F3BC-7C95-F346-9AE1-90BABCE2A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867" y="2750458"/>
            <a:ext cx="6273800" cy="18415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178AB2"/>
                </a:solidFill>
              </a:rPr>
              <a:t>Cabinet Secretary Elizabeth Groginsky</a:t>
            </a:r>
            <a:br>
              <a:rPr lang="en-US" i="1" dirty="0">
                <a:solidFill>
                  <a:srgbClr val="178AB2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F4E35-020E-B24F-86C9-0E9656CB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4219" y="6103802"/>
            <a:ext cx="2679701" cy="365125"/>
          </a:xfrm>
        </p:spPr>
        <p:txBody>
          <a:bodyPr/>
          <a:lstStyle/>
          <a:p>
            <a:fld id="{C982CE17-A2AC-B64C-A03E-B1134E96A81F}" type="datetime2">
              <a:rPr lang="en-US" smtClean="0"/>
              <a:t>Tuesday, March 11, 2025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57DDC-BB29-4CA8-B431-F36F9B19C35A}"/>
              </a:ext>
            </a:extLst>
          </p:cNvPr>
          <p:cNvSpPr txBox="1"/>
          <p:nvPr/>
        </p:nvSpPr>
        <p:spPr>
          <a:xfrm>
            <a:off x="5038928" y="3793787"/>
            <a:ext cx="680936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Family Nutrition Bureau </a:t>
            </a:r>
            <a:endParaRPr lang="en-US" sz="4000" dirty="0">
              <a:solidFill>
                <a:schemeClr val="tx2"/>
              </a:solidFill>
              <a:cs typeface="Calibri"/>
            </a:endParaRPr>
          </a:p>
          <a:p>
            <a:r>
              <a:rPr lang="en-US" sz="4000" dirty="0">
                <a:solidFill>
                  <a:schemeClr val="tx2"/>
                </a:solidFill>
              </a:rPr>
              <a:t>Summer Food Service Program for Children</a:t>
            </a:r>
            <a:endParaRPr lang="en-US" sz="40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3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1325563"/>
          </a:xfrm>
        </p:spPr>
        <p:txBody>
          <a:bodyPr/>
          <a:lstStyle/>
          <a:p>
            <a:r>
              <a:rPr lang="en-US" dirty="0"/>
              <a:t>Allowable costs start with the budget…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5080000"/>
          </a:xfrm>
        </p:spPr>
        <p:txBody>
          <a:bodyPr>
            <a:normAutofit/>
          </a:bodyPr>
          <a:lstStyle/>
          <a:p>
            <a:r>
              <a:rPr lang="en-US" dirty="0"/>
              <a:t>Expenditures not included in the Sponsor’s budget as finally approved are not allowable costs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Operational budget – fairly flexible within reason</a:t>
            </a:r>
          </a:p>
          <a:p>
            <a:pPr lvl="2"/>
            <a:r>
              <a:rPr lang="en-US" dirty="0"/>
              <a:t>Operational moneys are directly tied to feeding children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Administrative budget – Rather rigid with little room for exception</a:t>
            </a:r>
          </a:p>
          <a:p>
            <a:pPr marL="457200" lvl="1" indent="0">
              <a:lnSpc>
                <a:spcPct val="0"/>
              </a:lnSpc>
              <a:spcBef>
                <a:spcPts val="0"/>
              </a:spcBef>
              <a:buNone/>
            </a:pPr>
            <a:endParaRPr lang="en-US" dirty="0"/>
          </a:p>
          <a:p>
            <a:pPr lvl="2"/>
            <a:r>
              <a:rPr lang="en-US" dirty="0"/>
              <a:t>Not directly tied to feeding children</a:t>
            </a:r>
          </a:p>
          <a:p>
            <a:pPr lvl="2"/>
            <a:r>
              <a:rPr lang="en-US" dirty="0"/>
              <a:t>Do not fluctuate significantly with increases or decreases in participation, whereas operational costs do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3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1325563"/>
          </a:xfrm>
        </p:spPr>
        <p:txBody>
          <a:bodyPr/>
          <a:lstStyle/>
          <a:p>
            <a:r>
              <a:rPr lang="en-US" dirty="0"/>
              <a:t>Characteristics of an allowable cost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5080000"/>
          </a:xfrm>
        </p:spPr>
        <p:txBody>
          <a:bodyPr>
            <a:normAutofit/>
          </a:bodyPr>
          <a:lstStyle/>
          <a:p>
            <a:r>
              <a:rPr lang="en-US" sz="3600" dirty="0"/>
              <a:t>2CFR, Part 200.403</a:t>
            </a:r>
          </a:p>
          <a:p>
            <a:pPr lvl="1"/>
            <a:r>
              <a:rPr lang="en-US" sz="3200" dirty="0"/>
              <a:t>Costs that are: </a:t>
            </a:r>
          </a:p>
          <a:p>
            <a:pPr lvl="2"/>
            <a:r>
              <a:rPr lang="en-US" sz="2800" dirty="0"/>
              <a:t>Necessary</a:t>
            </a:r>
          </a:p>
          <a:p>
            <a:pPr lvl="2"/>
            <a:r>
              <a:rPr lang="en-US" sz="2800" dirty="0"/>
              <a:t>Reasonable</a:t>
            </a:r>
          </a:p>
          <a:p>
            <a:pPr lvl="2"/>
            <a:r>
              <a:rPr lang="en-US" sz="2800" dirty="0"/>
              <a:t>Allocable</a:t>
            </a:r>
          </a:p>
          <a:p>
            <a:pPr lvl="3"/>
            <a:r>
              <a:rPr lang="en-US" sz="2400" dirty="0"/>
              <a:t>Capable of being allocated or </a:t>
            </a:r>
            <a:r>
              <a:rPr lang="en-US" sz="2400" u="sng" dirty="0"/>
              <a:t>assigned</a:t>
            </a:r>
          </a:p>
          <a:p>
            <a:pPr lvl="4"/>
            <a:r>
              <a:rPr lang="en-US" sz="2400" dirty="0"/>
              <a:t>Assigned to the SFSP</a:t>
            </a:r>
          </a:p>
          <a:p>
            <a:r>
              <a:rPr lang="en-US" sz="3600" i="1" dirty="0"/>
              <a:t>Otherwise allowable</a:t>
            </a:r>
          </a:p>
          <a:p>
            <a:pPr lvl="1"/>
            <a:r>
              <a:rPr lang="en-US" sz="3200" i="1" dirty="0"/>
              <a:t>FNS 796-4, Rev. 4 – Non food items of cost</a:t>
            </a:r>
          </a:p>
          <a:p>
            <a:pPr lvl="1"/>
            <a:r>
              <a:rPr lang="en-US" sz="3200" i="1" dirty="0"/>
              <a:t>CACFP Crediting Guide – Food items</a:t>
            </a:r>
          </a:p>
          <a:p>
            <a:pPr marL="0" indent="0">
              <a:buNone/>
            </a:pPr>
            <a:endParaRPr lang="en-US" sz="3400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2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unallowable costs</a:t>
            </a:r>
            <a:br>
              <a:rPr lang="en-US" dirty="0"/>
            </a:br>
            <a:r>
              <a:rPr lang="en-US" u="sng" dirty="0"/>
              <a:t>Some, not all…</a:t>
            </a:r>
            <a:endParaRPr lang="en-US" sz="2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Sponsor purchased Incentives to participate</a:t>
            </a:r>
          </a:p>
          <a:p>
            <a:pPr lvl="1"/>
            <a:r>
              <a:rPr lang="en-US" dirty="0"/>
              <a:t>Gift cards</a:t>
            </a:r>
          </a:p>
          <a:p>
            <a:pPr lvl="1"/>
            <a:r>
              <a:rPr lang="en-US" dirty="0"/>
              <a:t>Backpacks</a:t>
            </a:r>
          </a:p>
          <a:p>
            <a:pPr lvl="1"/>
            <a:r>
              <a:rPr lang="en-US" dirty="0"/>
              <a:t>Sports gear of any kind</a:t>
            </a:r>
          </a:p>
          <a:p>
            <a:pPr lvl="1"/>
            <a:r>
              <a:rPr lang="en-US" dirty="0"/>
              <a:t>School Supplies of any kind</a:t>
            </a:r>
          </a:p>
          <a:p>
            <a:r>
              <a:rPr lang="en-US" dirty="0"/>
              <a:t>Salaries for non-SFSP related activities</a:t>
            </a:r>
          </a:p>
          <a:p>
            <a:pPr lvl="1"/>
            <a:r>
              <a:rPr lang="en-US" dirty="0"/>
              <a:t>Recreation programs</a:t>
            </a:r>
          </a:p>
          <a:p>
            <a:r>
              <a:rPr lang="en-US" dirty="0"/>
              <a:t>T-Shirts</a:t>
            </a:r>
          </a:p>
          <a:p>
            <a:pPr lvl="1"/>
            <a:r>
              <a:rPr lang="en-US" dirty="0"/>
              <a:t>No longer allowable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9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Specific unallowable costs</a:t>
            </a:r>
            <a:br>
              <a:rPr lang="en-US" sz="4000" dirty="0"/>
            </a:br>
            <a:r>
              <a:rPr lang="en-US" sz="4000" u="sng" dirty="0"/>
              <a:t>Some, not all…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2" y="2016533"/>
            <a:ext cx="10203456" cy="3831422"/>
          </a:xfrm>
        </p:spPr>
        <p:txBody>
          <a:bodyPr>
            <a:normAutofit/>
          </a:bodyPr>
          <a:lstStyle/>
          <a:p>
            <a:r>
              <a:rPr lang="en-US" dirty="0"/>
              <a:t>Vehicle and/or Building Purchase</a:t>
            </a:r>
          </a:p>
          <a:p>
            <a:pPr lvl="1"/>
            <a:r>
              <a:rPr lang="en-US" dirty="0"/>
              <a:t>Includes lease with an option to purchase</a:t>
            </a:r>
          </a:p>
          <a:p>
            <a:r>
              <a:rPr lang="en-US" dirty="0"/>
              <a:t>Meals for staff</a:t>
            </a:r>
          </a:p>
          <a:p>
            <a:r>
              <a:rPr lang="en-US" dirty="0"/>
              <a:t>Bottled water for staff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9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61" y="520196"/>
            <a:ext cx="10858877" cy="81971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New Rules for Closed Enrolled Site Eligibility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E0AC2-3104-4F8D-94DC-D5940BDB51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25CAE-54AB-4307-8957-CD1D2D357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14</a:t>
            </a:fld>
            <a:endParaRPr lang="en-US"/>
          </a:p>
        </p:txBody>
      </p:sp>
      <p:sp>
        <p:nvSpPr>
          <p:cNvPr id="44035" name="Content Placeholder 3"/>
          <p:cNvSpPr>
            <a:spLocks noGrp="1"/>
          </p:cNvSpPr>
          <p:nvPr>
            <p:ph idx="4294967295"/>
          </p:nvPr>
        </p:nvSpPr>
        <p:spPr>
          <a:xfrm>
            <a:off x="838200" y="1436325"/>
            <a:ext cx="10515600" cy="4647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7 CFR, Part 225.6(a)(2)</a:t>
            </a:r>
          </a:p>
          <a:p>
            <a:pPr lvl="1"/>
            <a:r>
              <a:rPr lang="en-US" altLang="en-US" dirty="0"/>
              <a:t>Requires state agencies to establish criteria to ensure closed enrolled sites do not limit program access in the area the site is located</a:t>
            </a:r>
          </a:p>
          <a:p>
            <a:pPr lvl="2"/>
            <a:r>
              <a:rPr lang="en-US" altLang="en-US" dirty="0"/>
              <a:t>State agency policy requires sponsors to submit written requests and evidence that the approval of a closed enrolled site will not limit Program access in the area the site is located in</a:t>
            </a:r>
          </a:p>
          <a:p>
            <a:pPr marL="914400" lvl="2" indent="0">
              <a:lnSpc>
                <a:spcPct val="50000"/>
              </a:lnSpc>
              <a:spcBef>
                <a:spcPts val="0"/>
              </a:spcBef>
              <a:buNone/>
            </a:pPr>
            <a:endParaRPr lang="en-US" altLang="en-US" dirty="0"/>
          </a:p>
          <a:p>
            <a:r>
              <a:rPr lang="en-US" altLang="en-US" dirty="0"/>
              <a:t>7 CFR, Part 225.6(g)(1)(ix)</a:t>
            </a:r>
          </a:p>
          <a:p>
            <a:pPr lvl="1"/>
            <a:r>
              <a:rPr lang="en-US" altLang="en-US" dirty="0"/>
              <a:t>Establishes 5-year eligibility period for closed enrolled sites that were determined eligible if using:</a:t>
            </a:r>
          </a:p>
          <a:p>
            <a:pPr lvl="2"/>
            <a:r>
              <a:rPr lang="en-US" altLang="en-US" dirty="0"/>
              <a:t>School data for the area of the closed enrolled site</a:t>
            </a:r>
          </a:p>
          <a:p>
            <a:pPr lvl="2">
              <a:spcAft>
                <a:spcPts val="1200"/>
              </a:spcAft>
            </a:pPr>
            <a:r>
              <a:rPr lang="en-US" altLang="en-US" dirty="0"/>
              <a:t>Census data for the area of the closed enrolled site</a:t>
            </a:r>
          </a:p>
          <a:p>
            <a:r>
              <a:rPr lang="en-US" altLang="en-US" dirty="0"/>
              <a:t>Closed enrolled sites eligibility established using IEAs have a one-year eligibility period and must be re-established as eligible on a yearly basis</a:t>
            </a:r>
          </a:p>
          <a:p>
            <a:pPr marL="914400" lvl="2" indent="0">
              <a:lnSpc>
                <a:spcPct val="50000"/>
              </a:lnSpc>
              <a:spcBef>
                <a:spcPts val="0"/>
              </a:spcBef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62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1325563"/>
          </a:xfrm>
        </p:spPr>
        <p:txBody>
          <a:bodyPr/>
          <a:lstStyle/>
          <a:p>
            <a:r>
              <a:rPr lang="en-US" dirty="0"/>
              <a:t>New Rules for Sponsor Media Release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287"/>
            <a:ext cx="10515600" cy="5213413"/>
          </a:xfrm>
        </p:spPr>
        <p:txBody>
          <a:bodyPr>
            <a:normAutofit/>
          </a:bodyPr>
          <a:lstStyle/>
          <a:p>
            <a:r>
              <a:rPr lang="en-US" dirty="0"/>
              <a:t>7CFR, Part 225.15(e)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Renames the term “Media Release” to Notification to the community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Establishes that State agencies may issue a release a media release on behalf of all sponsors</a:t>
            </a:r>
          </a:p>
          <a:p>
            <a:pPr lvl="1"/>
            <a:r>
              <a:rPr lang="en-US" dirty="0"/>
              <a:t>Clarifies sponsors of camp sites or closed enrolled sites only provide notification to participants of the availability of free meals</a:t>
            </a:r>
          </a:p>
          <a:p>
            <a:pPr lvl="2"/>
            <a:r>
              <a:rPr lang="en-US" dirty="0"/>
              <a:t>Best accomplished on a webpage for camp site or closed enrolled site programming</a:t>
            </a:r>
          </a:p>
          <a:p>
            <a:pPr marL="0" indent="0">
              <a:buNone/>
            </a:pPr>
            <a:endParaRPr lang="en-US" sz="3400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Rule for Requirements to Participate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43318"/>
            <a:ext cx="8234082" cy="4943876"/>
          </a:xfrm>
        </p:spPr>
        <p:txBody>
          <a:bodyPr>
            <a:normAutofit/>
          </a:bodyPr>
          <a:lstStyle/>
          <a:p>
            <a:r>
              <a:rPr lang="en-US" dirty="0"/>
              <a:t>The State agency may only approve applications for sponsors that meet the three performance standards outlined…</a:t>
            </a:r>
          </a:p>
          <a:p>
            <a:pPr marL="0" indent="0">
              <a:lnSpc>
                <a:spcPct val="0"/>
              </a:lnSpc>
              <a:buNone/>
            </a:pPr>
            <a:endParaRPr lang="en-US" dirty="0"/>
          </a:p>
          <a:p>
            <a:pPr lvl="1"/>
            <a:r>
              <a:rPr lang="en-US" dirty="0"/>
              <a:t>Financial </a:t>
            </a:r>
            <a:r>
              <a:rPr lang="en-US" u="sng" dirty="0"/>
              <a:t>viability</a:t>
            </a:r>
            <a:r>
              <a:rPr lang="en-US" dirty="0"/>
              <a:t> – The sponsor must be financially viable and expend and account for Program funds consistent with FNS instruction, SFSP regulations and 2CFR, parts 200, 400 &amp; 415…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Administrative </a:t>
            </a:r>
            <a:r>
              <a:rPr lang="en-US" u="sng" dirty="0"/>
              <a:t>capability</a:t>
            </a:r>
            <a:r>
              <a:rPr lang="en-US" dirty="0"/>
              <a:t> – The sponsor must be administratively capable and must have appropriate and effective management practices to ensure Program operations meet requirements…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Program </a:t>
            </a:r>
            <a:r>
              <a:rPr lang="en-US" u="sng" dirty="0"/>
              <a:t>accountability</a:t>
            </a:r>
            <a:r>
              <a:rPr lang="en-US" dirty="0"/>
              <a:t> – The sponsor must have internal controls and management systems in place to ensure the organization is accountable fiscally and for all Program operations…</a:t>
            </a:r>
          </a:p>
          <a:p>
            <a:r>
              <a:rPr lang="en-US" sz="2800" b="1" u="sng" dirty="0"/>
              <a:t>VCA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61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15" y="211216"/>
            <a:ext cx="11541642" cy="1325563"/>
          </a:xfrm>
        </p:spPr>
        <p:txBody>
          <a:bodyPr/>
          <a:lstStyle/>
          <a:p>
            <a:r>
              <a:rPr lang="en-US" dirty="0"/>
              <a:t>New Rule for Requirements to Participate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44"/>
            <a:ext cx="8234082" cy="4943876"/>
          </a:xfrm>
        </p:spPr>
        <p:txBody>
          <a:bodyPr>
            <a:normAutofit fontScale="92500"/>
          </a:bodyPr>
          <a:lstStyle/>
          <a:p>
            <a:r>
              <a:rPr lang="en-US" dirty="0"/>
              <a:t>Sponsors demonstrate </a:t>
            </a:r>
            <a:r>
              <a:rPr lang="en-US" b="1" dirty="0">
                <a:solidFill>
                  <a:srgbClr val="B12524"/>
                </a:solidFill>
                <a:latin typeface="Calibri" panose="020F0502020204030204"/>
                <a:ea typeface="+mj-ea"/>
                <a:cs typeface="+mj-cs"/>
              </a:rPr>
              <a:t>VCA </a:t>
            </a:r>
            <a:r>
              <a:rPr lang="en-US" dirty="0"/>
              <a:t>through a SFSP management plan</a:t>
            </a:r>
            <a:r>
              <a:rPr lang="en-US" b="1" dirty="0">
                <a:solidFill>
                  <a:srgbClr val="B12524"/>
                </a:solidFill>
                <a:latin typeface="Calibri" panose="020F0502020204030204"/>
                <a:ea typeface="+mj-ea"/>
                <a:cs typeface="+mj-cs"/>
              </a:rPr>
              <a:t>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New sponsors (organizations participating for the first time)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Experienced sponsors </a:t>
            </a:r>
            <a:r>
              <a:rPr lang="en-US" u="sng" dirty="0"/>
              <a:t>with</a:t>
            </a:r>
            <a:r>
              <a:rPr lang="en-US" dirty="0"/>
              <a:t> significant operational problems in prior year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Experienced sponsors </a:t>
            </a:r>
            <a:r>
              <a:rPr lang="en-US" u="sng" dirty="0"/>
              <a:t>without</a:t>
            </a:r>
            <a:r>
              <a:rPr lang="en-US" dirty="0"/>
              <a:t> significant operational problems in prior year  –  every 3 years (year one being the first year)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2023 (year one) sponsors require a management plan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Next plan due 2025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Schools in good standing with NSLP – Exempt with State agency discretion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Sponsors and institutions in good standing with CACFP – Exempt with State agency discretion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68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15F33-E9EA-9469-A771-6997D3EF5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8155" y="1628960"/>
            <a:ext cx="10515600" cy="1719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Sponsor Administrative Issues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7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submitted past the regulatory 60-day time frame (Late Claim)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7CFR, Part 225.9(d)(6) - paraphrased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…claims must be submitted no more than 60 days after last day of the month covered by the claim.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…claims not submitted within the 60-day deadline shall not be paid unless FNS </a:t>
            </a:r>
            <a:r>
              <a:rPr lang="en-US" dirty="0">
                <a:highlight>
                  <a:srgbClr val="FFFF00"/>
                </a:highlight>
              </a:rPr>
              <a:t>determines</a:t>
            </a:r>
            <a:r>
              <a:rPr lang="en-US" dirty="0"/>
              <a:t> that an exception should be granted.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1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07" y="121313"/>
            <a:ext cx="6582629" cy="775158"/>
          </a:xfrm>
        </p:spPr>
        <p:txBody>
          <a:bodyPr>
            <a:normAutofit/>
          </a:bodyPr>
          <a:lstStyle/>
          <a:p>
            <a:r>
              <a:rPr lang="en-US" dirty="0"/>
              <a:t>FNS Determined: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707" y="896471"/>
            <a:ext cx="7348520" cy="5692588"/>
          </a:xfrm>
        </p:spPr>
        <p:txBody>
          <a:bodyPr>
            <a:normAutofit/>
          </a:bodyPr>
          <a:lstStyle/>
          <a:p>
            <a:r>
              <a:rPr lang="en-US" dirty="0"/>
              <a:t>May request only one exception every 36 months</a:t>
            </a:r>
          </a:p>
          <a:p>
            <a:pPr>
              <a:spcBef>
                <a:spcPts val="600"/>
              </a:spcBef>
            </a:pPr>
            <a:r>
              <a:rPr lang="en-US" dirty="0"/>
              <a:t>Applies to:</a:t>
            </a:r>
          </a:p>
          <a:p>
            <a:pPr lvl="1">
              <a:spcBef>
                <a:spcPts val="0"/>
              </a:spcBef>
            </a:pPr>
            <a:r>
              <a:rPr lang="en-US" dirty="0"/>
              <a:t>Original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Upward adjusted</a:t>
            </a:r>
          </a:p>
          <a:p>
            <a:pPr>
              <a:spcAft>
                <a:spcPts val="1200"/>
              </a:spcAft>
            </a:pPr>
            <a:r>
              <a:rPr lang="en-US" dirty="0"/>
              <a:t>A request is good for only one claiming month</a:t>
            </a:r>
          </a:p>
          <a:p>
            <a:pPr>
              <a:spcBef>
                <a:spcPts val="600"/>
              </a:spcBef>
            </a:pPr>
            <a:r>
              <a:rPr lang="en-US" dirty="0"/>
              <a:t>Out of compliance with 7CFR, Part 225.6(</a:t>
            </a:r>
            <a:r>
              <a:rPr lang="en-US" dirty="0" err="1"/>
              <a:t>i</a:t>
            </a:r>
            <a:r>
              <a:rPr lang="en-US" dirty="0"/>
              <a:t>)(8)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Bullet 8 in Permanent Agreement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Out of compliance with 7CFR, Part 225.9(d)(6)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Corrective action plan needed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CBC17-DCE7-40EE-A2EF-D2B3D7D9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74" y="360030"/>
            <a:ext cx="3627700" cy="51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9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357"/>
          </a:xfrm>
        </p:spPr>
        <p:txBody>
          <a:bodyPr/>
          <a:lstStyle/>
          <a:p>
            <a:r>
              <a:rPr lang="en-US" dirty="0"/>
              <a:t>Let’s talk about this 60-day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7482"/>
            <a:ext cx="10515600" cy="51009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60-day clock for original claims</a:t>
            </a:r>
          </a:p>
          <a:p>
            <a:r>
              <a:rPr lang="en-US" dirty="0"/>
              <a:t>60-day clock for upward adjusted claims</a:t>
            </a:r>
          </a:p>
          <a:p>
            <a:r>
              <a:rPr lang="en-US" dirty="0"/>
              <a:t>When does the clock start?</a:t>
            </a:r>
          </a:p>
          <a:p>
            <a:pPr lvl="1"/>
            <a:r>
              <a:rPr lang="en-US" dirty="0"/>
              <a:t>The day after the full claiming month has ended, or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of every month</a:t>
            </a:r>
          </a:p>
          <a:p>
            <a:r>
              <a:rPr lang="en-US" dirty="0"/>
              <a:t>Is the start of the clock the same for both adjusted and original claims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/>
              <a:t>Does this include weekends?</a:t>
            </a:r>
          </a:p>
          <a:p>
            <a:pPr lvl="1"/>
            <a:r>
              <a:rPr lang="en-US" dirty="0"/>
              <a:t>Yes</a:t>
            </a:r>
          </a:p>
          <a:p>
            <a:pPr>
              <a:spcAft>
                <a:spcPts val="600"/>
              </a:spcAft>
            </a:pPr>
            <a:r>
              <a:rPr lang="en-US" dirty="0"/>
              <a:t>Does this include holidays?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Yes</a:t>
            </a:r>
          </a:p>
          <a:p>
            <a:r>
              <a:rPr lang="en-US" dirty="0"/>
              <a:t>Does this include your days off?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Yes</a:t>
            </a:r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3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delays resulting from late submitted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740"/>
            <a:ext cx="10515600" cy="48021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List of delays caused by late submitted claims in order of occurrence: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Minimum 60-day delay caused by the sponsor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Additional days for: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State or sponsor discovery of late claim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State and sponsor to communicate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Sponsor to develop corrective action plan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State to either deny or approve corrective action plan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Late claim to be approved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Next scheduled pay run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ACH transfer or receipt of manual check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Additional </a:t>
            </a:r>
            <a:r>
              <a:rPr lang="en-US" sz="2200" b="1" dirty="0"/>
              <a:t>MONTHS</a:t>
            </a:r>
            <a:r>
              <a:rPr lang="en-US" dirty="0"/>
              <a:t> if the late claim was a June claim</a:t>
            </a:r>
          </a:p>
          <a:p>
            <a:pPr lvl="3">
              <a:spcAft>
                <a:spcPts val="600"/>
              </a:spcAft>
            </a:pPr>
            <a:r>
              <a:rPr lang="en-US" dirty="0"/>
              <a:t>Prior year payment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2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650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Late submitted claims can be prevented even when claim submittal is forgotten</a:t>
            </a:r>
          </a:p>
          <a:p>
            <a:pPr>
              <a:spcAft>
                <a:spcPts val="600"/>
              </a:spcAft>
            </a:pPr>
            <a:r>
              <a:rPr lang="en-US" dirty="0"/>
              <a:t>Most late claims are discovered by the State agency not the sponsor</a:t>
            </a:r>
          </a:p>
          <a:p>
            <a:pPr>
              <a:spcAft>
                <a:spcPts val="600"/>
              </a:spcAft>
            </a:pPr>
            <a:r>
              <a:rPr lang="en-US" dirty="0"/>
              <a:t>In nearly all cases, business/finance is not aware reimbursement is missing</a:t>
            </a:r>
          </a:p>
          <a:p>
            <a:pPr>
              <a:spcAft>
                <a:spcPts val="600"/>
              </a:spcAft>
            </a:pPr>
            <a:r>
              <a:rPr lang="en-US" dirty="0"/>
              <a:t>True Story: 4 months later and nobody missed the </a:t>
            </a:r>
            <a:r>
              <a:rPr lang="en-US" sz="2000" dirty="0"/>
              <a:t>$</a:t>
            </a:r>
            <a:r>
              <a:rPr lang="en-US" dirty="0"/>
              <a:t>54,145.75</a:t>
            </a:r>
          </a:p>
          <a:p>
            <a:pPr>
              <a:spcAft>
                <a:spcPts val="600"/>
              </a:spcAft>
            </a:pPr>
            <a:r>
              <a:rPr lang="en-US" dirty="0"/>
              <a:t>Program must inform business/finance office of monthly reimbursement claims</a:t>
            </a:r>
          </a:p>
          <a:p>
            <a:pPr>
              <a:spcAft>
                <a:spcPts val="600"/>
              </a:spcAft>
            </a:pPr>
            <a:r>
              <a:rPr lang="en-US" dirty="0"/>
              <a:t>Business/finance office should ask the question after 1 month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6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issued by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18"/>
            <a:ext cx="10515600" cy="4943876"/>
          </a:xfrm>
        </p:spPr>
        <p:txBody>
          <a:bodyPr>
            <a:normAutofit/>
          </a:bodyPr>
          <a:lstStyle/>
          <a:p>
            <a:r>
              <a:rPr lang="en-US" dirty="0"/>
              <a:t>Payment will be delayed if:</a:t>
            </a:r>
          </a:p>
          <a:p>
            <a:pPr lvl="1"/>
            <a:r>
              <a:rPr lang="en-US" dirty="0"/>
              <a:t>Claims are submitted late</a:t>
            </a:r>
          </a:p>
          <a:p>
            <a:pPr lvl="1"/>
            <a:r>
              <a:rPr lang="en-US" dirty="0"/>
              <a:t>Nobody checks the mail</a:t>
            </a:r>
          </a:p>
          <a:p>
            <a:pPr lvl="1"/>
            <a:r>
              <a:rPr lang="en-US" dirty="0"/>
              <a:t>Nobody opens the mail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Organization changes mailing address for the check</a:t>
            </a:r>
          </a:p>
          <a:p>
            <a:r>
              <a:rPr lang="en-US" dirty="0"/>
              <a:t>Checks issued to the incorrect address</a:t>
            </a:r>
          </a:p>
          <a:p>
            <a:pPr lvl="1"/>
            <a:r>
              <a:rPr lang="en-US" dirty="0"/>
              <a:t>Will have to be canceled first</a:t>
            </a:r>
          </a:p>
          <a:p>
            <a:pPr lvl="2"/>
            <a:r>
              <a:rPr lang="en-US" dirty="0"/>
              <a:t>An affidavit process</a:t>
            </a:r>
          </a:p>
          <a:p>
            <a:pPr lvl="2"/>
            <a:r>
              <a:rPr lang="en-US" dirty="0"/>
              <a:t>DFA substitute w-9 form must be re-submitted</a:t>
            </a:r>
          </a:p>
          <a:p>
            <a:pPr lvl="2"/>
            <a:r>
              <a:rPr lang="en-US" dirty="0"/>
              <a:t>Internal Revenue Service 187c letter must be submitted (FEIN/TIN letter)</a:t>
            </a:r>
          </a:p>
          <a:p>
            <a:pPr lvl="2"/>
            <a:r>
              <a:rPr lang="en-US" dirty="0"/>
              <a:t>Voided check or letter from financial institution with banking information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Then check will be reissued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6783-FF5E-47B2-A250-2EF23491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issued through 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6E-4159-4F97-B221-7373445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43318"/>
            <a:ext cx="8234082" cy="4943876"/>
          </a:xfrm>
        </p:spPr>
        <p:txBody>
          <a:bodyPr>
            <a:normAutofit/>
          </a:bodyPr>
          <a:lstStyle/>
          <a:p>
            <a:r>
              <a:rPr lang="en-US" dirty="0"/>
              <a:t>ACH – Automated Clearing House/Direct Deposit</a:t>
            </a:r>
          </a:p>
          <a:p>
            <a:r>
              <a:rPr lang="en-US" dirty="0"/>
              <a:t>Payment will be delayed if:</a:t>
            </a:r>
          </a:p>
          <a:p>
            <a:pPr lvl="1"/>
            <a:r>
              <a:rPr lang="en-US" dirty="0"/>
              <a:t>Claims are submitted late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Organization changes bank or banking information</a:t>
            </a:r>
          </a:p>
          <a:p>
            <a:r>
              <a:rPr lang="en-US" dirty="0"/>
              <a:t>ACH failed payment attempt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State agency will be notified timely</a:t>
            </a:r>
          </a:p>
          <a:p>
            <a:pPr lvl="2"/>
            <a:r>
              <a:rPr lang="en-US" dirty="0"/>
              <a:t>DFA substitute w-9 form must be re-submitted</a:t>
            </a:r>
          </a:p>
          <a:p>
            <a:pPr lvl="2"/>
            <a:r>
              <a:rPr lang="en-US" dirty="0"/>
              <a:t>Internal Revenue Service 187c letter must be submitted (FEIN/TIN letter)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Voided check or letter from financial institution with bank and account information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ACH payment will be re-attempted once payment information is corrected in statewide financial system (SHARE)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132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ECD_Presentation_template" id="{A59C2A28-A54F-E841-916C-2206BAC504D2}" vid="{1AF73A36-E511-7245-A020-3B69A73EEA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1E017B6EC3F4397DA8617428230A5" ma:contentTypeVersion="17" ma:contentTypeDescription="Create a new document." ma:contentTypeScope="" ma:versionID="65ce9d49f62b83b0706a38ad2f595319">
  <xsd:schema xmlns:xsd="http://www.w3.org/2001/XMLSchema" xmlns:xs="http://www.w3.org/2001/XMLSchema" xmlns:p="http://schemas.microsoft.com/office/2006/metadata/properties" xmlns:ns2="2c38b65d-5a07-491d-a170-02292b3b8e60" xmlns:ns3="1d4c4705-e3fc-4088-bba0-4b35d52be7d4" targetNamespace="http://schemas.microsoft.com/office/2006/metadata/properties" ma:root="true" ma:fieldsID="d03b82982295161e0ca35bee695a29f4" ns2:_="" ns3:_="">
    <xsd:import namespace="2c38b65d-5a07-491d-a170-02292b3b8e60"/>
    <xsd:import namespace="1d4c4705-e3fc-4088-bba0-4b35d52be7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Note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8b65d-5a07-491d-a170-02292b3b8e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10bbf41-8424-4f7f-988f-2ddf88b5ee04}" ma:internalName="TaxCatchAll" ma:showField="CatchAllData" ma:web="2c38b65d-5a07-491d-a170-02292b3b8e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c4705-e3fc-4088-bba0-4b35d52be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38b65d-5a07-491d-a170-02292b3b8e60" xsi:nil="true"/>
    <Notes xmlns="1d4c4705-e3fc-4088-bba0-4b35d52be7d4" xsi:nil="true"/>
    <lcf76f155ced4ddcb4097134ff3c332f xmlns="1d4c4705-e3fc-4088-bba0-4b35d52be7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D1F48-C114-4903-A25A-EB90D5B7D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ABD3A0-6F52-43FE-BF9D-BEFA2D208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8b65d-5a07-491d-a170-02292b3b8e60"/>
    <ds:schemaRef ds:uri="1d4c4705-e3fc-4088-bba0-4b35d52be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E10450-9010-40B5-944A-D53041967E23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d4c4705-e3fc-4088-bba0-4b35d52be7d4"/>
    <ds:schemaRef ds:uri="2c38b65d-5a07-491d-a170-02292b3b8e6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1170</Words>
  <Application>Microsoft Office PowerPoint</Application>
  <PresentationFormat>Widescreen</PresentationFormat>
  <Paragraphs>216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.Lucida Grande UI Regular</vt:lpstr>
      <vt:lpstr>Arial</vt:lpstr>
      <vt:lpstr>Calibri</vt:lpstr>
      <vt:lpstr>System Font Regular</vt:lpstr>
      <vt:lpstr>1_Office Theme</vt:lpstr>
      <vt:lpstr>Early Childhood Education and Care Department </vt:lpstr>
      <vt:lpstr>Sponsor Administrative Issues  </vt:lpstr>
      <vt:lpstr>Claims submitted past the regulatory 60-day time frame (Late Claim)</vt:lpstr>
      <vt:lpstr>FNS Determined:</vt:lpstr>
      <vt:lpstr>Let’s talk about this 60-day rule</vt:lpstr>
      <vt:lpstr>Payment delays resulting from late submitted claims</vt:lpstr>
      <vt:lpstr>Break in communication</vt:lpstr>
      <vt:lpstr>Reimbursement issued by check</vt:lpstr>
      <vt:lpstr>Reimbursement issued through ACH</vt:lpstr>
      <vt:lpstr>Allowable costs start with the budget…</vt:lpstr>
      <vt:lpstr>Characteristics of an allowable cost</vt:lpstr>
      <vt:lpstr>Specific unallowable costs Some, not all…</vt:lpstr>
      <vt:lpstr>Specific unallowable costs Some, not all…</vt:lpstr>
      <vt:lpstr> New Rules for Closed Enrolled Site Eligibility </vt:lpstr>
      <vt:lpstr>New Rules for Sponsor Media Release</vt:lpstr>
      <vt:lpstr>New Rule for Requirements to Participate</vt:lpstr>
      <vt:lpstr>New Rule for Requirements to Participate - Continued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Education and Care Department</dc:title>
  <dc:creator>Cogar, Sarah, ECECD</dc:creator>
  <cp:lastModifiedBy>Martinez, Cassie, ECECD</cp:lastModifiedBy>
  <cp:revision>65</cp:revision>
  <cp:lastPrinted>2024-03-13T22:33:08Z</cp:lastPrinted>
  <dcterms:created xsi:type="dcterms:W3CDTF">2021-03-26T17:51:54Z</dcterms:created>
  <dcterms:modified xsi:type="dcterms:W3CDTF">2025-03-11T22:18:44Z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0x010100BDA1E017B6EC3F4397DA8617428230A5</vt:lpwstr>
  </property>
  <property fmtid="{D5CDD505-2E9C-101B-9397-08002B2CF9AE}" pid="3" name="MediaServiceImageTags">
    <vt:lpwstr/>
  </property>
</Properties>
</file>