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1134" r:id="rId5"/>
    <p:sldId id="725" r:id="rId6"/>
    <p:sldId id="279" r:id="rId7"/>
    <p:sldId id="280" r:id="rId8"/>
    <p:sldId id="281" r:id="rId9"/>
    <p:sldId id="727" r:id="rId10"/>
    <p:sldId id="284" r:id="rId11"/>
    <p:sldId id="283" r:id="rId12"/>
    <p:sldId id="728" r:id="rId13"/>
    <p:sldId id="287" r:id="rId14"/>
    <p:sldId id="289" r:id="rId15"/>
    <p:sldId id="290" r:id="rId16"/>
    <p:sldId id="730" r:id="rId17"/>
    <p:sldId id="256" r:id="rId18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787"/>
    <a:srgbClr val="E48126"/>
    <a:srgbClr val="064961"/>
    <a:srgbClr val="B12524"/>
    <a:srgbClr val="4FC2C0"/>
    <a:srgbClr val="178A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8EB78B-2BA2-A3F8-BE16-D92A2FFD7B81}" v="2510" dt="2025-03-10T22:34:41.8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A8540-D151-8441-9CFA-42ED7FC31EA7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10F1D56-6B15-0C42-8550-51772D6202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614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Acknowledge: Governor, Dr. </a:t>
            </a:r>
            <a:r>
              <a:rPr lang="en-US" b="1" err="1"/>
              <a:t>Scrase</a:t>
            </a:r>
            <a:r>
              <a:rPr lang="en-US" b="1"/>
              <a:t>, Sec. Stewart</a:t>
            </a:r>
            <a:endParaRPr lang="en-US"/>
          </a:p>
          <a:p>
            <a:r>
              <a:rPr lang="en-US"/>
              <a:t>Thank you, Secretary Stewart – and thank you, Governor, for the chance to share an update on child care and other early childhood programs in New Mexico.</a:t>
            </a:r>
          </a:p>
          <a:p>
            <a:r>
              <a:rPr lang="en-US"/>
              <a:t>NEXT SLIDE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403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F1D56-6B15-0C42-8550-51772D6202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648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45482" y="6356350"/>
            <a:ext cx="1460500" cy="365125"/>
          </a:xfrm>
        </p:spPr>
        <p:txBody>
          <a:bodyPr/>
          <a:lstStyle/>
          <a:p>
            <a:fld id="{59AD6E3F-E278-4239-9D8B-3ACEFA56FA41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732982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FF7FDC2-E66B-0843-B6E2-3E9C59CE2E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49101"/>
            <a:ext cx="13023400" cy="6508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9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668DA-D947-AD47-BD6F-D92E35408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BEB9B7-900C-7041-BF02-2FCD0EF4B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232D0ED-9D3F-4449-B698-A31457E3C1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A89071-47E3-814E-B3C0-AEBF61C89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BBB88-0689-4865-BA6C-E3C5BD9334DB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1F84A0-9AE6-EA41-A83C-15C085004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DE78BD-01AB-D542-B38A-881C5F0A1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740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8D3CD-1AA8-F345-B5E6-E0D6557E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AC9C2-95B5-DF49-9A5D-1BBC6B233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28332C-A386-EB44-84A7-27AEDA1E0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E48126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CCEA2B-F300-A74D-B9C1-345BA5288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94EE8-2FFC-455A-8213-0A5B1CE637BA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E760A6-5601-1346-8DCA-791B691FD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FCA09-C410-614A-BD36-B69EB772F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1304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12524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52CC7BCC-CAB2-468E-B224-169DD241A2E4}" type="datetime1">
              <a:rPr lang="en-US" smtClean="0"/>
              <a:t>3/11/2025</a:t>
            </a:fld>
            <a:endParaRPr/>
          </a:p>
        </p:txBody>
      </p:sp>
      <p:sp>
        <p:nvSpPr>
          <p:cNvPr id="75" name="Google Shape;75;p52"/>
          <p:cNvSpPr txBox="1">
            <a:spLocks noGrp="1"/>
          </p:cNvSpPr>
          <p:nvPr>
            <p:ph type="ftr" idx="11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2"/>
          <p:cNvSpPr txBox="1">
            <a:spLocks noGrp="1"/>
          </p:cNvSpPr>
          <p:nvPr>
            <p:ph type="sldNum" idx="12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7" name="Google Shape;77;p52" descr="Background pattern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6230"/>
            <a:ext cx="12192000" cy="68055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549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3C87080-19E0-D24F-BEBF-F183FFBFB2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6814"/>
            <a:ext cx="12447725" cy="622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5688A-5422-4FC7-9B81-7CEC757A7628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265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B6154-745D-3443-B43F-C68F0147B4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8500" y="304801"/>
            <a:ext cx="6273800" cy="2298699"/>
          </a:xfrm>
        </p:spPr>
        <p:txBody>
          <a:bodyPr anchor="b">
            <a:normAutofit/>
          </a:bodyPr>
          <a:lstStyle>
            <a:lvl1pPr algn="l">
              <a:defRPr sz="4400" b="1">
                <a:solidFill>
                  <a:srgbClr val="06496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0D2FE3-F2FA-254F-9ADE-032AD27B65D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500" y="2603501"/>
            <a:ext cx="6273800" cy="184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229787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/>
            <a:r>
              <a:rPr lang="en-US" i="1">
                <a:solidFill>
                  <a:srgbClr val="178AB2"/>
                </a:solidFill>
              </a:rPr>
              <a:t>Presentation Subhead or Description</a:t>
            </a:r>
          </a:p>
          <a:p>
            <a:pPr algn="l"/>
            <a:r>
              <a:rPr lang="en-US">
                <a:solidFill>
                  <a:srgbClr val="064961"/>
                </a:solidFill>
              </a:rPr>
              <a:t>Presenter’s Name, </a:t>
            </a:r>
            <a:br>
              <a:rPr lang="en-US">
                <a:solidFill>
                  <a:srgbClr val="064961"/>
                </a:solidFill>
              </a:rPr>
            </a:br>
            <a:r>
              <a:rPr lang="en-US">
                <a:solidFill>
                  <a:srgbClr val="064961"/>
                </a:solidFill>
              </a:rPr>
              <a:t>Title Goes Here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9196E-43F4-8047-B326-DE1C15CE1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1590D-C4EE-4FAC-AABB-71F6DE72A05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3D1FCD-FEF1-2D42-A7B2-420A61E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CC10-9026-2A4A-990F-69D717751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C76334-885E-374E-849F-1F0830B735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44237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953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8E7DE-B839-F54D-8197-3A6FAED70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DC69-34CB-9843-B6C0-FD5F12311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E48126"/>
              </a:buClr>
              <a:defRPr sz="2400">
                <a:solidFill>
                  <a:srgbClr val="229787"/>
                </a:solidFill>
              </a:defRPr>
            </a:lvl1pPr>
            <a:lvl2pPr marL="685800" indent="-228600">
              <a:buClr>
                <a:srgbClr val="4FC2C0"/>
              </a:buClr>
              <a:buSzPct val="50000"/>
              <a:buFont typeface=".Lucida Grande UI Regular"/>
              <a:buChar char="◆"/>
              <a:defRPr sz="2000">
                <a:solidFill>
                  <a:srgbClr val="064961"/>
                </a:solidFill>
              </a:defRPr>
            </a:lvl2pPr>
            <a:lvl3pPr>
              <a:buClr>
                <a:srgbClr val="B12524"/>
              </a:buClr>
              <a:defRPr sz="1800"/>
            </a:lvl3pPr>
            <a:lvl4pPr marL="1600200" indent="-228600">
              <a:buClr>
                <a:srgbClr val="4FC2C0"/>
              </a:buClr>
              <a:buFont typeface="System Font Regular"/>
              <a:buChar char="⁃"/>
              <a:defRPr sz="160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4627E4-8C60-8D45-8ECF-59A2D21E3D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0C20-8D69-4053-BFEA-8E428E370446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21FF-FE13-F94A-9F4F-9CE5D7B7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AF41-0EC7-784D-99CF-8B9EBFDD3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63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E7DB-D7D4-CB43-8A61-F33DD2791A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709739"/>
            <a:ext cx="10515600" cy="1719261"/>
          </a:xfrm>
        </p:spPr>
        <p:txBody>
          <a:bodyPr anchor="b"/>
          <a:lstStyle>
            <a:lvl1pPr>
              <a:defRPr sz="6000">
                <a:solidFill>
                  <a:srgbClr val="064961"/>
                </a:solidFill>
              </a:defRPr>
            </a:lvl1pPr>
          </a:lstStyle>
          <a:p>
            <a:r>
              <a:rPr lang="en-US"/>
              <a:t>Section divider slide</a:t>
            </a:r>
            <a:br>
              <a:rPr lang="en-US"/>
            </a:b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044536-D7B2-724B-AB1D-DF33A5B8A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44901"/>
            <a:ext cx="10515600" cy="24447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22978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5B40F-11D1-D94E-8727-DD340A1AD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2233-C64E-481E-8844-7B0FC5497712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2456B-2592-E846-940F-C09E5B7578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CDA2C-52D4-754F-8C63-D29E6A71A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987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2C9B2-8194-DE48-A28D-4A15B6141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BE0F4-9CF6-8145-9487-AE7552EB48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ECB9C7-52BC-FE49-B32B-6544B329A9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14A21-D4D2-E64D-804A-9DBBA131E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9E519-3F82-45A8-823C-2C9A04978F91}" type="datetime1">
              <a:rPr lang="en-US" smtClean="0"/>
              <a:t>3/11/2025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5A2107-47FC-414E-8D81-CBAED2B9A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816E8D-0B54-3844-A38E-0BEFF820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9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EFC4A-1DA0-1C42-814C-71C77F41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5952BC-71FF-BB48-B94E-3816665F58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0FD3AA-6D0F-5D41-AE8B-D01D29EF44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820230-2A88-754C-BB34-9502A4C73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E4812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14102-3683-E243-AC8E-4EF4BC5767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F0A85-05DB-1E46-A4EF-4B130D023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C138B-3A30-45F5-B6C1-DC68EE2D3325}" type="datetime1">
              <a:rPr lang="en-US" smtClean="0"/>
              <a:t>3/11/2025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30AFEB-A46B-5E49-AFFD-19C495A5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85C6632-549C-404F-9221-9D6C5706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83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27741-438B-A94D-BF99-92070A946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9CD82A-C2A2-1145-89AD-D93E883A8A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6B510-1885-495D-B44E-474436E195D6}" type="datetime1">
              <a:rPr lang="en-US" smtClean="0"/>
              <a:t>3/11/2025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39CCEF-8617-5C45-9C7B-808032471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8FF174-5EDE-A24A-AB7D-DFE1E0925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21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A27E5D-7CAD-9643-A3F5-B7157CBFB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4DC99-D701-492F-9063-8BE492381C4E}" type="datetime1">
              <a:rPr lang="en-US" smtClean="0"/>
              <a:t>3/11/2025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AD4F4C-E5DD-EC4B-8494-A200FE5B5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E0874-9265-D049-8F24-8518A06C8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1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6B74C32A-58A4-894F-AD36-DA6C76C1A5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310534" cy="686708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7EF15B-CD00-B844-A2D3-7101B9CAA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83799-8B82-E940-A966-75FBADF36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782BD6-1FC8-4F48-86FF-E07EA463F7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46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600946-4506-4E6B-9C61-5F455B775645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6D6860-08B2-994B-B23D-7A81986E9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257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5AA69E-F6E7-0B47-A0F1-BA1D8106E2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718300" y="6356350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70CD8A-B08E-024A-ABDE-9439F4030B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9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9" r:id="rId2"/>
    <p:sldLayoutId id="2147483658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rgbClr val="B12524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48126"/>
        </a:buClr>
        <a:buFont typeface="Arial" panose="020B0604020202020204" pitchFamily="34" charset="0"/>
        <a:buChar char="•"/>
        <a:defRPr sz="2400" kern="1200">
          <a:solidFill>
            <a:srgbClr val="229787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SzPct val="60000"/>
        <a:buFont typeface=".Lucida Grande UI Regular"/>
        <a:buChar char="◆"/>
        <a:defRPr sz="2000" kern="1200">
          <a:solidFill>
            <a:srgbClr val="06496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B12524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4FC2C0"/>
        </a:buClr>
        <a:buFont typeface="System Font Regular"/>
        <a:buChar char="⁃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hild holding a bowl&#10;&#10;Description automatically generated with low confidence">
            <a:extLst>
              <a:ext uri="{FF2B5EF4-FFF2-40B4-BE49-F238E27FC236}">
                <a16:creationId xmlns:a16="http://schemas.microsoft.com/office/drawing/2014/main" id="{2CEAD1DC-0B43-468D-B5EF-EABE787D7D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F4E35-020E-B24F-86C9-0E9656CB60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634219" y="6103802"/>
            <a:ext cx="2679701" cy="365125"/>
          </a:xfrm>
        </p:spPr>
        <p:txBody>
          <a:bodyPr/>
          <a:lstStyle/>
          <a:p>
            <a:fld id="{1D1ADF57-FCC6-4ECA-92C6-79C8E6805B9C}" type="datetime1">
              <a:rPr lang="en-US" smtClean="0"/>
              <a:t>3/11/2025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D3E781C-0354-1346-ADB2-3E4C021734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68" y="-513129"/>
            <a:ext cx="6273800" cy="2298699"/>
          </a:xfrm>
        </p:spPr>
        <p:txBody>
          <a:bodyPr/>
          <a:lstStyle/>
          <a:p>
            <a:r>
              <a:rPr lang="en-US"/>
              <a:t>Early Childhood Education and Care Department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663F3BC-7C95-F346-9AE1-90BABCE2AF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9190" y="1880153"/>
            <a:ext cx="6273800" cy="184150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b="1">
                <a:solidFill>
                  <a:srgbClr val="178AB2"/>
                </a:solidFill>
              </a:rPr>
              <a:t>Cabinet Secretary Elizabeth Groginsky</a:t>
            </a:r>
            <a:br>
              <a:rPr lang="en-US" i="1">
                <a:solidFill>
                  <a:srgbClr val="178AB2"/>
                </a:solidFill>
              </a:rPr>
            </a:br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657DDC-BB29-4CA8-B431-F36F9B19C35A}"/>
              </a:ext>
            </a:extLst>
          </p:cNvPr>
          <p:cNvSpPr txBox="1"/>
          <p:nvPr/>
        </p:nvSpPr>
        <p:spPr>
          <a:xfrm>
            <a:off x="505390" y="2548769"/>
            <a:ext cx="47088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E48126"/>
                </a:solidFill>
              </a:rPr>
              <a:t>Sponsor Staff Trainings </a:t>
            </a: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56150B42-3C76-43BB-9265-12160388C9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522" y="4451506"/>
            <a:ext cx="5375349" cy="253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61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409AFA-10B0-4E5C-AC70-C38E315CD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6680"/>
            <a:ext cx="5885873" cy="1325563"/>
          </a:xfrm>
        </p:spPr>
        <p:txBody>
          <a:bodyPr/>
          <a:lstStyle/>
          <a:p>
            <a:r>
              <a:rPr lang="en-US" b="1"/>
              <a:t>Recordkeeping – Meal Counts and Monitoring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3AEC74-2171-4EB2-B9E6-B73CBDA70B7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11720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Utilize SFSP Sponsor resources</a:t>
            </a:r>
          </a:p>
          <a:p>
            <a:r>
              <a:rPr lang="en-US" sz="2800"/>
              <a:t>Keep documents organized</a:t>
            </a:r>
          </a:p>
          <a:p>
            <a:pPr>
              <a:spcAft>
                <a:spcPts val="1000"/>
              </a:spcAft>
            </a:pPr>
            <a:r>
              <a:rPr lang="en-US" sz="2800"/>
              <a:t>Be consistent</a:t>
            </a:r>
            <a:endParaRPr lang="en-US" sz="2800">
              <a:cs typeface="Calibri" panose="020F0502020204030204"/>
            </a:endParaRP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/>
              <a:t>Site names –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1200">
                <a:solidFill>
                  <a:srgbClr val="FF0000"/>
                </a:solidFill>
              </a:rPr>
              <a:t> </a:t>
            </a:r>
            <a:endParaRPr lang="en-US" sz="1200">
              <a:cs typeface="Calibri" panose="020F0502020204030204"/>
            </a:endParaRP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/>
              <a:t>Indicate meal type-</a:t>
            </a:r>
            <a:endParaRPr lang="en-US" sz="2400">
              <a:cs typeface="Calibri" panose="020F0502020204030204"/>
            </a:endParaRPr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/>
              <a:t>Signatures on forms-</a:t>
            </a:r>
            <a:r>
              <a:rPr lang="en-US" sz="1200">
                <a:solidFill>
                  <a:srgbClr val="FF0000"/>
                </a:solidFill>
              </a:rPr>
              <a:t> </a:t>
            </a:r>
            <a:endParaRPr lang="en-US" sz="2400"/>
          </a:p>
          <a:p>
            <a:endParaRPr lang="en-US" sz="4400"/>
          </a:p>
        </p:txBody>
      </p:sp>
      <p:pic>
        <p:nvPicPr>
          <p:cNvPr id="5" name="Picture 4" descr="A picture containing text, person, indoor&#10;&#10;Description automatically generated">
            <a:extLst>
              <a:ext uri="{FF2B5EF4-FFF2-40B4-BE49-F238E27FC236}">
                <a16:creationId xmlns:a16="http://schemas.microsoft.com/office/drawing/2014/main" id="{6AD79B05-1DE9-49EC-9407-38A4A5E311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5306" r="38023"/>
          <a:stretch/>
        </p:blipFill>
        <p:spPr>
          <a:xfrm>
            <a:off x="7869382" y="859"/>
            <a:ext cx="4470399" cy="6857142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08EB046-A38E-49BE-B736-EFFA767441B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19ADAA0-C286-451F-9411-2788FD6EAA91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4FF399-C17C-48B6-B48E-F768DAA42C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00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65002-B243-4C27-8094-FDD43E52D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Training Monitor Staff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9E6D6-09BA-46C2-94B2-C4B5F859B60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24449" y="1541568"/>
            <a:ext cx="10515600" cy="4351337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/>
              <a:t>Site Monitors are an administrative position</a:t>
            </a:r>
            <a:endParaRPr lang="en-US"/>
          </a:p>
          <a:p>
            <a:pPr>
              <a:spcAft>
                <a:spcPts val="600"/>
              </a:spcAft>
            </a:pPr>
            <a:r>
              <a:rPr lang="en-US" sz="2800"/>
              <a:t>Hold more responsibility than other staff</a:t>
            </a:r>
            <a:endParaRPr lang="en-US" sz="2800"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sz="2800"/>
              <a:t>Eyes and ears for the organization</a:t>
            </a:r>
            <a:endParaRPr lang="en-US" sz="2800">
              <a:cs typeface="Calibri" panose="020F0502020204030204"/>
            </a:endParaRPr>
          </a:p>
          <a:p>
            <a:pPr lvl="1">
              <a:lnSpc>
                <a:spcPct val="100000"/>
              </a:lnSpc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Organizational Monitor = State Reviewer</a:t>
            </a:r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800"/>
              <a:t>Primarily tasked with overseeing and assessing Program operations and compliance</a:t>
            </a:r>
            <a:endParaRPr lang="en-US" sz="2800">
              <a:cs typeface="Calibri" panose="020F0502020204030204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Site supervision and meal service requirements </a:t>
            </a:r>
            <a:r>
              <a:rPr lang="en-US" sz="2600">
                <a:solidFill>
                  <a:srgbClr val="FF0000"/>
                </a:solidFill>
              </a:rPr>
              <a:t> </a:t>
            </a:r>
            <a:endParaRPr lang="en-US" sz="2400">
              <a:solidFill>
                <a:srgbClr val="FF0000"/>
              </a:solidFill>
              <a:cs typeface="Calibri" panose="020F0502020204030204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Civil Rights of </a:t>
            </a:r>
            <a:r>
              <a:rPr lang="en-US" sz="2600">
                <a:solidFill>
                  <a:schemeClr val="tx1"/>
                </a:solidFill>
              </a:rPr>
              <a:t>participants</a:t>
            </a:r>
            <a:r>
              <a:rPr lang="en-US" sz="2600">
                <a:solidFill>
                  <a:srgbClr val="FF0000"/>
                </a:solidFill>
              </a:rPr>
              <a:t>  </a:t>
            </a:r>
            <a:endParaRPr lang="en-US" sz="2600">
              <a:solidFill>
                <a:srgbClr val="FF0000"/>
              </a:solidFill>
              <a:cs typeface="Calibri" panose="020F0502020204030204"/>
            </a:endParaRPr>
          </a:p>
          <a:p>
            <a:pPr lvl="1">
              <a:lnSpc>
                <a:spcPct val="100000"/>
              </a:lnSpc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Can easily identify a non-reimbursable meal</a:t>
            </a:r>
            <a:endParaRPr lang="en-US" sz="2600">
              <a:cs typeface="Calibri" panose="020F0502020204030204"/>
            </a:endParaRPr>
          </a:p>
          <a:p>
            <a:pPr lvl="1">
              <a:lnSpc>
                <a:spcPct val="100000"/>
              </a:lnSpc>
              <a:spcAft>
                <a:spcPts val="2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400"/>
              <a:t>Knowledge of site locations and delivery- Consider holding a more in-depth training for Monitor staff</a:t>
            </a:r>
            <a:endParaRPr lang="en-US" sz="2400">
              <a:cs typeface="Calibri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0D2B2-E99A-494E-9AC4-820988507DAB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4AD3FA1-92C6-479B-8CB6-6C6CFE1B3DBA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6B76B-78EB-4219-96B4-DDD6F32E242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257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wo people looking at a computer screen&#10;&#10;Description automatically generated with medium confidence">
            <a:extLst>
              <a:ext uri="{FF2B5EF4-FFF2-40B4-BE49-F238E27FC236}">
                <a16:creationId xmlns:a16="http://schemas.microsoft.com/office/drawing/2014/main" id="{98B99952-9554-45D6-B875-5BACF0D1D7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" y="857"/>
            <a:ext cx="12190476" cy="68571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7A1F61-F3D3-4F7D-B408-1C4E5A4D8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581" y="365125"/>
            <a:ext cx="10515600" cy="1325563"/>
          </a:xfrm>
        </p:spPr>
        <p:txBody>
          <a:bodyPr/>
          <a:lstStyle/>
          <a:p>
            <a:r>
              <a:rPr lang="en-US" b="1"/>
              <a:t>Consider Multiple Training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63FE2-B779-4BBD-9D8A-2B9C643DD0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79580" y="1355869"/>
            <a:ext cx="6116783" cy="499903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en-US" sz="2800"/>
              <a:t>Admin Staff and Monitors</a:t>
            </a:r>
            <a:endParaRPr lang="en-US"/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ALL aspects of Program Operations</a:t>
            </a:r>
          </a:p>
          <a:p>
            <a:pPr>
              <a:spcAft>
                <a:spcPts val="600"/>
              </a:spcAft>
            </a:pPr>
            <a:r>
              <a:rPr lang="en-US" sz="2800"/>
              <a:t>Site Supervisors</a:t>
            </a:r>
            <a:endParaRPr lang="en-US" sz="2800">
              <a:cs typeface="Calibri" panose="020F0502020204030204"/>
            </a:endParaRPr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Meal Site Operations</a:t>
            </a:r>
          </a:p>
          <a:p>
            <a:pPr>
              <a:spcAft>
                <a:spcPts val="600"/>
              </a:spcAft>
            </a:pPr>
            <a:r>
              <a:rPr lang="en-US" sz="2800"/>
              <a:t>Food Service Staff</a:t>
            </a:r>
            <a:endParaRPr lang="en-US" sz="2800">
              <a:cs typeface="Calibri" panose="020F0502020204030204"/>
            </a:endParaRP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Food Production Amounts</a:t>
            </a:r>
            <a:endParaRPr lang="en-US" sz="2600">
              <a:cs typeface="Calibri" panose="020F0502020204030204"/>
            </a:endParaRPr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CN Labels</a:t>
            </a:r>
          </a:p>
          <a:p>
            <a:pPr>
              <a:spcAft>
                <a:spcPts val="600"/>
              </a:spcAft>
            </a:pPr>
            <a:r>
              <a:rPr lang="en-US" sz="2800"/>
              <a:t>Utilize separate training sign in sheets</a:t>
            </a:r>
            <a:endParaRPr lang="en-US" sz="2800">
              <a:cs typeface="Calibri" panose="020F0502020204030204"/>
            </a:endParaRP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SFSP Form 8.2 – Directors, Coordinators, Monitors</a:t>
            </a:r>
            <a:endParaRPr lang="en-US" sz="2600">
              <a:cs typeface="Calibri" panose="020F0502020204030204"/>
            </a:endParaRP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SFSP Form 8.3 – Site Supervisors</a:t>
            </a:r>
            <a:endParaRPr lang="en-US" sz="2600">
              <a:cs typeface="Calibri" panose="020F0502020204030204"/>
            </a:endParaRPr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600"/>
              <a:t>SFSP Form 8.4 – Food Service Staff</a:t>
            </a:r>
          </a:p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2290B8-CF44-4D4C-BB0B-A231DF700A7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4A50A40-601D-45BE-A3B1-E07B3E09C97A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699264-7B7C-4E8B-AC57-95D067D40D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9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>
            <a:extLst>
              <a:ext uri="{FF2B5EF4-FFF2-40B4-BE49-F238E27FC236}">
                <a16:creationId xmlns:a16="http://schemas.microsoft.com/office/drawing/2014/main" id="{46EC7E4F-ED73-A840-A43F-1F28E95BD07B}"/>
              </a:ext>
            </a:extLst>
          </p:cNvPr>
          <p:cNvSpPr txBox="1">
            <a:spLocks/>
          </p:cNvSpPr>
          <p:nvPr/>
        </p:nvSpPr>
        <p:spPr>
          <a:xfrm>
            <a:off x="1126670" y="843761"/>
            <a:ext cx="7279143" cy="41868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E48126"/>
              </a:buClr>
              <a:buFont typeface="Arial" panose="020B0604020202020204" pitchFamily="34" charset="0"/>
              <a:buNone/>
              <a:defRPr sz="2200" kern="1200">
                <a:solidFill>
                  <a:srgbClr val="229787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SzPct val="60000"/>
              <a:buFont typeface=".Lucida Grande UI Regular"/>
              <a:buNone/>
              <a:defRPr sz="2000" kern="1200">
                <a:solidFill>
                  <a:srgbClr val="06496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12524"/>
              </a:buClr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4FC2C0"/>
              </a:buClr>
              <a:buFont typeface="System Font Regular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>
                <a:solidFill>
                  <a:srgbClr val="064961"/>
                </a:solidFill>
              </a:rPr>
              <a:t>More information about the New Mexico </a:t>
            </a:r>
            <a:br>
              <a:rPr lang="en-US" sz="2400" b="1">
                <a:solidFill>
                  <a:srgbClr val="064961"/>
                </a:solidFill>
              </a:rPr>
            </a:br>
            <a:r>
              <a:rPr lang="en-US" sz="2400" b="1">
                <a:solidFill>
                  <a:srgbClr val="064961"/>
                </a:solidFill>
              </a:rPr>
              <a:t>Early Childhood Education and Care Department—</a:t>
            </a:r>
            <a:br>
              <a:rPr lang="en-US" sz="2400" b="1">
                <a:solidFill>
                  <a:srgbClr val="064961"/>
                </a:solidFill>
              </a:rPr>
            </a:br>
            <a:r>
              <a:rPr lang="en-US" sz="2400" b="1" i="1">
                <a:solidFill>
                  <a:srgbClr val="064961"/>
                </a:solidFill>
              </a:rPr>
              <a:t>Programs for Parents and Professionals:</a:t>
            </a:r>
            <a:br>
              <a:rPr lang="en-US" sz="2400" b="1" i="1">
                <a:solidFill>
                  <a:srgbClr val="064961"/>
                </a:solidFill>
              </a:rPr>
            </a:br>
            <a:r>
              <a:rPr lang="en-US" sz="2800" b="1">
                <a:solidFill>
                  <a:srgbClr val="E48126"/>
                </a:solidFill>
              </a:rPr>
              <a:t>https://nmececd.org</a:t>
            </a:r>
            <a:br>
              <a:rPr lang="en-US" sz="2400" b="1" i="1">
                <a:solidFill>
                  <a:srgbClr val="064961"/>
                </a:solidFill>
              </a:rPr>
            </a:br>
            <a:endParaRPr lang="en-US" sz="2400" b="1"/>
          </a:p>
          <a:p>
            <a:r>
              <a:rPr lang="en-US" sz="2400" b="1">
                <a:solidFill>
                  <a:srgbClr val="064961"/>
                </a:solidFill>
              </a:rPr>
              <a:t>Program Resources for SFSP Sponsors–</a:t>
            </a:r>
          </a:p>
          <a:p>
            <a:r>
              <a:rPr lang="en-US" sz="2800" b="1">
                <a:solidFill>
                  <a:srgbClr val="E48126"/>
                </a:solidFill>
              </a:rPr>
              <a:t>https://summerfoodnm.org/sponsors/program-resources</a:t>
            </a:r>
            <a:endParaRPr lang="en-US" sz="2800" b="1">
              <a:solidFill>
                <a:srgbClr val="E48126"/>
              </a:solidFill>
              <a:cs typeface="Calibri"/>
            </a:endParaRP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851E2EA-7B7E-4FDF-BBAB-7097EF98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82430" y="4862711"/>
            <a:ext cx="4503782" cy="212255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80862A3-C983-4040-94C3-06FF45FE4B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8DC8846-5F65-4A26-B487-6FECDFA9A6A8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E6CBF6C-B673-4359-A401-130229E505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1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47D50-F7BE-731C-1C3A-7CAA8A208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AEFAD2-7438-0ED9-C5AB-98AC2FF01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A185C0-3EAB-8B4A-15CC-CA5C59B29F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044" r="88" b="130"/>
          <a:stretch/>
        </p:blipFill>
        <p:spPr>
          <a:xfrm>
            <a:off x="0" y="-238303"/>
            <a:ext cx="12192000" cy="709630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40575E6-D14B-4499-6237-C78D9F5BABE6}"/>
              </a:ext>
            </a:extLst>
          </p:cNvPr>
          <p:cNvSpPr txBox="1"/>
          <p:nvPr/>
        </p:nvSpPr>
        <p:spPr>
          <a:xfrm>
            <a:off x="603536" y="161926"/>
            <a:ext cx="10067731" cy="12772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New Mexico Summer Food Service Program for Children</a:t>
            </a:r>
          </a:p>
          <a:p>
            <a:pPr algn="ctr"/>
            <a:r>
              <a:rPr lang="en-US" sz="2400" b="1">
                <a:solidFill>
                  <a:schemeClr val="accent1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2025 Annual Training Agenda</a:t>
            </a:r>
            <a:endParaRPr lang="en-US" sz="2400" b="1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  <a:p>
            <a:pPr algn="ctr"/>
            <a:endParaRPr lang="en-US" sz="2900" b="1">
              <a:solidFill>
                <a:schemeClr val="accent1">
                  <a:lumMod val="75000"/>
                </a:schemeClr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67C55A-C74B-F2DC-E5F8-1ADAF8568319}"/>
              </a:ext>
            </a:extLst>
          </p:cNvPr>
          <p:cNvSpPr txBox="1"/>
          <p:nvPr/>
        </p:nvSpPr>
        <p:spPr>
          <a:xfrm>
            <a:off x="697192" y="912441"/>
            <a:ext cx="10460287" cy="66344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u="sng">
                <a:effectLst/>
                <a:latin typeface="Calibri"/>
                <a:ea typeface="Calibri"/>
                <a:cs typeface="Times New Roman"/>
              </a:rPr>
              <a:t>March </a:t>
            </a:r>
            <a:r>
              <a:rPr lang="en-US" sz="1600" b="1" u="sng">
                <a:latin typeface="Calibri"/>
                <a:ea typeface="Calibri"/>
                <a:cs typeface="Times New Roman"/>
              </a:rPr>
              <a:t>11</a:t>
            </a:r>
            <a:r>
              <a:rPr lang="en-US" sz="1600" b="1" u="sng">
                <a:effectLst/>
                <a:latin typeface="Calibri"/>
                <a:ea typeface="Calibri"/>
                <a:cs typeface="Times New Roman"/>
              </a:rPr>
              <a:t>, 2024</a:t>
            </a:r>
            <a:endParaRPr lang="en-US" sz="1600">
              <a:effectLst/>
              <a:latin typeface="Calibri"/>
              <a:ea typeface="Calibri"/>
              <a:cs typeface="Times New Roman"/>
            </a:endParaRPr>
          </a:p>
          <a:p>
            <a:pPr>
              <a:spcAft>
                <a:spcPts val="600"/>
              </a:spcAft>
            </a:pPr>
            <a:r>
              <a:rPr lang="en-US" sz="1400" b="1">
                <a:latin typeface="Calibri"/>
                <a:ea typeface="Calibri"/>
                <a:cs typeface="Times New Roman"/>
              </a:rPr>
              <a:t>8:00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8:05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   </a:t>
            </a:r>
            <a:r>
              <a:rPr lang="en-US" sz="1400">
                <a:effectLst/>
                <a:latin typeface="Calibri"/>
                <a:ea typeface="Calibri"/>
                <a:cs typeface="Times New Roman"/>
              </a:rPr>
              <a:t>Attendee sign-in </a:t>
            </a:r>
            <a:endParaRPr lang="en-US"/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8:05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8:40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   </a:t>
            </a:r>
            <a:r>
              <a:rPr lang="en-US" sz="1400">
                <a:effectLst/>
                <a:latin typeface="Calibri"/>
                <a:ea typeface="Calibri"/>
                <a:cs typeface="Times New Roman"/>
              </a:rPr>
              <a:t>Welcome and introduction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</a:t>
            </a:r>
            <a:r>
              <a:rPr lang="en-US" sz="1400" i="1">
                <a:latin typeface="Calibri"/>
                <a:ea typeface="Calibri"/>
                <a:cs typeface="Times New Roman"/>
              </a:rPr>
              <a:t> </a:t>
            </a:r>
            <a:r>
              <a:rPr lang="en-US" sz="1400" i="1">
                <a:effectLst/>
                <a:latin typeface="Calibri"/>
                <a:ea typeface="Calibri"/>
                <a:cs typeface="Times New Roman"/>
              </a:rPr>
              <a:t>Loren Miller, Bureau Chief &amp; Lupita Perez, Management Analyst Supervisor</a:t>
            </a: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8:40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8:55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   </a:t>
            </a:r>
            <a:r>
              <a:rPr lang="en-US" sz="1400">
                <a:effectLst/>
                <a:latin typeface="Calibri"/>
                <a:ea typeface="Calibri"/>
                <a:cs typeface="Times New Roman"/>
              </a:rPr>
              <a:t>SFSP Appeal Rights and Procedures</a:t>
            </a:r>
          </a:p>
          <a:p>
            <a:pPr>
              <a:spcAft>
                <a:spcPts val="600"/>
              </a:spcAft>
            </a:pPr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 </a:t>
            </a:r>
            <a:r>
              <a:rPr lang="en-US" sz="1400" i="1">
                <a:effectLst/>
                <a:latin typeface="Calibri"/>
                <a:ea typeface="Calibri"/>
                <a:cs typeface="Times New Roman"/>
              </a:rPr>
              <a:t>Debbie Candelaria, </a:t>
            </a:r>
            <a:r>
              <a:rPr lang="en-US" sz="1400" i="1">
                <a:latin typeface="Calibri"/>
                <a:ea typeface="Calibri"/>
                <a:cs typeface="Times New Roman"/>
              </a:rPr>
              <a:t>Program Manager</a:t>
            </a:r>
            <a:endParaRPr lang="en-US" sz="1400" i="1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8:55am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9:25 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am</a:t>
            </a:r>
            <a:r>
              <a:rPr lang="en-US" sz="1400" b="1">
                <a:latin typeface="Calibri"/>
                <a:ea typeface="Calibri"/>
                <a:cs typeface="Times New Roman"/>
              </a:rPr>
              <a:t>         </a:t>
            </a:r>
            <a:r>
              <a:rPr lang="en-US" sz="1400">
                <a:latin typeface="Calibri"/>
                <a:ea typeface="Calibri"/>
                <a:cs typeface="Times New Roman"/>
              </a:rPr>
              <a:t>SFSP Staff Training</a:t>
            </a:r>
            <a:endParaRPr lang="en-US" sz="140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 </a:t>
            </a:r>
            <a:r>
              <a:rPr lang="en-US" sz="1400" i="1">
                <a:latin typeface="Calibri"/>
                <a:ea typeface="Calibri"/>
                <a:cs typeface="Times New Roman"/>
              </a:rPr>
              <a:t>Cassie Martinez, Compliance Officer</a:t>
            </a:r>
          </a:p>
          <a:p>
            <a:endParaRPr lang="en-US" sz="1400" b="1"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9:25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9:55 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    SPSP Monitoring Requirements</a:t>
            </a:r>
            <a:endParaRPr lang="en-US" sz="1400">
              <a:ea typeface="Calibri" panose="020F0502020204030204"/>
              <a:cs typeface="Calibri" panose="020F0502020204030204"/>
            </a:endParaRPr>
          </a:p>
          <a:p>
            <a:pPr>
              <a:spcAft>
                <a:spcPts val="600"/>
              </a:spcAft>
            </a:pPr>
            <a:r>
              <a:rPr lang="en-US" sz="1400" i="1">
                <a:latin typeface="Calibri"/>
                <a:ea typeface="Calibri"/>
                <a:cs typeface="Times New Roman"/>
              </a:rPr>
              <a:t>                                           Christine Juancho</a:t>
            </a:r>
            <a:r>
              <a:rPr lang="en-US" sz="1400" i="1"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1400" i="1">
                <a:latin typeface="Calibri"/>
                <a:ea typeface="Calibri"/>
                <a:cs typeface="Times New Roman"/>
              </a:rPr>
              <a:t>Lead Compliance Officer </a:t>
            </a:r>
            <a:endParaRPr lang="en-US" sz="140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9:55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10:05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400" b="1">
                <a:latin typeface="Calibri"/>
                <a:ea typeface="Calibri"/>
                <a:cs typeface="Times New Roman"/>
              </a:rPr>
              <a:t> Break</a:t>
            </a:r>
            <a:endParaRPr lang="en-US" sz="1400" b="1">
              <a:effectLst/>
              <a:latin typeface="Calibri"/>
              <a:ea typeface="Calibri"/>
              <a:cs typeface="Times New Roman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>
                <a:effectLst/>
                <a:latin typeface="Calibri"/>
                <a:ea typeface="Calibri"/>
                <a:cs typeface="Times New Roman"/>
              </a:rPr>
              <a:t>	</a:t>
            </a:r>
            <a:r>
              <a:rPr lang="en-US" sz="1400" i="1">
                <a:effectLst/>
                <a:latin typeface="Calibri"/>
                <a:ea typeface="Calibri"/>
                <a:cs typeface="Times New Roman"/>
              </a:rPr>
              <a:t> </a:t>
            </a:r>
            <a:endParaRPr lang="en-US" sz="140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10:05</a:t>
            </a:r>
            <a:r>
              <a:rPr lang="en-US" sz="1400" b="1">
                <a:effectLst/>
                <a:latin typeface="Calibri"/>
                <a:ea typeface="Calibri"/>
                <a:cs typeface="Times New Roman"/>
              </a:rPr>
              <a:t> am – </a:t>
            </a:r>
            <a:r>
              <a:rPr lang="en-US" sz="1400" b="1">
                <a:latin typeface="Calibri"/>
                <a:ea typeface="Calibri"/>
                <a:cs typeface="Times New Roman"/>
              </a:rPr>
              <a:t>10:30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Procuring Goods and Services</a:t>
            </a:r>
            <a:endParaRPr lang="en-US" sz="1400">
              <a:effectLst/>
              <a:latin typeface="Calibri"/>
              <a:ea typeface="Calibri"/>
              <a:cs typeface="Times New Roman"/>
            </a:endParaRPr>
          </a:p>
          <a:p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</a:t>
            </a:r>
            <a:r>
              <a:rPr lang="en-US" sz="1400" i="1">
                <a:latin typeface="Calibri"/>
                <a:ea typeface="Calibri"/>
                <a:cs typeface="Times New Roman"/>
              </a:rPr>
              <a:t> Debbie Candelaria, Program Manager</a:t>
            </a:r>
          </a:p>
          <a:p>
            <a:endParaRPr lang="en-US" sz="1400" i="1"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10:30am – 11:00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 Meal Count Consolidation and Claim Submittal</a:t>
            </a:r>
          </a:p>
          <a:p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 Christine Juancho, Lead Compliance Officer</a:t>
            </a:r>
          </a:p>
          <a:p>
            <a:endParaRPr lang="en-US" sz="1400"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11:00 am – 11:15 am</a:t>
            </a:r>
            <a:r>
              <a:rPr lang="en-US" sz="1400">
                <a:latin typeface="Calibri"/>
                <a:ea typeface="Calibri"/>
                <a:cs typeface="Times New Roman"/>
              </a:rPr>
              <a:t>    Record Keeping and Program Costs</a:t>
            </a:r>
          </a:p>
          <a:p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 </a:t>
            </a:r>
            <a:r>
              <a:rPr lang="en-US" sz="1400" i="1">
                <a:latin typeface="Calibri"/>
                <a:ea typeface="Calibri"/>
                <a:cs typeface="Times New Roman"/>
              </a:rPr>
              <a:t>Christine Juancho, Lead Compliance Officer</a:t>
            </a:r>
          </a:p>
          <a:p>
            <a:endParaRPr lang="en-US" sz="1400" i="1">
              <a:latin typeface="Calibri"/>
              <a:ea typeface="Calibri"/>
              <a:cs typeface="Times New Roman"/>
            </a:endParaRPr>
          </a:p>
          <a:p>
            <a:r>
              <a:rPr lang="en-US" sz="1400" b="1">
                <a:latin typeface="Calibri"/>
                <a:ea typeface="Calibri"/>
                <a:cs typeface="Times New Roman"/>
              </a:rPr>
              <a:t>11:30 am – 12:00 pm</a:t>
            </a:r>
            <a:r>
              <a:rPr lang="en-US" sz="1400">
                <a:latin typeface="Calibri"/>
                <a:ea typeface="Calibri"/>
                <a:cs typeface="Times New Roman"/>
              </a:rPr>
              <a:t>    SFSP Administrative Issues</a:t>
            </a:r>
          </a:p>
          <a:p>
            <a:r>
              <a:rPr lang="en-US" sz="1400">
                <a:latin typeface="Calibri"/>
                <a:ea typeface="Calibri"/>
                <a:cs typeface="Times New Roman"/>
              </a:rPr>
              <a:t>                                          </a:t>
            </a:r>
            <a:r>
              <a:rPr lang="en-US" sz="1400" i="1">
                <a:latin typeface="Calibri"/>
                <a:ea typeface="Calibri"/>
                <a:cs typeface="Times New Roman"/>
              </a:rPr>
              <a:t>Debbie Candelaria, Program Manager</a:t>
            </a:r>
          </a:p>
          <a:p>
            <a:r>
              <a:rPr lang="en-US" sz="1400" i="1">
                <a:latin typeface="Calibri"/>
                <a:ea typeface="Calibri"/>
                <a:cs typeface="Times New Roman"/>
              </a:rPr>
              <a:t>                                          Dismissal </a:t>
            </a:r>
          </a:p>
          <a:p>
            <a:endParaRPr lang="en-US" sz="1600" i="1">
              <a:latin typeface="Calibri"/>
              <a:ea typeface="Calibri"/>
              <a:cs typeface="Times New Roman"/>
            </a:endParaRPr>
          </a:p>
          <a:p>
            <a:endParaRPr lang="en-US">
              <a:latin typeface="Calibri"/>
              <a:ea typeface="Calibri"/>
              <a:cs typeface="Times New Roman"/>
            </a:endParaRPr>
          </a:p>
          <a:p>
            <a:r>
              <a:rPr lang="en-US">
                <a:latin typeface="Calibri"/>
                <a:ea typeface="Calibri"/>
                <a:cs typeface="Times New Roman"/>
              </a:rPr>
              <a:t>       </a:t>
            </a:r>
          </a:p>
        </p:txBody>
      </p:sp>
    </p:spTree>
    <p:extLst>
      <p:ext uri="{BB962C8B-B14F-4D97-AF65-F5344CB8AC3E}">
        <p14:creationId xmlns:p14="http://schemas.microsoft.com/office/powerpoint/2010/main" val="3363539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2A1CF4-2470-4917-AF1A-B42CC034D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0525B738-714B-4061-95EA-E72CFF2CF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0576"/>
            <a:ext cx="4848514" cy="1719261"/>
          </a:xfrm>
        </p:spPr>
        <p:txBody>
          <a:bodyPr>
            <a:normAutofit fontScale="90000"/>
          </a:bodyPr>
          <a:lstStyle/>
          <a:p>
            <a:r>
              <a:rPr lang="en-US" b="1">
                <a:solidFill>
                  <a:srgbClr val="C00000"/>
                </a:solidFill>
              </a:rPr>
              <a:t>SFSP Sponsor Staff Training</a:t>
            </a:r>
            <a:br>
              <a:rPr lang="en-US" b="1">
                <a:solidFill>
                  <a:srgbClr val="C00000"/>
                </a:solidFill>
              </a:rPr>
            </a:br>
            <a:r>
              <a:rPr lang="en-US" b="1">
                <a:solidFill>
                  <a:srgbClr val="C00000"/>
                </a:solidFill>
              </a:rPr>
              <a:t>Requirements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2C58D7E-604E-4A3C-9E67-B29500AE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EA93B-8159-427C-B7A6-852045E4B404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DBE4C7-0B98-4EEA-8BF5-5E9B5064B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70CD8A-B08E-024A-ABDE-9439F4030BF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6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A502-669B-48B0-A2BD-E4CE3FB3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7 CFR 225.15(d)(1)</a:t>
            </a:r>
            <a:endParaRPr lang="en-US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AD40-7268-41A8-9499-D634E09402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72649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/>
              <a:t>“Each Sponsor shall hold training sessions for its administrative and site personnel and shall allow no site to operate until personnel have attended at least one of these training sessions.”</a:t>
            </a:r>
          </a:p>
          <a:p>
            <a:pPr marL="0" indent="0">
              <a:buNone/>
            </a:pPr>
            <a:endParaRPr lang="en-US" sz="4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ABEF5F-E59C-43F6-9BA5-96F8D83209B9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DC0F5B8-A9CC-49B5-BE92-20484ED49F6C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78C514-CFDF-4B37-B295-1D1B901BB2D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8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A502-669B-48B0-A2BD-E4CE3FB39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6431"/>
            <a:ext cx="10515600" cy="1354258"/>
          </a:xfrm>
        </p:spPr>
        <p:txBody>
          <a:bodyPr/>
          <a:lstStyle/>
          <a:p>
            <a:r>
              <a:rPr lang="en-US" b="1"/>
              <a:t>        IMPORTANT!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AD40-7268-41A8-9499-D634E09402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2218892"/>
            <a:ext cx="10515600" cy="38231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/>
              <a:t>Each meal site must always have </a:t>
            </a:r>
            <a:r>
              <a:rPr lang="en-US" sz="4800" u="sng"/>
              <a:t>at least one</a:t>
            </a:r>
            <a:r>
              <a:rPr lang="en-US" sz="4800"/>
              <a:t> staff member who has been trained in meal site operations.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8AF5AE1-A54E-4E25-BDA6-6D66F35E35D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4B4E7E0E-6C5A-4815-B6A6-3D2E589211CB}" type="datetime1">
              <a:rPr lang="en-US" smtClean="0"/>
              <a:t>3/11/2025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16C4B2-FC71-480D-A1A7-E367391D23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27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0A502-669B-48B0-A2BD-E4CE3FB39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First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0AD40-7268-41A8-9499-D634E09402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3626" y="1514126"/>
            <a:ext cx="747597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3200"/>
              <a:t>Attend State Agency (SA) annual training—required for Program Directors/Coordinators and any supervisory staff (Monitors)-</a:t>
            </a:r>
            <a:r>
              <a:rPr lang="en-US" sz="2000">
                <a:solidFill>
                  <a:srgbClr val="FF0000"/>
                </a:solidFill>
              </a:rPr>
              <a:t>  </a:t>
            </a:r>
            <a:endParaRPr lang="en-US" sz="2000">
              <a:cs typeface="Calibri" panose="020F0502020204030204"/>
            </a:endParaRPr>
          </a:p>
          <a:p>
            <a:r>
              <a:rPr lang="en-US" sz="3200"/>
              <a:t>Develop training agenda </a:t>
            </a:r>
            <a:endParaRPr lang="en-US" sz="1000"/>
          </a:p>
          <a:p>
            <a:r>
              <a:rPr lang="en-US" sz="3200"/>
              <a:t>Assign roles to staff and train accordingly</a:t>
            </a:r>
          </a:p>
          <a:p>
            <a:r>
              <a:rPr lang="en-US" sz="3200"/>
              <a:t>Document, document, document!</a:t>
            </a:r>
            <a:r>
              <a:rPr lang="en-US" sz="2000">
                <a:solidFill>
                  <a:srgbClr val="FF0000"/>
                </a:solidFill>
              </a:rPr>
              <a:t>  </a:t>
            </a:r>
            <a:endParaRPr lang="en-US" sz="3200"/>
          </a:p>
          <a:p>
            <a:endParaRPr lang="en-US" sz="36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6D1EF-80C0-45B4-8188-C861E29FCFC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78929A7-C36A-47BE-948C-DDB14CE8467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03E263-51DD-4955-9998-BAF47DD4CB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5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F8A1A-2D3F-4271-8886-409D4311E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994679" cy="1325563"/>
          </a:xfrm>
        </p:spPr>
        <p:txBody>
          <a:bodyPr/>
          <a:lstStyle/>
          <a:p>
            <a:r>
              <a:rPr lang="en-US" b="1"/>
              <a:t>What must a training agenda include?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8EC42-CBD6-41D9-B518-3E091D29740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956899"/>
            <a:ext cx="5823857" cy="42301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/>
              <a:t>Purpose of the Program</a:t>
            </a:r>
            <a:r>
              <a:rPr lang="en-US" sz="2800"/>
              <a:t>;</a:t>
            </a:r>
            <a:endParaRPr lang="en-US" sz="2800">
              <a:cs typeface="Calibri"/>
            </a:endParaRPr>
          </a:p>
          <a:p>
            <a:r>
              <a:rPr lang="en-US" sz="2800" b="1"/>
              <a:t>Eligibility requirements;</a:t>
            </a:r>
            <a:endParaRPr lang="en-US" sz="2800" b="1">
              <a:cs typeface="Calibri"/>
            </a:endParaRPr>
          </a:p>
          <a:p>
            <a:pPr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/>
              <a:t>Site operations;</a:t>
            </a:r>
            <a:endParaRPr lang="en-US" sz="2800" b="1">
              <a:cs typeface="Calibri"/>
            </a:endParaRPr>
          </a:p>
          <a:p>
            <a:pPr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/>
              <a:t>Civil Rights;</a:t>
            </a:r>
            <a:endParaRPr lang="en-US" sz="2800" b="1">
              <a:cs typeface="Calibri"/>
            </a:endParaRPr>
          </a:p>
          <a:p>
            <a:pPr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/>
              <a:t>Recordkeeping;</a:t>
            </a:r>
            <a:endParaRPr lang="en-US" sz="2800" b="1">
              <a:cs typeface="Calibri"/>
            </a:endParaRPr>
          </a:p>
          <a:p>
            <a:pPr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/>
              <a:t>Meal pattern requirements; and</a:t>
            </a:r>
            <a:endParaRPr lang="en-US" sz="2800" b="1">
              <a:cs typeface="Calibri"/>
            </a:endParaRPr>
          </a:p>
          <a:p>
            <a:pPr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 sz="2800" b="1"/>
              <a:t>Site Monitor duties</a:t>
            </a:r>
            <a:endParaRPr lang="en-US" sz="2800" b="1">
              <a:cs typeface="Calibri"/>
            </a:endParaRPr>
          </a:p>
          <a:p>
            <a:pPr marL="0" indent="0">
              <a:buNone/>
            </a:pPr>
            <a:r>
              <a:rPr lang="en-US" sz="2000">
                <a:solidFill>
                  <a:srgbClr val="FF0000"/>
                </a:solidFill>
              </a:rPr>
              <a:t> </a:t>
            </a:r>
            <a:endParaRPr lang="en-US" sz="3600"/>
          </a:p>
          <a:p>
            <a:pPr marL="0" indent="0">
              <a:buNone/>
            </a:pPr>
            <a:endParaRPr lang="en-US" sz="3600"/>
          </a:p>
        </p:txBody>
      </p:sp>
      <p:pic>
        <p:nvPicPr>
          <p:cNvPr id="5" name="Picture 4" descr="A person writing on a piece of paper&#10;&#10;Description automatically generated with medium confidence">
            <a:extLst>
              <a:ext uri="{FF2B5EF4-FFF2-40B4-BE49-F238E27FC236}">
                <a16:creationId xmlns:a16="http://schemas.microsoft.com/office/drawing/2014/main" id="{98201719-A123-45A0-8407-114A9727C7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84" r="36950"/>
          <a:stretch/>
        </p:blipFill>
        <p:spPr>
          <a:xfrm>
            <a:off x="7302714" y="0"/>
            <a:ext cx="4994031" cy="6857143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A678513-24F5-46E2-8022-6D9D914FA7A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065CFA8-A3EA-41D0-93D5-5A97CE66B8FE}" type="datetime1">
              <a:rPr lang="en-US" smtClean="0"/>
              <a:t>3/11/2025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8A7A60-7AA9-4602-8D4F-683F65FB197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56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DB6DB-58B3-4BFE-8FDB-9839EEBBA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Site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9607B6-EE94-47E0-9CB5-1D6BFB1E46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395152"/>
            <a:ext cx="10515600" cy="435133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/>
              <a:t>Serve children first, adults afterward</a:t>
            </a:r>
            <a:endParaRPr lang="en-US" sz="1700">
              <a:solidFill>
                <a:srgbClr val="FF0000"/>
              </a:solidFill>
              <a:cs typeface="Calibri"/>
            </a:endParaRPr>
          </a:p>
          <a:p>
            <a:r>
              <a:rPr lang="en-US" sz="2800"/>
              <a:t>Maintain an organized and supervised meal service </a:t>
            </a:r>
            <a:r>
              <a:rPr lang="en-US">
                <a:solidFill>
                  <a:srgbClr val="FF0000"/>
                </a:solidFill>
              </a:rPr>
              <a:t> </a:t>
            </a:r>
          </a:p>
          <a:p>
            <a:r>
              <a:rPr lang="en-US" sz="2800"/>
              <a:t>Ordering meals  </a:t>
            </a:r>
            <a:r>
              <a:rPr lang="en-US" sz="2200">
                <a:solidFill>
                  <a:srgbClr val="FF0000"/>
                </a:solidFill>
              </a:rPr>
              <a:t> </a:t>
            </a:r>
            <a:endParaRPr lang="en-US" sz="2200">
              <a:solidFill>
                <a:srgbClr val="FF0000"/>
              </a:solidFill>
              <a:cs typeface="Calibri"/>
            </a:endParaRPr>
          </a:p>
          <a:p>
            <a:r>
              <a:rPr lang="en-US" sz="2800"/>
              <a:t>Accurate meal counts </a:t>
            </a:r>
            <a:r>
              <a:rPr lang="en-US" sz="2200">
                <a:solidFill>
                  <a:srgbClr val="FF0000"/>
                </a:solidFill>
              </a:rPr>
              <a:t> </a:t>
            </a:r>
            <a:endParaRPr lang="en-US" sz="2200"/>
          </a:p>
          <a:p>
            <a:r>
              <a:rPr lang="en-US" sz="2800"/>
              <a:t>Share table/box </a:t>
            </a:r>
            <a:r>
              <a:rPr lang="en-US" sz="2600">
                <a:solidFill>
                  <a:srgbClr val="FF0000"/>
                </a:solidFill>
              </a:rPr>
              <a:t> </a:t>
            </a:r>
            <a:endParaRPr lang="en-US" sz="2600">
              <a:solidFill>
                <a:srgbClr val="FF0000"/>
              </a:solidFill>
              <a:cs typeface="Calibri"/>
            </a:endParaRPr>
          </a:p>
          <a:p>
            <a:r>
              <a:rPr lang="en-US" sz="2800"/>
              <a:t>Offsite consumption policy </a:t>
            </a:r>
            <a:r>
              <a:rPr lang="en-US">
                <a:solidFill>
                  <a:srgbClr val="FF0000"/>
                </a:solidFill>
              </a:rPr>
              <a:t> 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 sz="2800"/>
              <a:t>Food safety before and during meal service </a:t>
            </a:r>
            <a:r>
              <a:rPr lang="en-US">
                <a:solidFill>
                  <a:srgbClr val="FF0000"/>
                </a:solidFill>
              </a:rPr>
              <a:t> </a:t>
            </a:r>
            <a:endParaRPr lang="en-US">
              <a:solidFill>
                <a:srgbClr val="FF0000"/>
              </a:solidFill>
              <a:cs typeface="Calibri"/>
            </a:endParaRPr>
          </a:p>
          <a:p>
            <a:r>
              <a:rPr lang="en-US" sz="2800"/>
              <a:t>Notify </a:t>
            </a:r>
            <a:r>
              <a:rPr lang="en-US" sz="2800" u="sng"/>
              <a:t>organizational monitor</a:t>
            </a:r>
            <a:r>
              <a:rPr lang="en-US" sz="2800"/>
              <a:t> of any issues or needed changes</a:t>
            </a:r>
          </a:p>
          <a:p>
            <a:pPr marL="45720" indent="0">
              <a:buNone/>
            </a:pPr>
            <a:endParaRPr lang="en-US" sz="2800"/>
          </a:p>
          <a:p>
            <a:endParaRPr lang="en-US" sz="28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3BB9C-06AD-403D-923F-EBE7FAAE92F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CD8E8E02-D567-45BE-A286-9D0BA6023732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CC0924-B71F-4517-A686-01779C706DC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1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4A9F6-C95D-467D-980F-3126DC68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Purpose and Eligibility in the SFSP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C17409-E6AD-4B1C-97BD-E20E1DBEDD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490733"/>
            <a:ext cx="10515600" cy="4565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b="1"/>
              <a:t>“The primary purpose of the SFSP is to provide food service to children from needy areas during periods when area schools are closed for vacation.”</a:t>
            </a:r>
          </a:p>
          <a:p>
            <a:pPr marL="274320" lvl="1" indent="0">
              <a:spcAft>
                <a:spcPts val="600"/>
              </a:spcAft>
              <a:buNone/>
            </a:pPr>
            <a:r>
              <a:rPr lang="en-US" b="1"/>
              <a:t>7 CFR Part 225.1</a:t>
            </a:r>
          </a:p>
          <a:p>
            <a:pPr marL="0" indent="0">
              <a:buNone/>
            </a:pPr>
            <a:r>
              <a:rPr lang="en-US" b="1"/>
              <a:t>Site eligibility</a:t>
            </a:r>
            <a:r>
              <a:rPr lang="en-US" sz="1200" b="1">
                <a:solidFill>
                  <a:srgbClr val="FF0000"/>
                </a:solidFill>
              </a:rPr>
              <a:t>  </a:t>
            </a: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Open sites - qualified using school or census data for the area of the site</a:t>
            </a:r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Closed enrolled sites – qualified using school or census data for the area of the site </a:t>
            </a:r>
            <a:endParaRPr lang="en-US">
              <a:cs typeface="Calibri"/>
            </a:endParaRPr>
          </a:p>
          <a:p>
            <a:pPr marL="0" indent="0">
              <a:buNone/>
            </a:pPr>
            <a:r>
              <a:rPr lang="en-US" b="1"/>
              <a:t>Participant eligibility</a:t>
            </a: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Open sites: any child 1-18 years at the site, and in the serving line- </a:t>
            </a:r>
            <a:r>
              <a:rPr lang="en-US">
                <a:solidFill>
                  <a:srgbClr val="FF0000"/>
                </a:solidFill>
              </a:rPr>
              <a:t> </a:t>
            </a:r>
          </a:p>
          <a:p>
            <a:pPr lvl="1">
              <a:spcAft>
                <a:spcPts val="600"/>
              </a:spcAft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Closed enrolled sites: only enrolled children 1-18 at the site, and in the serving line </a:t>
            </a:r>
            <a:r>
              <a:rPr lang="en-US" sz="1200" b="1">
                <a:solidFill>
                  <a:srgbClr val="FF0000"/>
                </a:solidFill>
              </a:rPr>
              <a:t> </a:t>
            </a:r>
            <a:endParaRPr lang="en-US" b="1"/>
          </a:p>
          <a:p>
            <a:pPr lvl="1">
              <a:buClr>
                <a:srgbClr val="B12524"/>
              </a:buClr>
              <a:buSzPct val="110000"/>
              <a:buFont typeface="Arial" panose="020B0604020202020204" pitchFamily="34" charset="0"/>
              <a:buChar char="•"/>
            </a:pPr>
            <a:r>
              <a:rPr lang="en-US"/>
              <a:t>Camp sites: All camp enrollees are served but only the meals served to those eligible for free or reduced school meals are reimbursed to the sponsor</a:t>
            </a:r>
            <a:endParaRPr lang="en-US" sz="1200" b="1">
              <a:solidFill>
                <a:srgbClr val="FF0000"/>
              </a:solidFill>
              <a:cs typeface="Calibri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B114E-0B85-4A48-8033-AEE53C5C452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CCCB637-F288-4B7E-AD17-BF50EAD3B371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B05AB-D7DC-4BC2-AD5D-3E00DBE56A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F366E-7A12-4FCD-880D-C4814A31C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Approved Meal Sites &amp; Service Times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B2A962-98F2-49E3-94E4-7A03A2D523D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200" y="1656757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/>
              <a:t>Where is the approved meal site located? </a:t>
            </a:r>
            <a:r>
              <a:rPr lang="en-US" sz="1200">
                <a:solidFill>
                  <a:srgbClr val="FF0000"/>
                </a:solidFill>
              </a:rPr>
              <a:t> </a:t>
            </a:r>
          </a:p>
          <a:p>
            <a:r>
              <a:rPr lang="en-US" sz="3200"/>
              <a:t>What is the name of the approved meal site? </a:t>
            </a:r>
            <a:r>
              <a:rPr lang="en-US" sz="1200">
                <a:solidFill>
                  <a:srgbClr val="FF0000"/>
                </a:solidFill>
              </a:rPr>
              <a:t> </a:t>
            </a:r>
          </a:p>
          <a:p>
            <a:r>
              <a:rPr lang="en-US" sz="3200"/>
              <a:t>What is the approved time frame to serve meals? </a:t>
            </a:r>
            <a:r>
              <a:rPr lang="en-US" sz="1200">
                <a:solidFill>
                  <a:srgbClr val="FF0000"/>
                </a:solidFill>
              </a:rPr>
              <a:t> </a:t>
            </a:r>
            <a:endParaRPr lang="en-US" sz="3200"/>
          </a:p>
          <a:p>
            <a:pPr>
              <a:lnSpc>
                <a:spcPct val="100000"/>
              </a:lnSpc>
              <a:spcAft>
                <a:spcPts val="400"/>
              </a:spcAft>
            </a:pPr>
            <a:r>
              <a:rPr lang="en-US" sz="3200"/>
              <a:t>Utilize reports from EPICS </a:t>
            </a:r>
            <a:r>
              <a:rPr lang="en-US" sz="3200" u="sng"/>
              <a:t>ONLY.</a:t>
            </a:r>
            <a:r>
              <a:rPr lang="en-US" sz="3200"/>
              <a:t>  EPICS is the most up-to-date record of approval status for sites</a:t>
            </a:r>
            <a:endParaRPr lang="en-US" sz="3200">
              <a:cs typeface="Calibri" panose="020F0502020204030204"/>
            </a:endParaRPr>
          </a:p>
          <a:p>
            <a:pPr marL="574675" lvl="1" indent="-299720">
              <a:spcBef>
                <a:spcPts val="800"/>
              </a:spcBef>
              <a:buFont typeface="Wingdings" panose="05000000000000000000" pitchFamily="2" charset="2"/>
              <a:buChar char="Ø"/>
            </a:pPr>
            <a:r>
              <a:rPr lang="en-US" sz="2800"/>
              <a:t>Reprint after any approved changes</a:t>
            </a:r>
            <a:endParaRPr lang="en-US" sz="2800">
              <a:cs typeface="Calibri" panose="020F0502020204030204"/>
            </a:endParaRPr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FC7A0-61FA-4B4E-8FFA-0DB7B7DC290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94E9F01-C42C-4561-9D1D-1E88A7FC018F}" type="datetime1">
              <a:rPr lang="en-US" smtClean="0"/>
              <a:t>3/11/2025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AE053-082D-49A5-BEBE-B12A2EC9891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41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ECD_Presentation_template" id="{A59C2A28-A54F-E841-916C-2206BAC504D2}" vid="{1AF73A36-E511-7245-A020-3B69A73EEA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A1E017B6EC3F4397DA8617428230A5" ma:contentTypeVersion="17" ma:contentTypeDescription="Create a new document." ma:contentTypeScope="" ma:versionID="65ce9d49f62b83b0706a38ad2f595319">
  <xsd:schema xmlns:xsd="http://www.w3.org/2001/XMLSchema" xmlns:xs="http://www.w3.org/2001/XMLSchema" xmlns:p="http://schemas.microsoft.com/office/2006/metadata/properties" xmlns:ns2="2c38b65d-5a07-491d-a170-02292b3b8e60" xmlns:ns3="1d4c4705-e3fc-4088-bba0-4b35d52be7d4" targetNamespace="http://schemas.microsoft.com/office/2006/metadata/properties" ma:root="true" ma:fieldsID="d03b82982295161e0ca35bee695a29f4" ns2:_="" ns3:_="">
    <xsd:import namespace="2c38b65d-5a07-491d-a170-02292b3b8e60"/>
    <xsd:import namespace="1d4c4705-e3fc-4088-bba0-4b35d52be7d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Note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38b65d-5a07-491d-a170-02292b3b8e6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10bbf41-8424-4f7f-988f-2ddf88b5ee04}" ma:internalName="TaxCatchAll" ma:showField="CatchAllData" ma:web="2c38b65d-5a07-491d-a170-02292b3b8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4c4705-e3fc-4088-bba0-4b35d52be7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Notes" ma:index="18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fdcca1d-aa7a-4aa4-88bd-88f0d812d4a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c38b65d-5a07-491d-a170-02292b3b8e60" xsi:nil="true"/>
    <Notes xmlns="1d4c4705-e3fc-4088-bba0-4b35d52be7d4" xsi:nil="true"/>
    <lcf76f155ced4ddcb4097134ff3c332f xmlns="1d4c4705-e3fc-4088-bba0-4b35d52be7d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CB79B02-31CA-4E15-B011-B9E05B713B8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6D0512-16D0-4200-88CE-3F0678A0203C}">
  <ds:schemaRefs>
    <ds:schemaRef ds:uri="1d4c4705-e3fc-4088-bba0-4b35d52be7d4"/>
    <ds:schemaRef ds:uri="2c38b65d-5a07-491d-a170-02292b3b8e6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EFB434F-13C4-4C93-A920-A373A1F3A0F6}">
  <ds:schemaRefs>
    <ds:schemaRef ds:uri="1d4c4705-e3fc-4088-bba0-4b35d52be7d4"/>
    <ds:schemaRef ds:uri="2c38b65d-5a07-491d-a170-02292b3b8e60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14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Early Childhood Education and Care Department </vt:lpstr>
      <vt:lpstr>SFSP Sponsor Staff Training Requirements</vt:lpstr>
      <vt:lpstr>7 CFR 225.15(d)(1)</vt:lpstr>
      <vt:lpstr>        IMPORTANT!</vt:lpstr>
      <vt:lpstr>First Steps</vt:lpstr>
      <vt:lpstr>What must a training agenda include?</vt:lpstr>
      <vt:lpstr>Site Operations</vt:lpstr>
      <vt:lpstr>Purpose and Eligibility in the SFSP</vt:lpstr>
      <vt:lpstr>Approved Meal Sites &amp; Service Times</vt:lpstr>
      <vt:lpstr>Recordkeeping – Meal Counts and Monitoring</vt:lpstr>
      <vt:lpstr>Training Monitor Staff</vt:lpstr>
      <vt:lpstr>Consider Multiple Training Sessions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Neal</dc:creator>
  <cp:revision>2</cp:revision>
  <cp:lastPrinted>2022-03-14T17:38:58Z</cp:lastPrinted>
  <dcterms:created xsi:type="dcterms:W3CDTF">2020-09-09T17:51:13Z</dcterms:created>
  <dcterms:modified xsi:type="dcterms:W3CDTF">2025-03-11T13:27:03Z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0x010100BDA1E017B6EC3F4397DA8617428230A5</vt:lpwstr>
  </property>
  <property fmtid="{D5CDD505-2E9C-101B-9397-08002B2CF9AE}" pid="3" name="MediaServiceImageTags">
    <vt:lpwstr/>
  </property>
</Properties>
</file>