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modernComment_267_0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478_8736D844.xml" ContentType="application/vnd.ms-powerpoint.comments+xml"/>
  <Override PartName="/ppt/comments/modernComment_26B_0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3"/>
  </p:notesMasterIdLst>
  <p:sldIdLst>
    <p:sldId id="1134" r:id="rId5"/>
    <p:sldId id="605" r:id="rId6"/>
    <p:sldId id="660" r:id="rId7"/>
    <p:sldId id="1158" r:id="rId8"/>
    <p:sldId id="1154" r:id="rId9"/>
    <p:sldId id="1157" r:id="rId10"/>
    <p:sldId id="1152" r:id="rId11"/>
    <p:sldId id="1156" r:id="rId12"/>
    <p:sldId id="1149" r:id="rId13"/>
    <p:sldId id="1128" r:id="rId14"/>
    <p:sldId id="1129" r:id="rId15"/>
    <p:sldId id="1147" r:id="rId16"/>
    <p:sldId id="615" r:id="rId17"/>
    <p:sldId id="1148" r:id="rId18"/>
    <p:sldId id="1132" r:id="rId19"/>
    <p:sldId id="644" r:id="rId20"/>
    <p:sldId id="639" r:id="rId21"/>
    <p:sldId id="601" r:id="rId22"/>
    <p:sldId id="657" r:id="rId23"/>
    <p:sldId id="1135" r:id="rId24"/>
    <p:sldId id="1140" r:id="rId25"/>
    <p:sldId id="1141" r:id="rId26"/>
    <p:sldId id="651" r:id="rId27"/>
    <p:sldId id="1142" r:id="rId28"/>
    <p:sldId id="546" r:id="rId29"/>
    <p:sldId id="621" r:id="rId30"/>
    <p:sldId id="1136" r:id="rId31"/>
    <p:sldId id="1144" r:id="rId32"/>
    <p:sldId id="619" r:id="rId33"/>
    <p:sldId id="636" r:id="rId34"/>
    <p:sldId id="632" r:id="rId35"/>
    <p:sldId id="613" r:id="rId36"/>
    <p:sldId id="1137" r:id="rId37"/>
    <p:sldId id="1139" r:id="rId38"/>
    <p:sldId id="258" r:id="rId39"/>
    <p:sldId id="751" r:id="rId40"/>
    <p:sldId id="614" r:id="rId41"/>
    <p:sldId id="1146" r:id="rId4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8BCC8E1-106F-479E-8CB9-A0CB9097B711}">
          <p14:sldIdLst>
            <p14:sldId id="1134"/>
            <p14:sldId id="605"/>
            <p14:sldId id="660"/>
            <p14:sldId id="1158"/>
            <p14:sldId id="1154"/>
            <p14:sldId id="1157"/>
            <p14:sldId id="1152"/>
            <p14:sldId id="1156"/>
            <p14:sldId id="1149"/>
            <p14:sldId id="1128"/>
            <p14:sldId id="1129"/>
            <p14:sldId id="1147"/>
            <p14:sldId id="615"/>
            <p14:sldId id="1148"/>
            <p14:sldId id="1132"/>
            <p14:sldId id="644"/>
            <p14:sldId id="639"/>
            <p14:sldId id="601"/>
            <p14:sldId id="657"/>
            <p14:sldId id="1135"/>
            <p14:sldId id="1140"/>
            <p14:sldId id="1141"/>
            <p14:sldId id="651"/>
            <p14:sldId id="1142"/>
            <p14:sldId id="546"/>
            <p14:sldId id="621"/>
            <p14:sldId id="1136"/>
            <p14:sldId id="1144"/>
            <p14:sldId id="619"/>
            <p14:sldId id="636"/>
            <p14:sldId id="632"/>
            <p14:sldId id="613"/>
            <p14:sldId id="1137"/>
            <p14:sldId id="1139"/>
            <p14:sldId id="258"/>
          </p14:sldIdLst>
        </p14:section>
        <p14:section name="Untitled Section" id="{925936DC-11E9-4BAF-8665-C0756D0966ED}">
          <p14:sldIdLst>
            <p14:sldId id="751"/>
            <p14:sldId id="614"/>
            <p14:sldId id="114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FDF4D57-B865-3CB9-57AE-3DAA0B2A9CED}" name="Martinez, Sonya, ECECD" initials="ME" userId="S::sonya.martinez@state.nm.us::e6b95576-380d-47ff-b4cf-e474876bf9c9" providerId="AD"/>
  <p188:author id="{414132E9-A36B-9E01-89A6-D7C686DBFA53}" name="Martinez, Sonya, ECECD" initials="MSE" userId="S::Sonya.Martinez@state.nm.us::e6b95576-380d-47ff-b4cf-e474876bf9c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961"/>
    <a:srgbClr val="4FC2C0"/>
    <a:srgbClr val="E48126"/>
    <a:srgbClr val="B12524"/>
    <a:srgbClr val="229787"/>
    <a:srgbClr val="178AB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C1900A-9F2B-4669-BEA2-65FA152BA67B}" v="89" dt="2025-02-07T21:15:22.5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326" autoAdjust="0"/>
    <p:restoredTop sz="96091" autoAdjust="0"/>
  </p:normalViewPr>
  <p:slideViewPr>
    <p:cSldViewPr snapToGrid="0" snapToObjects="1">
      <p:cViewPr varScale="1">
        <p:scale>
          <a:sx n="92" d="100"/>
          <a:sy n="92" d="100"/>
        </p:scale>
        <p:origin x="60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5592"/>
    </p:cViewPr>
  </p:sorterViewPr>
  <p:notesViewPr>
    <p:cSldViewPr snapToGrid="0" snapToObjects="1">
      <p:cViewPr varScale="1">
        <p:scale>
          <a:sx n="51" d="100"/>
          <a:sy n="51" d="100"/>
        </p:scale>
        <p:origin x="2694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omments/modernComment_26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8E63E5A-E7BF-4639-B329-B429FB7BA10C}" authorId="{414132E9-A36B-9E01-89A6-D7C686DBFA53}" created="2022-03-08T00:00:19.092">
    <pc:sldMkLst xmlns:pc="http://schemas.microsoft.com/office/powerpoint/2013/main/command">
      <pc:docMk/>
      <pc:sldMk cId="0" sldId="615"/>
    </pc:sldMkLst>
    <p188:txBody>
      <a:bodyPr/>
      <a:lstStyle/>
      <a:p>
        <a:r>
          <a:rPr lang="en-US"/>
          <a:t>This flyer insert has too much text to be an image. Please insert text from image or provide a link on the slide. </a:t>
        </a:r>
      </a:p>
    </p188:txBody>
  </p188:cm>
</p188:cmLst>
</file>

<file path=ppt/comments/modernComment_26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CCC09F7-D98C-4504-8D56-A5FCBB636E53}" authorId="{AFDF4D57-B865-3CB9-57AE-3DAA0B2A9CED}" created="2022-03-09T16:25:32.975">
    <pc:sldMkLst xmlns:pc="http://schemas.microsoft.com/office/powerpoint/2013/main/command">
      <pc:docMk/>
      <pc:sldMk cId="0" sldId="619"/>
    </pc:sldMkLst>
    <p188:txBody>
      <a:bodyPr/>
      <a:lstStyle/>
      <a:p>
        <a:r>
          <a:rPr lang="en-US"/>
          <a:t>Add contact info for health inspectors</a:t>
        </a:r>
      </a:p>
    </p188:txBody>
  </p188:cm>
</p188:cmLst>
</file>

<file path=ppt/comments/modernComment_478_8736D84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3D0114-5190-494F-B139-1F21CDA49CC8}" authorId="{AFDF4D57-B865-3CB9-57AE-3DAA0B2A9CED}" created="2022-03-09T16:25:32.975">
    <pc:sldMkLst xmlns:pc="http://schemas.microsoft.com/office/powerpoint/2013/main/command">
      <pc:docMk/>
      <pc:sldMk cId="0" sldId="619"/>
    </pc:sldMkLst>
    <p188:txBody>
      <a:bodyPr/>
      <a:lstStyle/>
      <a:p>
        <a:r>
          <a:rPr lang="en-US"/>
          <a:t>Add contact info for health inspectors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AA8540-D151-8441-9CFA-42ED7FC31EA7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10F1D56-6B15-0C42-8550-51772D620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1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 </a:t>
            </a:r>
            <a:endParaRPr lang="en-US" dirty="0"/>
          </a:p>
          <a:p>
            <a:r>
              <a:rPr lang="en-US" dirty="0"/>
              <a:t>Thank you, Secretary Stewart – and thank you, Governor, for the chance to share an update on child care and other early childhood programs in New Mexico.</a:t>
            </a:r>
          </a:p>
          <a:p>
            <a:r>
              <a:rPr lang="en-US" dirty="0"/>
              <a:t>NEXT SLIDE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1D56-6B15-0C42-8550-51772D6202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1D56-6B15-0C42-8550-51772D6202B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451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Introduction of self and participants</a:t>
            </a:r>
          </a:p>
          <a:p>
            <a:r>
              <a:rPr lang="en-US" altLang="en-US" dirty="0"/>
              <a:t>What will be covered: background on NM, 2024 data, SFSP cycle, simplified </a:t>
            </a:r>
          </a:p>
          <a:p>
            <a:endParaRPr lang="en-US" alt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24713" indent="-2782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14570" indent="-2216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61045" indent="-2216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07520" indent="-2216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73406" indent="-221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9293" indent="-221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05180" indent="-221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71067" indent="-221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A0EDD9-E434-4C16-8D61-5AF8D8F57A9D}" type="slidenum">
              <a:rPr lang="en-US" altLang="en-US" sz="11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</a:t>
            </a:fld>
            <a:endParaRPr lang="en-US" altLang="en-US" sz="11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5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2214" indent="-286327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8246" indent="-22809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5751" indent="-22809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0020" indent="-22809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907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1794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7680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3567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37D3464-B1EE-4090-BFDC-AA795A67D5C9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77807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2214" indent="-286327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58246" indent="-22809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25751" indent="-22809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0020" indent="-228091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55907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1794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87680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53567" indent="-22809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2E3AABB-20E9-4A64-ABC6-E5D774847BED}" type="slidenum">
              <a:rPr lang="en-US" altLang="en-US" sz="1200"/>
              <a:pPr/>
              <a:t>18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458749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60301" indent="-291179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71188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41928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111050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7693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4282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508710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7459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545EB34-DE71-423F-9532-440601B50A06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75278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57066" indent="-291179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64717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30604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96491" indent="-232943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DE257E6-6AE5-428D-AAAC-4683D6B4E716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21685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This table shows the number of sponsors, sites and highest ADA for lunch.  The state experienced an increase in each of the categories. </a:t>
            </a:r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2214" indent="-28632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8246" indent="-22809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25751" indent="-22809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0020" indent="-22809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5907" indent="-2280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21794" indent="-2280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87680" indent="-2280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53567" indent="-22809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6332964-C8E4-481A-90BC-9C55B50C29F8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8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F1D56-6B15-0C42-8550-51772D6202B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434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</a:t>
            </a:r>
            <a:r>
              <a:rPr lang="en-US" baseline="0" dirty="0"/>
              <a:t> them know that it’s okay if service times, etc. change after telling schools. As long as they get the word to schools, they have done their part.</a:t>
            </a:r>
          </a:p>
          <a:p>
            <a:r>
              <a:rPr lang="en-US" baseline="0" dirty="0"/>
              <a:t>We will ask sponsors for correspondence with schools. </a:t>
            </a:r>
            <a:r>
              <a:rPr lang="en-US" baseline="0" dirty="0" err="1"/>
              <a:t>PED</a:t>
            </a:r>
            <a:r>
              <a:rPr lang="en-US" baseline="0" dirty="0"/>
              <a:t> will ask schools for mandatory outreach to families.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0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6154-745D-3443-B43F-C68F0147B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00" y="304801"/>
            <a:ext cx="6273800" cy="2298699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0649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D2FE3-F2FA-254F-9ADE-032AD27B65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8500" y="2603501"/>
            <a:ext cx="6273800" cy="184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2297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/>
            <a:r>
              <a:rPr lang="en-US" i="1" dirty="0">
                <a:solidFill>
                  <a:srgbClr val="178AB2"/>
                </a:solidFill>
              </a:rPr>
              <a:t>Presentation Subhead or Description</a:t>
            </a:r>
          </a:p>
          <a:p>
            <a:pPr algn="l"/>
            <a:r>
              <a:rPr lang="en-US" dirty="0">
                <a:solidFill>
                  <a:srgbClr val="064961"/>
                </a:solidFill>
              </a:rPr>
              <a:t>Presenter’s Name, </a:t>
            </a:r>
            <a:br>
              <a:rPr lang="en-US" dirty="0">
                <a:solidFill>
                  <a:srgbClr val="064961"/>
                </a:solidFill>
              </a:rPr>
            </a:br>
            <a:r>
              <a:rPr lang="en-US" dirty="0">
                <a:solidFill>
                  <a:srgbClr val="064961"/>
                </a:solidFill>
              </a:rPr>
              <a:t>Title Goes Here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9196E-43F4-8047-B326-DE1C15CE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45482" y="6356350"/>
            <a:ext cx="14605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D1FCD-FEF1-2D42-A7B2-420A61E8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32982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F7FDC2-E66B-0843-B6E2-3E9C59CE2E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9101"/>
            <a:ext cx="13023400" cy="650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94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668DA-D947-AD47-BD6F-D92E3540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BEB9B7-900C-7041-BF02-2FCD0EF4B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32D0ED-9D3F-4449-B698-A31457E3C1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E4812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A89071-47E3-814E-B3C0-AEBF61C89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1F84A0-9AE6-EA41-A83C-15C085004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DE78BD-01AB-D542-B38A-881C5F0A1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40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8D3CD-1AA8-F345-B5E6-E0D6557E5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AAC9C2-95B5-DF49-9A5D-1BBC6B233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28332C-A386-EB44-84A7-27AEDA1E0D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E4812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CCEA2B-F300-A74D-B9C1-345BA5288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760A6-5601-1346-8DCA-791B691FD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1FCA09-C410-614A-BD36-B69EB772F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30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 rtlCol="0">
            <a:normAutofit/>
          </a:bodyPr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A07A6-FE93-452B-A684-FF71628E1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183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12524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14605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ftr" idx="11"/>
          </p:nvPr>
        </p:nvSpPr>
        <p:spPr>
          <a:xfrm>
            <a:off x="24257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sldNum" idx="12"/>
          </p:nvPr>
        </p:nvSpPr>
        <p:spPr>
          <a:xfrm>
            <a:off x="6718300" y="6356350"/>
            <a:ext cx="457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5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6230"/>
            <a:ext cx="12192000" cy="6805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849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3C87080-19E0-D24F-BEBF-F183FFBFB2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814"/>
            <a:ext cx="12447725" cy="62211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B6154-745D-3443-B43F-C68F0147B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00" y="304801"/>
            <a:ext cx="6273800" cy="2298699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0649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D2FE3-F2FA-254F-9ADE-032AD27B65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8500" y="2603501"/>
            <a:ext cx="6273800" cy="184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2297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/>
            <a:r>
              <a:rPr lang="en-US" i="1" dirty="0">
                <a:solidFill>
                  <a:srgbClr val="178AB2"/>
                </a:solidFill>
              </a:rPr>
              <a:t>Presentation Subhead or Description</a:t>
            </a:r>
          </a:p>
          <a:p>
            <a:pPr algn="l"/>
            <a:r>
              <a:rPr lang="en-US" dirty="0">
                <a:solidFill>
                  <a:srgbClr val="064961"/>
                </a:solidFill>
              </a:rPr>
              <a:t>Presenter’s Name, </a:t>
            </a:r>
            <a:br>
              <a:rPr lang="en-US" dirty="0">
                <a:solidFill>
                  <a:srgbClr val="064961"/>
                </a:solidFill>
              </a:rPr>
            </a:br>
            <a:r>
              <a:rPr lang="en-US" dirty="0">
                <a:solidFill>
                  <a:srgbClr val="064961"/>
                </a:solidFill>
              </a:rPr>
              <a:t>Title Goes Here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9196E-43F4-8047-B326-DE1C15CE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D1FCD-FEF1-2D42-A7B2-420A61E8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CC10-9026-2A4A-990F-69D71775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265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6154-745D-3443-B43F-C68F0147B4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8500" y="304801"/>
            <a:ext cx="6273800" cy="2298699"/>
          </a:xfr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06496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0D2FE3-F2FA-254F-9ADE-032AD27B65D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8500" y="2603501"/>
            <a:ext cx="6273800" cy="1841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22978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algn="l"/>
            <a:r>
              <a:rPr lang="en-US" i="1" dirty="0">
                <a:solidFill>
                  <a:srgbClr val="178AB2"/>
                </a:solidFill>
              </a:rPr>
              <a:t>Presentation Subhead or Description</a:t>
            </a:r>
          </a:p>
          <a:p>
            <a:pPr algn="l"/>
            <a:r>
              <a:rPr lang="en-US" dirty="0">
                <a:solidFill>
                  <a:srgbClr val="064961"/>
                </a:solidFill>
              </a:rPr>
              <a:t>Presenter’s Name, </a:t>
            </a:r>
            <a:br>
              <a:rPr lang="en-US" dirty="0">
                <a:solidFill>
                  <a:srgbClr val="064961"/>
                </a:solidFill>
              </a:rPr>
            </a:br>
            <a:r>
              <a:rPr lang="en-US" dirty="0">
                <a:solidFill>
                  <a:srgbClr val="064961"/>
                </a:solidFill>
              </a:rPr>
              <a:t>Title Goes Here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9196E-43F4-8047-B326-DE1C15CE1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D1FCD-FEF1-2D42-A7B2-420A61E85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4CC10-9026-2A4A-990F-69D717751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C76334-885E-374E-849F-1F0830B73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44237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8E7DE-B839-F54D-8197-3A6FAED7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1DC69-34CB-9843-B6C0-FD5F12311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E48126"/>
              </a:buClr>
              <a:defRPr sz="2400">
                <a:solidFill>
                  <a:srgbClr val="229787"/>
                </a:solidFill>
              </a:defRPr>
            </a:lvl1pPr>
            <a:lvl2pPr marL="685800" indent="-228600">
              <a:buClr>
                <a:srgbClr val="4FC2C0"/>
              </a:buClr>
              <a:buSzPct val="50000"/>
              <a:buFont typeface=".Lucida Grande UI Regular"/>
              <a:buChar char="◆"/>
              <a:defRPr sz="2000">
                <a:solidFill>
                  <a:srgbClr val="064961"/>
                </a:solidFill>
              </a:defRPr>
            </a:lvl2pPr>
            <a:lvl3pPr>
              <a:buClr>
                <a:srgbClr val="B12524"/>
              </a:buClr>
              <a:defRPr sz="1800"/>
            </a:lvl3pPr>
            <a:lvl4pPr marL="1600200" indent="-228600">
              <a:buClr>
                <a:srgbClr val="4FC2C0"/>
              </a:buClr>
              <a:buFont typeface="System Font Regular"/>
              <a:buChar char="⁃"/>
              <a:defRPr sz="1600"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627E4-8C60-8D45-8ECF-59A2D21E3D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21FF-FE13-F94A-9F4F-9CE5D7B7E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AAF41-0EC7-784D-99CF-8B9EBFDD3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63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CE7DB-D7D4-CB43-8A61-F33DD2791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1719261"/>
          </a:xfrm>
        </p:spPr>
        <p:txBody>
          <a:bodyPr anchor="b"/>
          <a:lstStyle>
            <a:lvl1pPr>
              <a:defRPr sz="6000">
                <a:solidFill>
                  <a:srgbClr val="064961"/>
                </a:solidFill>
              </a:defRPr>
            </a:lvl1pPr>
          </a:lstStyle>
          <a:p>
            <a:r>
              <a:rPr lang="en-US" dirty="0"/>
              <a:t>Section divider slide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044536-D7B2-724B-AB1D-DF33A5B8A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44901"/>
            <a:ext cx="10515600" cy="2444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229787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5B40F-11D1-D94E-8727-DD340A1A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2456B-2592-E846-940F-C09E5B75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CDA2C-52D4-754F-8C63-D29E6A71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87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2C9B2-8194-DE48-A28D-4A15B6141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4BE0F4-9CF6-8145-9487-AE7552EB4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B9C7-52BC-FE49-B32B-6544B329A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914A21-D4D2-E64D-804A-9DBBA131E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5A2107-47FC-414E-8D81-CBAED2B9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16E8D-0B54-3844-A38E-0BEFF8206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9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C4A-1DA0-1C42-814C-71C77F413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952BC-71FF-BB48-B94E-3816665F5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E481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FD3AA-6D0F-5D41-AE8B-D01D29EF4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820230-2A88-754C-BB34-9502A4C73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E4812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14102-3683-E243-AC8E-4EF4BC5767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6F0A85-05DB-1E46-A4EF-4B130D02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30AFEB-A46B-5E49-AFFD-19C495A5F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5C6632-549C-404F-9221-9D6C570686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83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7741-438B-A94D-BF99-92070A946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9CD82A-C2A2-1145-89AD-D93E883A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39CCEF-8617-5C45-9C7B-808032471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8FF174-5EDE-A24A-AB7D-DFE1E0925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1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27E5D-7CAD-9643-A3F5-B7157CBFB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D4F4C-E5DD-EC4B-8494-A200FE5B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E0874-9265-D049-8F24-8518A06C8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814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B74C32A-58A4-894F-AD36-DA6C76C1A5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310534" cy="6867086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7EF15B-CD00-B844-A2D3-7101B9CAA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83799-8B82-E940-A966-75FBADF36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782BD6-1FC8-4F48-86FF-E07EA463F7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460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D6860-08B2-994B-B23D-7A81986E9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257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AA69E-F6E7-0B47-A0F1-BA1D8106E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18300" y="6356350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70CD8A-B08E-024A-ABDE-9439F4030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94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8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60" r:id="rId12"/>
    <p:sldLayoutId id="2147483661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B1252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48126"/>
        </a:buClr>
        <a:buFont typeface="Arial" panose="020B0604020202020204" pitchFamily="34" charset="0"/>
        <a:buChar char="•"/>
        <a:defRPr sz="2400" kern="1200">
          <a:solidFill>
            <a:srgbClr val="229787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FC2C0"/>
        </a:buClr>
        <a:buSzPct val="60000"/>
        <a:buFont typeface=".Lucida Grande UI Regular"/>
        <a:buChar char="◆"/>
        <a:defRPr sz="2000" kern="1200">
          <a:solidFill>
            <a:srgbClr val="0649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B1252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4FC2C0"/>
        </a:buClr>
        <a:buFont typeface="System Font Regular"/>
        <a:buChar char="⁃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microsoft.com/office/2018/10/relationships/comments" Target="../comments/modernComment_267_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mmerfoodnm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478_8736D84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26B_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summerfoodnm.org/sponsors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AD2595BA-18E0-4481-A91B-9B3EF1834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" y="-116353"/>
            <a:ext cx="12190476" cy="685714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DF4E35-020E-B24F-86C9-0E9656CB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4219" y="6103802"/>
            <a:ext cx="2679701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3E781C-0354-1346-ADB2-3E4C021734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468" y="-513129"/>
            <a:ext cx="6273800" cy="2298699"/>
          </a:xfrm>
        </p:spPr>
        <p:txBody>
          <a:bodyPr/>
          <a:lstStyle/>
          <a:p>
            <a:r>
              <a:rPr lang="en-US" dirty="0"/>
              <a:t>Early Childhood Education and Care Department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63F3BC-7C95-F346-9AE1-90BABCE2AF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190" y="1880153"/>
            <a:ext cx="6273800" cy="18415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solidFill>
                  <a:srgbClr val="178AB2"/>
                </a:solidFill>
              </a:rPr>
              <a:t>Cabinet Secretary Elizabeth Groginsky</a:t>
            </a:r>
            <a:br>
              <a:rPr lang="en-US" i="1" dirty="0">
                <a:solidFill>
                  <a:srgbClr val="178AB2"/>
                </a:solidFill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657DDC-BB29-4CA8-B431-F36F9B19C35A}"/>
              </a:ext>
            </a:extLst>
          </p:cNvPr>
          <p:cNvSpPr txBox="1"/>
          <p:nvPr/>
        </p:nvSpPr>
        <p:spPr>
          <a:xfrm>
            <a:off x="505390" y="2548769"/>
            <a:ext cx="47088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48126"/>
                </a:solidFill>
              </a:rPr>
              <a:t>Welcome Introduction and Updates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56150B42-3C76-43BB-9265-12160388C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22" y="4451506"/>
            <a:ext cx="5375349" cy="253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1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4413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USDA Handbooks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71CE0B-3837-4A9D-9C57-4BE5D1F2DDD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4BE74-C402-4B2F-B81D-05CE6F2CD79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10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62A509E-ABFB-40CD-8E87-F73E3B0E9F2A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62000" y="1592716"/>
            <a:ext cx="11209574" cy="2805112"/>
          </a:xfrm>
        </p:spPr>
      </p:pic>
    </p:spTree>
    <p:extLst>
      <p:ext uri="{BB962C8B-B14F-4D97-AF65-F5344CB8AC3E}">
        <p14:creationId xmlns:p14="http://schemas.microsoft.com/office/powerpoint/2010/main" val="355686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69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Overviews for Program Requirements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8EF9D0-5471-4F2B-8258-3FC9403FF42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1AE3F-C4AD-4AEF-A30C-A445EF69233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63D48A-CAD7-4FEF-865B-7F3BB0612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69" y="1606180"/>
            <a:ext cx="11178862" cy="226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58DB9-6E32-DF58-DDB4-198AB37ED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30941-85E3-D636-FE27-7DF4596CF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Financial Guidance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9FDCBE-986C-4E60-9E09-D9858FC9053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27C337-EC17-E6DD-EBE0-132253FEB4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Graphical user interface&#10;&#10;AI-generated content may be incorrect.">
            <a:extLst>
              <a:ext uri="{FF2B5EF4-FFF2-40B4-BE49-F238E27FC236}">
                <a16:creationId xmlns:a16="http://schemas.microsoft.com/office/drawing/2014/main" id="{E30C1FE4-8BB8-8A9F-30AD-DDCC7062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32" y="2519907"/>
            <a:ext cx="11737299" cy="248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5"/>
          <p:cNvSpPr>
            <a:spLocks noGrp="1"/>
          </p:cNvSpPr>
          <p:nvPr>
            <p:ph type="title"/>
          </p:nvPr>
        </p:nvSpPr>
        <p:spPr>
          <a:xfrm>
            <a:off x="5823856" y="550183"/>
            <a:ext cx="4909458" cy="1325563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/>
              <a:t>Allowable and Unallowable Costs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2D22B3-E3A6-45C7-AB23-7C3F5945039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9A7425-2748-4A97-A5D9-526EEAB10C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6D44622-8053-4613-9624-7E3B8BB60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53" t="7172" b="1413"/>
          <a:stretch/>
        </p:blipFill>
        <p:spPr>
          <a:xfrm>
            <a:off x="67235" y="56029"/>
            <a:ext cx="5046597" cy="6745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C5FAB5-67EB-481A-81B2-2868BB833E0E}"/>
              </a:ext>
            </a:extLst>
          </p:cNvPr>
          <p:cNvSpPr txBox="1"/>
          <p:nvPr/>
        </p:nvSpPr>
        <p:spPr>
          <a:xfrm>
            <a:off x="5328249" y="2524664"/>
            <a:ext cx="65100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https://summerfoodnm.org/uploads/documents/SFSP11-2015a.pdf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F96478-8AAC-08C0-44AA-5CEE9258EA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44DC8-4DE2-C08F-9DCD-43290DEFA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09" y="483878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USDA Foods</a:t>
            </a:r>
            <a:endParaRPr lang="en-US" b="1" dirty="0">
              <a:cs typeface="Calibri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37E74-6088-4083-C1AC-D086E73DF9E9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ACDE96-A064-4BE6-89B0-13A17BBC9A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E5F20EC8-4467-B6E8-8D8B-16794BC2A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8" y="1463040"/>
            <a:ext cx="11451821" cy="269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8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0182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Site Posters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34D697-A389-4671-8431-0353EEC278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C1B1AA-C084-4A51-900F-119A41938A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8B9669-3A8A-4D0C-AFC7-7690CE8D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738587"/>
            <a:ext cx="10855960" cy="16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Left 8">
            <a:extLst>
              <a:ext uri="{FF2B5EF4-FFF2-40B4-BE49-F238E27FC236}">
                <a16:creationId xmlns:a16="http://schemas.microsoft.com/office/drawing/2014/main" id="{3BA15E25-01D5-4BB1-B8F9-C0D46C43CF83}"/>
              </a:ext>
            </a:extLst>
          </p:cNvPr>
          <p:cNvSpPr/>
          <p:nvPr/>
        </p:nvSpPr>
        <p:spPr>
          <a:xfrm rot="10800000">
            <a:off x="0" y="1687513"/>
            <a:ext cx="7061200" cy="1441765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32703-F046-4AB5-A5A0-8506CF6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229" y="377903"/>
            <a:ext cx="10515600" cy="1325563"/>
          </a:xfrm>
        </p:spPr>
        <p:txBody>
          <a:bodyPr/>
          <a:lstStyle/>
          <a:p>
            <a:r>
              <a:rPr lang="en-US" b="1" dirty="0"/>
              <a:t>And Justice for All Poster (AJA)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0627E-4E2C-427A-B559-C91B77BB41C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F5127-A3AC-4972-A512-503647B321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16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2B4BC3-40AE-4161-8AE5-D6584682981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68450" y="3007269"/>
            <a:ext cx="4303301" cy="2780905"/>
          </a:xfrm>
        </p:spPr>
        <p:txBody>
          <a:bodyPr>
            <a:normAutofit/>
          </a:bodyPr>
          <a:lstStyle/>
          <a:p>
            <a:pPr>
              <a:lnSpc>
                <a:spcPct val="220000"/>
              </a:lnSpc>
            </a:pPr>
            <a:r>
              <a:rPr lang="en-US" dirty="0"/>
              <a:t>Sponsors </a:t>
            </a:r>
          </a:p>
          <a:p>
            <a:pPr>
              <a:lnSpc>
                <a:spcPct val="220000"/>
              </a:lnSpc>
            </a:pPr>
            <a:r>
              <a:rPr lang="en-US" dirty="0"/>
              <a:t>Post at each meal site</a:t>
            </a:r>
          </a:p>
          <a:p>
            <a:pPr>
              <a:lnSpc>
                <a:spcPct val="220000"/>
              </a:lnSpc>
            </a:pPr>
            <a:r>
              <a:rPr lang="en-US" dirty="0"/>
              <a:t>Sponsor administrative office</a:t>
            </a:r>
          </a:p>
        </p:txBody>
      </p:sp>
      <p:pic>
        <p:nvPicPr>
          <p:cNvPr id="389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8491">
            <a:off x="7318280" y="555912"/>
            <a:ext cx="4009040" cy="580499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arranged, fresh, several&#10;&#10;Description automatically generated">
            <a:extLst>
              <a:ext uri="{FF2B5EF4-FFF2-40B4-BE49-F238E27FC236}">
                <a16:creationId xmlns:a16="http://schemas.microsoft.com/office/drawing/2014/main" id="{C813564A-EB31-44E5-81A3-292DB3A70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857"/>
            <a:ext cx="12190476" cy="6857143"/>
          </a:xfrm>
          <a:prstGeom prst="rect">
            <a:avLst/>
          </a:prstGeo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22514" y="11911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64961"/>
                </a:solidFill>
              </a:rPr>
              <a:t>2025 Summer Food </a:t>
            </a:r>
            <a:br>
              <a:rPr lang="en-US" altLang="en-US" b="1" dirty="0">
                <a:solidFill>
                  <a:srgbClr val="064961"/>
                </a:solidFill>
              </a:rPr>
            </a:br>
            <a:r>
              <a:rPr lang="en-US" altLang="en-US" b="1" dirty="0">
                <a:solidFill>
                  <a:srgbClr val="064961"/>
                </a:solidFill>
              </a:rPr>
              <a:t>Service Program </a:t>
            </a:r>
            <a:br>
              <a:rPr lang="en-US" altLang="en-US" b="1" dirty="0"/>
            </a:br>
            <a:br>
              <a:rPr lang="en-US" altLang="en-US" b="1" dirty="0"/>
            </a:br>
            <a:r>
              <a:rPr lang="en-US" altLang="en-US" b="1" dirty="0"/>
              <a:t>     </a:t>
            </a:r>
            <a:r>
              <a:rPr lang="en-US" altLang="en-US" sz="6700" b="1" dirty="0"/>
              <a:t>Reminders</a:t>
            </a:r>
            <a:endParaRPr lang="en-US" altLang="en-US" b="1" dirty="0">
              <a:solidFill>
                <a:srgbClr val="06496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C8CE5-F508-4933-ACF8-153C283B92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1B17CB-19B1-4518-BD68-423D137F15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17</a:t>
            </a:fld>
            <a:endParaRPr lang="en-US"/>
          </a:p>
        </p:txBody>
      </p:sp>
      <p:pic>
        <p:nvPicPr>
          <p:cNvPr id="8" name="Graphic 7" descr="Bell with solid fill">
            <a:extLst>
              <a:ext uri="{FF2B5EF4-FFF2-40B4-BE49-F238E27FC236}">
                <a16:creationId xmlns:a16="http://schemas.microsoft.com/office/drawing/2014/main" id="{F8455A72-F5AF-47B1-A7B9-A5C3672DE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99709">
            <a:off x="382086" y="2225369"/>
            <a:ext cx="719300" cy="719300"/>
          </a:xfrm>
          <a:prstGeom prst="rect">
            <a:avLst/>
          </a:prstGeom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/>
              <a:t>Permanent Agreement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D46106-2C0F-4611-9AC0-B9C1E692D8D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E63A8D-D8F3-45B1-9214-B2CC3E9715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18</a:t>
            </a:fld>
            <a:endParaRPr lang="en-US"/>
          </a:p>
        </p:txBody>
      </p:sp>
      <p:sp>
        <p:nvSpPr>
          <p:cNvPr id="30723" name="Content Placeholder 2"/>
          <p:cNvSpPr>
            <a:spLocks noGrp="1"/>
          </p:cNvSpPr>
          <p:nvPr>
            <p:ph idx="4294967295"/>
          </p:nvPr>
        </p:nvSpPr>
        <p:spPr>
          <a:xfrm>
            <a:off x="876796" y="1848918"/>
            <a:ext cx="9916885" cy="33459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Outlines SOME of the requirements for Sponsor administration the SFSP</a:t>
            </a:r>
          </a:p>
          <a:p>
            <a:pPr marL="914400" lvl="1" indent="-457200">
              <a:lnSpc>
                <a:spcPct val="150000"/>
              </a:lnSpc>
              <a:buClr>
                <a:srgbClr val="E48126"/>
              </a:buClr>
              <a:buSzPct val="120000"/>
              <a:buFont typeface="+mj-lt"/>
              <a:buAutoNum type="arabicPeriod"/>
            </a:pPr>
            <a:r>
              <a:rPr lang="en-US" dirty="0"/>
              <a:t>Train staff</a:t>
            </a:r>
          </a:p>
          <a:p>
            <a:pPr marL="914400" lvl="1" indent="-457200">
              <a:lnSpc>
                <a:spcPct val="150000"/>
              </a:lnSpc>
              <a:buClr>
                <a:srgbClr val="E48126"/>
              </a:buClr>
              <a:buSzPct val="120000"/>
              <a:buFont typeface="+mj-lt"/>
              <a:buAutoNum type="arabicPeriod"/>
            </a:pPr>
            <a:r>
              <a:rPr lang="en-US" dirty="0"/>
              <a:t>Submit claims as per regulations</a:t>
            </a:r>
          </a:p>
          <a:p>
            <a:pPr marL="914400" lvl="1" indent="-457200">
              <a:lnSpc>
                <a:spcPct val="150000"/>
              </a:lnSpc>
              <a:buClr>
                <a:srgbClr val="E48126"/>
              </a:buClr>
              <a:buSzPct val="120000"/>
              <a:buFont typeface="+mj-lt"/>
              <a:buAutoNum type="arabicPeriod"/>
            </a:pPr>
            <a:r>
              <a:rPr lang="en-US" dirty="0"/>
              <a:t>Maintain a financial system prescribed by SA</a:t>
            </a:r>
          </a:p>
          <a:p>
            <a:pPr marL="914400" lvl="1" indent="-457200">
              <a:lnSpc>
                <a:spcPct val="150000"/>
              </a:lnSpc>
              <a:buClr>
                <a:srgbClr val="E48126"/>
              </a:buClr>
              <a:buSzPct val="120000"/>
              <a:buFont typeface="+mj-lt"/>
              <a:buAutoNum type="arabicPeriod"/>
            </a:pPr>
            <a:r>
              <a:rPr lang="en-US" dirty="0"/>
              <a:t>Maintain documentation of site visits and site reviews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Site Capacity Adjustments (CAPS)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3C6C3A-7501-4D92-B907-C34ABD21BE6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D829C-3059-484B-A759-0BC8D7BD141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19</a:t>
            </a:fld>
            <a:endParaRPr lang="en-US"/>
          </a:p>
        </p:txBody>
      </p:sp>
      <p:sp>
        <p:nvSpPr>
          <p:cNvPr id="50179" name="Content Placeholder 2"/>
          <p:cNvSpPr>
            <a:spLocks noGrp="1"/>
          </p:cNvSpPr>
          <p:nvPr>
            <p:ph idx="4294967295"/>
          </p:nvPr>
        </p:nvSpPr>
        <p:spPr>
          <a:xfrm>
            <a:off x="838200" y="1575253"/>
            <a:ext cx="96469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en-US" dirty="0"/>
              <a:t>Site CAPs must be consistent with current participation trends at sites</a:t>
            </a:r>
            <a:endParaRPr lang="en-US" dirty="0"/>
          </a:p>
          <a:p>
            <a:pPr lvl="1">
              <a:buClr>
                <a:srgbClr val="E4812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dirty="0"/>
              <a:t>State maintains discretion to lower CAP levels</a:t>
            </a:r>
          </a:p>
          <a:p>
            <a:pPr marL="0" indent="0">
              <a:buNone/>
            </a:pPr>
            <a:r>
              <a:rPr lang="en-US" altLang="en-US" dirty="0"/>
              <a:t>CAPs can be temporarily adjusted</a:t>
            </a:r>
            <a:endParaRPr lang="en-US" altLang="en-US" dirty="0">
              <a:cs typeface="Calibri" panose="020F0502020204030204"/>
            </a:endParaRPr>
          </a:p>
          <a:p>
            <a:pPr lvl="1">
              <a:buClr>
                <a:srgbClr val="E4812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dirty="0"/>
              <a:t>Adjust for spikes in participation</a:t>
            </a:r>
          </a:p>
          <a:p>
            <a:pPr lvl="1">
              <a:buClr>
                <a:srgbClr val="E4812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dirty="0"/>
              <a:t>Adjust downward once participation lowers</a:t>
            </a:r>
          </a:p>
          <a:p>
            <a:pPr lvl="1">
              <a:buClr>
                <a:srgbClr val="E48126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 marL="457200" lvl="1" indent="0">
              <a:buClr>
                <a:srgbClr val="E48126"/>
              </a:buClr>
              <a:buSzPct val="120000"/>
              <a:buNone/>
            </a:pPr>
            <a:endParaRPr lang="en-US" altLang="en-US" dirty="0"/>
          </a:p>
          <a:p>
            <a:pPr marL="0" indent="0">
              <a:buSzPct val="120000"/>
              <a:buNone/>
            </a:pPr>
            <a:r>
              <a:rPr lang="en-US" altLang="en-US" dirty="0"/>
              <a:t>Meals served over the approved site CAP are not reimbursed if the claim is submitted without first requesting an upward adjustment</a:t>
            </a:r>
          </a:p>
          <a:p>
            <a:pPr lvl="1">
              <a:buClr>
                <a:srgbClr val="E48126"/>
              </a:buClr>
              <a:buSzPct val="120000"/>
              <a:buFont typeface="Arial" panose="020B0604020202020204" pitchFamily="34" charset="0"/>
              <a:buChar char="•"/>
            </a:pPr>
            <a:endParaRPr lang="en-US" altLang="en-US" dirty="0"/>
          </a:p>
          <a:p>
            <a:pPr>
              <a:buSzPct val="120000"/>
            </a:pPr>
            <a:endParaRPr lang="en-US" altLang="en-US" dirty="0"/>
          </a:p>
          <a:p>
            <a:pPr marL="0" indent="0">
              <a:buNone/>
            </a:pPr>
            <a:endParaRPr lang="en-US" altLang="en-US" sz="2800" dirty="0"/>
          </a:p>
          <a:p>
            <a:pPr lvl="1"/>
            <a:endParaRPr lang="en-US" alt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11629" y="141514"/>
            <a:ext cx="11168742" cy="2826883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6000" b="1" dirty="0">
                <a:solidFill>
                  <a:srgbClr val="064961"/>
                </a:solidFill>
              </a:rPr>
              <a:t>WELCOME </a:t>
            </a:r>
            <a:r>
              <a:rPr lang="en-US" sz="6000" i="1" dirty="0">
                <a:solidFill>
                  <a:schemeClr val="bg1">
                    <a:lumMod val="65000"/>
                  </a:schemeClr>
                </a:solidFill>
              </a:rPr>
              <a:t>to the  </a:t>
            </a:r>
            <a:br>
              <a:rPr lang="en-US" sz="4400" b="1" dirty="0">
                <a:solidFill>
                  <a:srgbClr val="064961"/>
                </a:solidFill>
              </a:rPr>
            </a:br>
            <a:r>
              <a:rPr lang="en-US" sz="3200" b="1" dirty="0">
                <a:solidFill>
                  <a:srgbClr val="178AB2"/>
                </a:solidFill>
                <a:ea typeface="+mn-ea"/>
                <a:cs typeface="+mn-cs"/>
              </a:rPr>
              <a:t>SUMMER FOOD SERVICE PROGRAM for CHILDREN (SFSP) 2025</a:t>
            </a:r>
            <a:endParaRPr lang="en-US" sz="2200" b="1" dirty="0">
              <a:solidFill>
                <a:srgbClr val="178AB2"/>
              </a:solidFill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6DC76F4-4FBA-4285-AF96-0CF533A136F3}"/>
              </a:ext>
            </a:extLst>
          </p:cNvPr>
          <p:cNvSpPr/>
          <p:nvPr/>
        </p:nvSpPr>
        <p:spPr>
          <a:xfrm>
            <a:off x="522514" y="2743201"/>
            <a:ext cx="5867400" cy="25146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602014" y="2982686"/>
            <a:ext cx="5116286" cy="1937657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en-US" altLang="en-US" b="1" dirty="0">
                <a:solidFill>
                  <a:srgbClr val="030305"/>
                </a:solidFill>
              </a:rPr>
              <a:t>Contact</a:t>
            </a:r>
          </a:p>
          <a:p>
            <a:pPr marL="0" indent="0">
              <a:buNone/>
            </a:pPr>
            <a:r>
              <a:rPr lang="en-US" altLang="en-US" dirty="0">
                <a:solidFill>
                  <a:srgbClr val="030305"/>
                </a:solidFill>
                <a:cs typeface="Calibri"/>
              </a:rPr>
              <a:t>Debra Candelaria, Program Manager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rgbClr val="030305"/>
                </a:solidFill>
              </a:rPr>
              <a:t>(800) 328-2665 (Toll-Free)</a:t>
            </a: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rgbClr val="030305"/>
                </a:solidFill>
              </a:rPr>
              <a:t>(505) 699-2596 (Cell)</a:t>
            </a:r>
            <a:endParaRPr lang="en-US" altLang="en-US" dirty="0">
              <a:solidFill>
                <a:srgbClr val="030305"/>
              </a:solidFill>
              <a:cs typeface="Calibri"/>
            </a:endParaRPr>
          </a:p>
          <a:p>
            <a:pPr marL="0" indent="0" eaLnBrk="1" hangingPunct="1">
              <a:buNone/>
            </a:pPr>
            <a:r>
              <a:rPr lang="en-US" altLang="en-US" dirty="0">
                <a:solidFill>
                  <a:srgbClr val="030305"/>
                </a:solidFill>
                <a:hlinkClick r:id="rId3"/>
              </a:rPr>
              <a:t>https://summerfoodnm.org</a:t>
            </a:r>
            <a:endParaRPr lang="en-US" altLang="en-US" dirty="0">
              <a:solidFill>
                <a:srgbClr val="030305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4746BB-F941-4B69-9165-0132275F9F5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EB3FB-E9BA-4095-A75A-9F6BC7271D5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</a:t>
            </a:fld>
            <a:endParaRPr lang="en-US"/>
          </a:p>
        </p:txBody>
      </p:sp>
      <p:pic>
        <p:nvPicPr>
          <p:cNvPr id="7" name="Graphic 6" descr="Male profile with solid fill">
            <a:extLst>
              <a:ext uri="{FF2B5EF4-FFF2-40B4-BE49-F238E27FC236}">
                <a16:creationId xmlns:a16="http://schemas.microsoft.com/office/drawing/2014/main" id="{8F995ADC-B947-44A5-AAC5-4A6CACC23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050" y="2811803"/>
            <a:ext cx="914400" cy="91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wl of fruit and a glass of juice&#10;&#10;Description automatically generated with low confidence">
            <a:extLst>
              <a:ext uri="{FF2B5EF4-FFF2-40B4-BE49-F238E27FC236}">
                <a16:creationId xmlns:a16="http://schemas.microsoft.com/office/drawing/2014/main" id="{08C1A18D-04EE-4E72-8FCF-7E606F537C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187" y="-67834"/>
            <a:ext cx="12433187" cy="6993668"/>
          </a:xfrm>
          <a:prstGeom prst="rect">
            <a:avLst/>
          </a:prstGeo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22514" y="11911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64961"/>
                </a:solidFill>
              </a:rPr>
              <a:t>2025 Summer Food </a:t>
            </a:r>
            <a:br>
              <a:rPr lang="en-US" altLang="en-US" b="1" dirty="0">
                <a:solidFill>
                  <a:srgbClr val="064961"/>
                </a:solidFill>
              </a:rPr>
            </a:br>
            <a:r>
              <a:rPr lang="en-US" altLang="en-US" b="1" dirty="0">
                <a:solidFill>
                  <a:srgbClr val="064961"/>
                </a:solidFill>
              </a:rPr>
              <a:t>Service Program </a:t>
            </a:r>
            <a:br>
              <a:rPr lang="en-US" altLang="en-US" b="1" dirty="0"/>
            </a:br>
            <a:br>
              <a:rPr lang="en-US" altLang="en-US" b="1" dirty="0"/>
            </a:br>
            <a:r>
              <a:rPr lang="en-US" altLang="en-US" b="1" dirty="0"/>
              <a:t>     </a:t>
            </a:r>
            <a:r>
              <a:rPr lang="en-US" altLang="en-US" sz="6700" b="1" dirty="0"/>
              <a:t>Updates</a:t>
            </a:r>
            <a:endParaRPr lang="en-US" altLang="en-US" b="1" dirty="0">
              <a:solidFill>
                <a:srgbClr val="06496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C8CE5-F508-4933-ACF8-153C283B92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1B17CB-19B1-4518-BD68-423D137F15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20</a:t>
            </a:fld>
            <a:endParaRPr lang="en-US"/>
          </a:p>
        </p:txBody>
      </p:sp>
      <p:pic>
        <p:nvPicPr>
          <p:cNvPr id="8" name="Graphic 7" descr="Bell with solid fill">
            <a:extLst>
              <a:ext uri="{FF2B5EF4-FFF2-40B4-BE49-F238E27FC236}">
                <a16:creationId xmlns:a16="http://schemas.microsoft.com/office/drawing/2014/main" id="{F8455A72-F5AF-47B1-A7B9-A5C3672DE5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599709">
            <a:off x="346525" y="2157103"/>
            <a:ext cx="719300" cy="7193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7320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849086" y="599621"/>
            <a:ext cx="10515600" cy="1325563"/>
          </a:xfrm>
        </p:spPr>
        <p:txBody>
          <a:bodyPr/>
          <a:lstStyle/>
          <a:p>
            <a:r>
              <a:rPr lang="en-US" altLang="en-US" b="1" dirty="0"/>
              <a:t>DUNS Number will no longer be used by FNB</a:t>
            </a:r>
            <a:br>
              <a:rPr lang="en-US" altLang="en-US" b="1" dirty="0"/>
            </a:br>
            <a:endParaRPr lang="en-US" altLang="en-US" b="1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FD758D-8DD1-4CFD-8049-944CD14055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8D510C-6AD0-4931-9F17-FF77EB97F3C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21</a:t>
            </a:fld>
            <a:endParaRPr lang="en-US"/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729342" y="1424763"/>
            <a:ext cx="10817615" cy="5071730"/>
          </a:xfrm>
        </p:spPr>
        <p:txBody>
          <a:bodyPr>
            <a:normAutofit/>
          </a:bodyPr>
          <a:lstStyle/>
          <a:p>
            <a:r>
              <a:rPr lang="en-US" dirty="0"/>
              <a:t>DUNS number is used to track businesses worldwide and help suppliers and lenders learn about companies</a:t>
            </a:r>
          </a:p>
          <a:p>
            <a:pPr lvl="1">
              <a:spcBef>
                <a:spcPts val="1200"/>
              </a:spcBef>
              <a:spcAft>
                <a:spcPts val="600"/>
              </a:spcAft>
            </a:pPr>
            <a:r>
              <a:rPr lang="en-US" dirty="0"/>
              <a:t>9-digit number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Determine reliability and financial stability of companies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Track Federal funding 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Included in SFSP application</a:t>
            </a:r>
          </a:p>
          <a:p>
            <a:r>
              <a:rPr lang="en-US" dirty="0"/>
              <a:t>Being replaced with a UEI number from SAMS.gov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12 character alphanumeric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Must be included in 2025 SFSP application 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Register for a number on SAM website if you don’t have one</a:t>
            </a:r>
          </a:p>
          <a:p>
            <a:pPr lvl="1">
              <a:spcBef>
                <a:spcPts val="1200"/>
              </a:spcBef>
            </a:pPr>
            <a:r>
              <a:rPr lang="en-US" dirty="0"/>
              <a:t>https://federal.famr.us/system-for-award-management/</a:t>
            </a:r>
          </a:p>
        </p:txBody>
      </p:sp>
    </p:spTree>
    <p:extLst>
      <p:ext uri="{BB962C8B-B14F-4D97-AF65-F5344CB8AC3E}">
        <p14:creationId xmlns:p14="http://schemas.microsoft.com/office/powerpoint/2010/main" val="270822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E0AC2-3104-4F8D-94DC-D5940BDB5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25CAE-54AB-4307-8957-CD1D2D357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3D7177-A02A-B6E4-57C9-D783F188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8"/>
            <a:ext cx="12192000" cy="685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54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51738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SFSP Non-Congregate Meal Service 2025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E0AC2-3104-4F8D-94DC-D5940BDB51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25CAE-54AB-4307-8957-CD1D2D357C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23</a:t>
            </a:fld>
            <a:endParaRPr lang="en-US"/>
          </a:p>
        </p:txBody>
      </p:sp>
      <p:sp>
        <p:nvSpPr>
          <p:cNvPr id="44035" name="Content Placeholder 3"/>
          <p:cNvSpPr>
            <a:spLocks noGrp="1"/>
          </p:cNvSpPr>
          <p:nvPr>
            <p:ph idx="4294967295"/>
          </p:nvPr>
        </p:nvSpPr>
        <p:spPr>
          <a:xfrm>
            <a:off x="952500" y="949036"/>
            <a:ext cx="10515600" cy="540731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50000"/>
              </a:lnSpc>
              <a:buNone/>
            </a:pPr>
            <a:endParaRPr lang="en-US" altLang="en-US" dirty="0"/>
          </a:p>
          <a:p>
            <a:pPr>
              <a:lnSpc>
                <a:spcPct val="120000"/>
              </a:lnSpc>
            </a:pPr>
            <a:r>
              <a:rPr lang="en-US" altLang="en-US" dirty="0"/>
              <a:t> Non congregate meals can only be served in rural settings by organizations who are eligible and are in good standing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Sponsors must have policies for Non-congregate meal service in place prior to offering this type of meal service. </a:t>
            </a:r>
          </a:p>
          <a:p>
            <a:r>
              <a:rPr lang="en-US" altLang="en-US" dirty="0"/>
              <a:t>Non congregate feeding options: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Grab &amp; go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Curbside pick-up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Bus route meal drop off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Multiple meals for multiple days</a:t>
            </a:r>
          </a:p>
          <a:p>
            <a:pPr lvl="1">
              <a:lnSpc>
                <a:spcPct val="110000"/>
              </a:lnSpc>
            </a:pPr>
            <a:r>
              <a:rPr lang="en-US" altLang="en-US" dirty="0"/>
              <a:t>Home delivery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altLang="en-US" dirty="0"/>
          </a:p>
          <a:p>
            <a:r>
              <a:rPr lang="en-US" altLang="en-US" dirty="0"/>
              <a:t>Parent/Guardian Pick up of meals</a:t>
            </a:r>
          </a:p>
          <a:p>
            <a:r>
              <a:rPr lang="en-US" altLang="en-US" dirty="0"/>
              <a:t>Meal service time restrictions</a:t>
            </a:r>
          </a:p>
          <a:p>
            <a:r>
              <a:rPr lang="en-US" altLang="en-US" dirty="0"/>
              <a:t>Bulk Food Meals</a:t>
            </a:r>
          </a:p>
          <a:p>
            <a:pPr lvl="1"/>
            <a:r>
              <a:rPr lang="en-US" altLang="en-US" dirty="0"/>
              <a:t>Maximum number of meals that could be provided over a 5-calendar day period</a:t>
            </a:r>
          </a:p>
          <a:p>
            <a:pPr marL="457200" lvl="1" indent="0">
              <a:buNone/>
            </a:pPr>
            <a:endParaRPr lang="en-US" altLang="en-US" dirty="0"/>
          </a:p>
          <a:p>
            <a:pPr marL="0" indent="0">
              <a:buNone/>
            </a:pPr>
            <a:r>
              <a:rPr lang="en-US" altLang="en-US" dirty="0"/>
              <a:t> </a:t>
            </a:r>
          </a:p>
          <a:p>
            <a:pPr marL="0" indent="0">
              <a:buNone/>
            </a:pPr>
            <a:endParaRPr lang="en-US" altLang="en-US" dirty="0"/>
          </a:p>
          <a:p>
            <a:pPr marL="457200" lvl="1" indent="0">
              <a:lnSpc>
                <a:spcPct val="110000"/>
              </a:lnSpc>
              <a:buNone/>
            </a:pPr>
            <a:endParaRPr lang="en-US" altLang="en-US" b="1" dirty="0">
              <a:solidFill>
                <a:srgbClr val="B12524"/>
              </a:solidFill>
              <a:ea typeface="+mj-ea"/>
              <a:cs typeface="+mj-cs"/>
            </a:endParaRPr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  <a:p>
            <a:pPr lvl="0"/>
            <a:endParaRPr lang="en-US" dirty="0"/>
          </a:p>
          <a:p>
            <a:pPr lvl="1"/>
            <a:endParaRPr lang="en-US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Streamlining Requirements and Improving Integrity </a:t>
            </a:r>
            <a:br>
              <a:rPr lang="en-US" b="1" dirty="0"/>
            </a:br>
            <a:r>
              <a:rPr lang="en-US" b="1" dirty="0"/>
              <a:t>in the SFSP – Final Rule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0DE0AC2-3104-4F8D-94DC-D5940BDB51A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25CAE-54AB-4307-8957-CD1D2D357C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24</a:t>
            </a:fld>
            <a:endParaRPr lang="en-US"/>
          </a:p>
        </p:txBody>
      </p:sp>
      <p:sp>
        <p:nvSpPr>
          <p:cNvPr id="44035" name="Content Placeholder 3"/>
          <p:cNvSpPr>
            <a:spLocks noGrp="1"/>
          </p:cNvSpPr>
          <p:nvPr>
            <p:ph idx="4294967295"/>
          </p:nvPr>
        </p:nvSpPr>
        <p:spPr>
          <a:xfrm>
            <a:off x="952500" y="1825625"/>
            <a:ext cx="10515600" cy="489585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altLang="en-US" dirty="0"/>
              <a:t>Primarily impacts State agencies</a:t>
            </a:r>
          </a:p>
          <a:p>
            <a:r>
              <a:rPr lang="en-US" altLang="en-US" dirty="0"/>
              <a:t>Codifies SFSP provisions into regulations previously available through policy only</a:t>
            </a:r>
          </a:p>
          <a:p>
            <a:pPr lvl="1"/>
            <a:r>
              <a:rPr lang="en-US" altLang="en-US" dirty="0"/>
              <a:t>Offsite consumption of 1 item from fruit/vegetable component or grains/breads component</a:t>
            </a:r>
          </a:p>
          <a:p>
            <a:pPr lvl="1"/>
            <a:r>
              <a:rPr lang="en-US" altLang="en-US" dirty="0"/>
              <a:t>Field trips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State agency issued media release on behalf of sponsor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Changes rules on 1</a:t>
            </a:r>
            <a:r>
              <a:rPr lang="en-US" altLang="en-US" baseline="30000" dirty="0"/>
              <a:t>st</a:t>
            </a:r>
            <a:r>
              <a:rPr lang="en-US" altLang="en-US" dirty="0"/>
              <a:t> monitor visits to sites that switch to non-congregate meal service for sites that are designated as “rural” and new non-congregate meal sites</a:t>
            </a:r>
          </a:p>
          <a:p>
            <a:pPr>
              <a:spcAft>
                <a:spcPts val="600"/>
              </a:spcAft>
            </a:pPr>
            <a:r>
              <a:rPr lang="en-US" altLang="en-US" dirty="0"/>
              <a:t>Simplifies meal service time requirements</a:t>
            </a:r>
          </a:p>
          <a:p>
            <a:r>
              <a:rPr lang="en-US" altLang="en-US" dirty="0"/>
              <a:t>Requires sponsors to meet performance standards to participate</a:t>
            </a:r>
          </a:p>
          <a:p>
            <a:pPr lvl="1">
              <a:spcAft>
                <a:spcPts val="600"/>
              </a:spcAft>
            </a:pPr>
            <a:r>
              <a:rPr lang="en-US" altLang="en-US" dirty="0"/>
              <a:t>Some sponsors will be required to submit management plans</a:t>
            </a:r>
          </a:p>
          <a:p>
            <a:r>
              <a:rPr lang="en-US" altLang="en-US" dirty="0"/>
              <a:t> Other miscellaneous provisions</a:t>
            </a:r>
          </a:p>
          <a:p>
            <a:endParaRPr lang="en-US" altLang="en-US" dirty="0"/>
          </a:p>
          <a:p>
            <a:pPr lvl="1"/>
            <a:endParaRPr lang="en-US" altLang="en-US" dirty="0"/>
          </a:p>
          <a:p>
            <a:endParaRPr lang="en-US" altLang="en-US" dirty="0"/>
          </a:p>
          <a:p>
            <a:pPr lvl="0"/>
            <a:endParaRPr 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876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AAB1D9-96BC-4CF0-86AE-2C4B1D58E0A8}"/>
              </a:ext>
            </a:extLst>
          </p:cNvPr>
          <p:cNvSpPr/>
          <p:nvPr/>
        </p:nvSpPr>
        <p:spPr>
          <a:xfrm>
            <a:off x="954882" y="1524001"/>
            <a:ext cx="4799012" cy="40640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>
              <a:defRPr/>
            </a:pPr>
            <a:r>
              <a:rPr lang="en-US" b="1" dirty="0"/>
              <a:t>2025 SFSP Reimbursement Rates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059BD-5730-4649-85BD-E231298470F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FB0FC-2666-4835-8CDB-599AC4F1515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25</a:t>
            </a:fld>
            <a:endParaRPr lang="en-US"/>
          </a:p>
        </p:txBody>
      </p:sp>
      <p:sp>
        <p:nvSpPr>
          <p:cNvPr id="22531" name="Content Placeholder 3"/>
          <p:cNvSpPr>
            <a:spLocks noGrp="1"/>
          </p:cNvSpPr>
          <p:nvPr>
            <p:ph sz="half" idx="4294967295"/>
          </p:nvPr>
        </p:nvSpPr>
        <p:spPr>
          <a:xfrm>
            <a:off x="1435100" y="1690690"/>
            <a:ext cx="4038600" cy="3897312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800" b="1" u="sng" dirty="0"/>
              <a:t>RURAL/SELF-PREP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8080C"/>
                </a:solidFill>
              </a:rPr>
              <a:t>Breakfast – $3.0875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8080C"/>
                </a:solidFill>
              </a:rPr>
              <a:t>9.1% Increase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8080C"/>
                </a:solidFill>
              </a:rPr>
              <a:t>11 cents</a:t>
            </a:r>
          </a:p>
          <a:p>
            <a:pPr lvl="1" eaLnBrk="1" hangingPunct="1">
              <a:defRPr/>
            </a:pPr>
            <a:endParaRPr lang="en-US" sz="2600" dirty="0">
              <a:solidFill>
                <a:srgbClr val="08080C"/>
              </a:solidFill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8080C"/>
                </a:solidFill>
              </a:rPr>
              <a:t>Lunch - $5.4025</a:t>
            </a:r>
          </a:p>
          <a:p>
            <a:pPr lvl="1" eaLnBrk="1" hangingPunct="1">
              <a:defRPr/>
            </a:pPr>
            <a:r>
              <a:rPr lang="en-US" sz="2400" dirty="0">
                <a:solidFill>
                  <a:srgbClr val="08080C"/>
                </a:solidFill>
              </a:rPr>
              <a:t> 28.1% Increase 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8080C"/>
                </a:solidFill>
              </a:rPr>
              <a:t> 19 cents</a:t>
            </a:r>
          </a:p>
          <a:p>
            <a:pPr marL="457200" lvl="1" indent="0" eaLnBrk="1" hangingPunct="1">
              <a:buNone/>
              <a:defRPr/>
            </a:pPr>
            <a:endParaRPr lang="en-US" sz="2600" dirty="0">
              <a:solidFill>
                <a:srgbClr val="08080C"/>
              </a:solidFill>
            </a:endParaRPr>
          </a:p>
          <a:p>
            <a:pPr lvl="1" eaLnBrk="1" hangingPunct="1">
              <a:defRPr/>
            </a:pPr>
            <a:endParaRPr lang="en-US" sz="2600" dirty="0">
              <a:solidFill>
                <a:srgbClr val="08080C"/>
              </a:solidFill>
            </a:endParaRPr>
          </a:p>
          <a:p>
            <a:pPr lvl="1" eaLnBrk="1" hangingPunct="1">
              <a:defRPr/>
            </a:pPr>
            <a:endParaRPr lang="en-US" sz="2600" dirty="0">
              <a:solidFill>
                <a:srgbClr val="08080C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B7718B8-B3F7-423F-AFA5-D6751FC1F137}"/>
              </a:ext>
            </a:extLst>
          </p:cNvPr>
          <p:cNvSpPr/>
          <p:nvPr/>
        </p:nvSpPr>
        <p:spPr>
          <a:xfrm>
            <a:off x="6134100" y="1524001"/>
            <a:ext cx="4722812" cy="4064000"/>
          </a:xfrm>
          <a:prstGeom prst="roundRect">
            <a:avLst/>
          </a:prstGeom>
          <a:solidFill>
            <a:srgbClr val="4FC2C0">
              <a:alpha val="31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32" name="Content Placeholder 4"/>
          <p:cNvSpPr>
            <a:spLocks noGrp="1"/>
          </p:cNvSpPr>
          <p:nvPr>
            <p:ph sz="half" idx="4294967295"/>
          </p:nvPr>
        </p:nvSpPr>
        <p:spPr>
          <a:xfrm>
            <a:off x="6442075" y="1730377"/>
            <a:ext cx="4314825" cy="380920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  <a:defRPr/>
            </a:pPr>
            <a:r>
              <a:rPr lang="en-US" sz="2800" b="1" u="sng" dirty="0"/>
              <a:t>URBAN &amp; VENDED</a:t>
            </a:r>
          </a:p>
          <a:p>
            <a:pPr eaLnBrk="1" hangingPunct="1">
              <a:defRPr/>
            </a:pPr>
            <a:r>
              <a:rPr lang="en-US" sz="2800" dirty="0">
                <a:solidFill>
                  <a:srgbClr val="08080C"/>
                </a:solidFill>
              </a:rPr>
              <a:t>Breakfast - $3.0300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8080C"/>
                </a:solidFill>
              </a:rPr>
              <a:t>8.8% Increase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8080C"/>
                </a:solidFill>
              </a:rPr>
              <a:t> 11 cents</a:t>
            </a:r>
          </a:p>
          <a:p>
            <a:pPr lvl="1" eaLnBrk="1" hangingPunct="1">
              <a:defRPr/>
            </a:pPr>
            <a:endParaRPr lang="en-US" sz="2600" dirty="0">
              <a:solidFill>
                <a:srgbClr val="08080C"/>
              </a:solidFill>
            </a:endParaRPr>
          </a:p>
          <a:p>
            <a:pPr eaLnBrk="1" hangingPunct="1">
              <a:defRPr/>
            </a:pPr>
            <a:r>
              <a:rPr lang="en-US" sz="2800" dirty="0">
                <a:solidFill>
                  <a:srgbClr val="08080C"/>
                </a:solidFill>
              </a:rPr>
              <a:t>Lunch - $5.3150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8080C"/>
                </a:solidFill>
              </a:rPr>
              <a:t>27.2% Increase 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8080C"/>
                </a:solidFill>
              </a:rPr>
              <a:t>19 cents</a:t>
            </a:r>
          </a:p>
          <a:p>
            <a:pPr lvl="1" eaLnBrk="1" hangingPunct="1">
              <a:defRPr/>
            </a:pPr>
            <a:endParaRPr lang="en-US" sz="2600" dirty="0">
              <a:solidFill>
                <a:srgbClr val="08080C"/>
              </a:solidFill>
            </a:endParaRPr>
          </a:p>
          <a:p>
            <a:pPr eaLnBrk="1" hangingPunct="1">
              <a:defRPr/>
            </a:pPr>
            <a:endParaRPr lang="en-US" sz="2800" dirty="0">
              <a:solidFill>
                <a:srgbClr val="08080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Mileage Rates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26A30-49DD-4390-A42E-43F9DFD95B3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69EEC-CABA-44B1-B339-A8DD2084A0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26</a:t>
            </a:fld>
            <a:endParaRPr lang="en-US"/>
          </a:p>
        </p:txBody>
      </p:sp>
      <p:sp>
        <p:nvSpPr>
          <p:cNvPr id="6656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512888"/>
            <a:ext cx="4800600" cy="5624512"/>
          </a:xfrm>
        </p:spPr>
        <p:txBody>
          <a:bodyPr/>
          <a:lstStyle/>
          <a:p>
            <a:r>
              <a:rPr lang="en-US" altLang="en-US" dirty="0"/>
              <a:t>Organizational amount recommended</a:t>
            </a:r>
          </a:p>
          <a:p>
            <a:r>
              <a:rPr lang="en-US" altLang="en-US" dirty="0"/>
              <a:t>State - $0.70</a:t>
            </a:r>
          </a:p>
          <a:p>
            <a:pPr lvl="1">
              <a:buClr>
                <a:srgbClr val="E4812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dirty="0"/>
              <a:t>4 cents higher</a:t>
            </a:r>
          </a:p>
          <a:p>
            <a:r>
              <a:rPr lang="en-US" altLang="en-US" dirty="0"/>
              <a:t>Federal - $0.70</a:t>
            </a:r>
          </a:p>
          <a:p>
            <a:pPr lvl="1">
              <a:buClr>
                <a:srgbClr val="E48126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dirty="0"/>
              <a:t>3 cents higher</a:t>
            </a:r>
          </a:p>
          <a:p>
            <a:endParaRPr lang="en-US" altLang="en-US" dirty="0"/>
          </a:p>
        </p:txBody>
      </p:sp>
      <p:pic>
        <p:nvPicPr>
          <p:cNvPr id="6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FA8B7F2-7732-4782-8663-A7378472C8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9" r="17655"/>
          <a:stretch/>
        </p:blipFill>
        <p:spPr>
          <a:xfrm>
            <a:off x="6096000" y="0"/>
            <a:ext cx="6159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amburger with lettuce and tomato&#10;&#10;Description automatically generated with low confidence">
            <a:extLst>
              <a:ext uri="{FF2B5EF4-FFF2-40B4-BE49-F238E27FC236}">
                <a16:creationId xmlns:a16="http://schemas.microsoft.com/office/drawing/2014/main" id="{1486CE8A-5999-4C7D-AE6A-746D235F3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"/>
            <a:ext cx="12190476" cy="6857143"/>
          </a:xfrm>
          <a:prstGeom prst="rect">
            <a:avLst/>
          </a:prstGeom>
        </p:spPr>
      </p:pic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522514" y="18530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en-US" b="1" dirty="0">
                <a:solidFill>
                  <a:srgbClr val="064961"/>
                </a:solidFill>
              </a:rPr>
              <a:t>2025 Summer Food </a:t>
            </a:r>
            <a:br>
              <a:rPr lang="en-US" altLang="en-US" b="1" dirty="0">
                <a:solidFill>
                  <a:srgbClr val="064961"/>
                </a:solidFill>
              </a:rPr>
            </a:br>
            <a:r>
              <a:rPr lang="en-US" altLang="en-US" b="1" dirty="0">
                <a:solidFill>
                  <a:srgbClr val="064961"/>
                </a:solidFill>
              </a:rPr>
              <a:t>Service Program </a:t>
            </a:r>
            <a:br>
              <a:rPr lang="en-US" altLang="en-US" b="1" dirty="0"/>
            </a:br>
            <a:br>
              <a:rPr lang="en-US" altLang="en-US" b="1" dirty="0"/>
            </a:br>
            <a:r>
              <a:rPr lang="en-US" altLang="en-US" sz="6000" b="1" dirty="0"/>
              <a:t>General </a:t>
            </a:r>
            <a:br>
              <a:rPr lang="en-US" altLang="en-US" sz="6000" b="1" dirty="0"/>
            </a:br>
            <a:r>
              <a:rPr lang="en-US" altLang="en-US" sz="6000" b="1" dirty="0"/>
              <a:t>Information</a:t>
            </a:r>
            <a:endParaRPr lang="en-US" altLang="en-US" b="1" dirty="0">
              <a:solidFill>
                <a:srgbClr val="06496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4C8CE5-F508-4933-ACF8-153C283B92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1B17CB-19B1-4518-BD68-423D137F15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0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Translation and Interpretation Services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27DD4-0309-4734-9C7D-37A69D54834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9132E-2F39-4782-9EF5-791163E35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28</a:t>
            </a:fld>
            <a:endParaRPr lang="en-US"/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875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en-US" dirty="0"/>
              <a:t>Sponsors are required to provide translation &amp; interpretation services as needed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Need for clear communication with persons with limited English proficiency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Translation may be needed when handling complaints and requests for Program information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State agency resource - </a:t>
            </a:r>
            <a:r>
              <a:rPr lang="en-US" altLang="en-US" dirty="0" err="1"/>
              <a:t>Masterword</a:t>
            </a:r>
            <a:r>
              <a:rPr lang="en-US" altLang="en-US" dirty="0"/>
              <a:t> Services, Inc.</a:t>
            </a:r>
          </a:p>
          <a:p>
            <a:pPr>
              <a:lnSpc>
                <a:spcPct val="150000"/>
              </a:lnSpc>
            </a:pPr>
            <a:r>
              <a:rPr lang="en-US" altLang="en-US" dirty="0"/>
              <a:t>Contact the State agency and we can assist.</a:t>
            </a:r>
          </a:p>
        </p:txBody>
      </p:sp>
    </p:spTree>
    <p:extLst>
      <p:ext uri="{BB962C8B-B14F-4D97-AF65-F5344CB8AC3E}">
        <p14:creationId xmlns:p14="http://schemas.microsoft.com/office/powerpoint/2010/main" val="226851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Health and Environment Inspections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D27DD4-0309-4734-9C7D-37A69D54834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9132E-2F39-4782-9EF5-791163E35F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29</a:t>
            </a:fld>
            <a:endParaRPr lang="en-US"/>
          </a:p>
        </p:txBody>
      </p:sp>
      <p:sp>
        <p:nvSpPr>
          <p:cNvPr id="72707" name="Content Placeholder 2"/>
          <p:cNvSpPr>
            <a:spLocks noGrp="1"/>
          </p:cNvSpPr>
          <p:nvPr>
            <p:ph idx="4294967295"/>
          </p:nvPr>
        </p:nvSpPr>
        <p:spPr>
          <a:xfrm>
            <a:off x="838200" y="1687513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altLang="en-US" dirty="0"/>
              <a:t>Conducted at the kitchen and meal site levels</a:t>
            </a:r>
          </a:p>
          <a:p>
            <a:r>
              <a:rPr lang="en-US" altLang="en-US" dirty="0"/>
              <a:t>ECECD- FNB Contracts with Professional Health Inspectors</a:t>
            </a:r>
          </a:p>
          <a:p>
            <a:pPr lvl="1"/>
            <a:r>
              <a:rPr lang="en-US" altLang="en-US" dirty="0"/>
              <a:t>Mr. James </a:t>
            </a:r>
            <a:r>
              <a:rPr lang="en-US" altLang="en-US" dirty="0" err="1"/>
              <a:t>Casaus</a:t>
            </a:r>
            <a:r>
              <a:rPr lang="en-US" altLang="en-US" dirty="0"/>
              <a:t> – 505-452-7600</a:t>
            </a:r>
          </a:p>
          <a:p>
            <a:pPr lvl="1"/>
            <a:r>
              <a:rPr lang="en-US" altLang="en-US" dirty="0"/>
              <a:t>Mr. Richard (Rick) Abreu – 505-429-1058</a:t>
            </a:r>
            <a:endParaRPr lang="en-US" altLang="en-US" dirty="0">
              <a:cs typeface="Calibri"/>
            </a:endParaRPr>
          </a:p>
          <a:p>
            <a:r>
              <a:rPr lang="en-US" altLang="en-US" dirty="0"/>
              <a:t>They will contact you to arrange a visit and discuss any special circumstances</a:t>
            </a:r>
          </a:p>
          <a:p>
            <a:r>
              <a:rPr lang="en-US" altLang="en-US" dirty="0"/>
              <a:t>Part of the administrative review process</a:t>
            </a:r>
          </a:p>
          <a:p>
            <a:r>
              <a:rPr lang="en-US" altLang="en-US" dirty="0"/>
              <a:t>Inspectors may ask for corrective action at the time of inspection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803B70-945E-4AD0-8411-729526F69F1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FDA56-C139-46E6-8A69-80CB285E2A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3</a:t>
            </a:fld>
            <a:endParaRPr lang="en-US"/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>
          <a:xfrm>
            <a:off x="838200" y="1541691"/>
            <a:ext cx="11312525" cy="4351338"/>
          </a:xfrm>
        </p:spPr>
        <p:txBody>
          <a:bodyPr/>
          <a:lstStyle/>
          <a:p>
            <a:r>
              <a:rPr lang="en-US" altLang="en-US" dirty="0"/>
              <a:t>Debra Candelaria – Program Manager</a:t>
            </a:r>
          </a:p>
          <a:p>
            <a:r>
              <a:rPr lang="en-US" altLang="en-US" dirty="0"/>
              <a:t>Christine Juancho – Senior Compliance Officer</a:t>
            </a:r>
          </a:p>
          <a:p>
            <a:r>
              <a:rPr lang="en-US" altLang="en-US" dirty="0"/>
              <a:t>Frank Quintana  &amp; Cassie Martinez – Compliance Officers</a:t>
            </a:r>
          </a:p>
          <a:p>
            <a:r>
              <a:rPr lang="en-US" altLang="en-US" dirty="0"/>
              <a:t>Laura Spencer – Nutrition Education Training Manager</a:t>
            </a:r>
          </a:p>
          <a:p>
            <a:r>
              <a:rPr lang="en-US" altLang="en-US" dirty="0"/>
              <a:t>Ronna Faris &amp; Brianna Castillo – Nutrition Staff</a:t>
            </a:r>
          </a:p>
          <a:p>
            <a:r>
              <a:rPr lang="en-US" altLang="en-US" dirty="0"/>
              <a:t>Lupita Perez – Financial Manager</a:t>
            </a:r>
          </a:p>
          <a:p>
            <a:r>
              <a:rPr lang="en-US" altLang="en-US" dirty="0"/>
              <a:t>Leticia Rodriquez – Business </a:t>
            </a:r>
            <a:r>
              <a:rPr lang="en-US" altLang="en-US" dirty="0" err="1"/>
              <a:t>Analyist</a:t>
            </a:r>
            <a:endParaRPr lang="en-US" alt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245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EPICS: Sponsor Lessons Learned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260BF-BF75-4BAF-9B56-59FE32E7ABD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4FB04-CD8B-41D0-A7A9-8249613FB5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30</a:t>
            </a:fld>
            <a:endParaRPr lang="en-US"/>
          </a:p>
        </p:txBody>
      </p:sp>
      <p:sp>
        <p:nvSpPr>
          <p:cNvPr id="74755" name="Content Placeholder 2"/>
          <p:cNvSpPr>
            <a:spLocks noGrp="1"/>
          </p:cNvSpPr>
          <p:nvPr>
            <p:ph idx="4294967295"/>
          </p:nvPr>
        </p:nvSpPr>
        <p:spPr>
          <a:xfrm>
            <a:off x="838200" y="1039812"/>
            <a:ext cx="10515600" cy="4351338"/>
          </a:xfrm>
        </p:spPr>
        <p:txBody>
          <a:bodyPr/>
          <a:lstStyle/>
          <a:p>
            <a:endParaRPr lang="en-US" altLang="en-US" dirty="0"/>
          </a:p>
          <a:p>
            <a:pPr>
              <a:spcAft>
                <a:spcPts val="1800"/>
              </a:spcAft>
            </a:pPr>
            <a:r>
              <a:rPr lang="en-US" altLang="en-US" dirty="0"/>
              <a:t>Adjust meal service capacities when notified by EPICS </a:t>
            </a:r>
            <a:r>
              <a:rPr lang="en-US" altLang="en-US" b="1" dirty="0"/>
              <a:t>– don’t put it off 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Double check meal service schedules at the site level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Ensure all your sites are approved</a:t>
            </a:r>
          </a:p>
          <a:p>
            <a:pPr>
              <a:spcAft>
                <a:spcPts val="1800"/>
              </a:spcAft>
            </a:pPr>
            <a:r>
              <a:rPr lang="en-US" altLang="en-US" dirty="0"/>
              <a:t>Submit your claims timely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5813431-1F1A-4A46-8A8F-F814F78C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428"/>
            <a:ext cx="12190476" cy="6857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6525"/>
            <a:ext cx="9982199" cy="128111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400" dirty="0"/>
              <a:t>Program Participation and Promotion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4A3E66-56CA-48E0-BC6C-071D702D6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BCCDE9-0565-44FE-BC91-E4284249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34E37A7-A2DC-4FC9-8C16-DD63A843F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0" y="1412939"/>
            <a:ext cx="7366000" cy="480731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>
          <a:xfrm>
            <a:off x="1051078" y="365125"/>
            <a:ext cx="10515600" cy="1325563"/>
          </a:xfrm>
        </p:spPr>
        <p:txBody>
          <a:bodyPr/>
          <a:lstStyle/>
          <a:p>
            <a:r>
              <a:rPr lang="en-US" altLang="en-US" b="1" dirty="0"/>
              <a:t>SFSP 2025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41FD35-C2D6-4873-B03F-EFCE4D6392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CFC210-DCB2-4830-A2AB-0C3A25AF9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C07A07A6-FE93-452B-A684-FF71628E1086}" type="slidenum">
              <a:rPr lang="en-US" dirty="0" smtClean="0"/>
              <a:pPr>
                <a:defRPr/>
              </a:pPr>
              <a:t>32</a:t>
            </a:fld>
            <a:endParaRPr lang="en-US" dirty="0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988B8BA7-C8D1-428B-9AD9-9568223474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297818"/>
              </p:ext>
            </p:extLst>
          </p:nvPr>
        </p:nvGraphicFramePr>
        <p:xfrm>
          <a:off x="1051078" y="1680205"/>
          <a:ext cx="8461222" cy="291719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95760">
                  <a:extLst>
                    <a:ext uri="{9D8B030D-6E8A-4147-A177-3AD203B41FA5}">
                      <a16:colId xmlns:a16="http://schemas.microsoft.com/office/drawing/2014/main" val="772738547"/>
                    </a:ext>
                  </a:extLst>
                </a:gridCol>
                <a:gridCol w="3565462">
                  <a:extLst>
                    <a:ext uri="{9D8B030D-6E8A-4147-A177-3AD203B41FA5}">
                      <a16:colId xmlns:a16="http://schemas.microsoft.com/office/drawing/2014/main" val="4292025986"/>
                    </a:ext>
                  </a:extLst>
                </a:gridCol>
              </a:tblGrid>
              <a:tr h="490724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Summer 2025</a:t>
                      </a:r>
                    </a:p>
                  </a:txBody>
                  <a:tcPr>
                    <a:solidFill>
                      <a:srgbClr val="06496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</a:rPr>
                        <a:t>Number/Value</a:t>
                      </a:r>
                    </a:p>
                  </a:txBody>
                  <a:tcPr>
                    <a:solidFill>
                      <a:srgbClr val="0649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497528"/>
                  </a:ext>
                </a:extLst>
              </a:tr>
              <a:tr h="500980">
                <a:tc>
                  <a:txBody>
                    <a:bodyPr/>
                    <a:lstStyle/>
                    <a:p>
                      <a:r>
                        <a:rPr lang="en-US" sz="2000" dirty="0"/>
                        <a:t>Sponsors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473955"/>
                  </a:ext>
                </a:extLst>
              </a:tr>
              <a:tr h="604902">
                <a:tc>
                  <a:txBody>
                    <a:bodyPr/>
                    <a:lstStyle/>
                    <a:p>
                      <a:r>
                        <a:rPr lang="en-US" sz="2000" dirty="0"/>
                        <a:t>Sites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821973"/>
                  </a:ext>
                </a:extLst>
              </a:tr>
              <a:tr h="715687">
                <a:tc>
                  <a:txBody>
                    <a:bodyPr/>
                    <a:lstStyle/>
                    <a:p>
                      <a:r>
                        <a:rPr lang="en-US" sz="2000" dirty="0"/>
                        <a:t>Meals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703323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376952"/>
                  </a:ext>
                </a:extLst>
              </a:tr>
              <a:tr h="604902">
                <a:tc>
                  <a:txBody>
                    <a:bodyPr/>
                    <a:lstStyle/>
                    <a:p>
                      <a:r>
                        <a:rPr lang="en-US" sz="2000" dirty="0"/>
                        <a:t>Reimbursement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 &gt; $3,221.334.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57037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Statewide Announcement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260BF-BF75-4BAF-9B56-59FE32E7ABD5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4FB04-CD8B-41D0-A7A9-8249613FB51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33</a:t>
            </a:fld>
            <a:endParaRPr lang="en-US"/>
          </a:p>
        </p:txBody>
      </p:sp>
      <p:sp>
        <p:nvSpPr>
          <p:cNvPr id="74755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39432"/>
            <a:ext cx="10515600" cy="3785191"/>
          </a:xfrm>
        </p:spPr>
        <p:txBody>
          <a:bodyPr/>
          <a:lstStyle/>
          <a:p>
            <a:r>
              <a:rPr lang="en-US" altLang="en-US" dirty="0"/>
              <a:t>Public announcement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https://www.nmececd.org</a:t>
            </a:r>
          </a:p>
          <a:p>
            <a:pPr lvl="1">
              <a:lnSpc>
                <a:spcPct val="150000"/>
              </a:lnSpc>
            </a:pPr>
            <a:r>
              <a:rPr lang="en-US" altLang="en-US" dirty="0"/>
              <a:t>https://www.newmexico.gov</a:t>
            </a:r>
          </a:p>
          <a:p>
            <a:pPr lvl="1">
              <a:lnSpc>
                <a:spcPct val="150000"/>
              </a:lnSpc>
              <a:spcAft>
                <a:spcPts val="1200"/>
              </a:spcAft>
            </a:pPr>
            <a:r>
              <a:rPr lang="en-US" altLang="en-US" dirty="0"/>
              <a:t>https://www.summerfoodnm.org</a:t>
            </a:r>
          </a:p>
          <a:p>
            <a:pPr marL="457200" lvl="1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33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F01FD-2C61-69A3-D545-E3CBB5E5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367993-432B-C3C2-85FE-905A5B5BBE7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1ABF5D-BD24-559F-73BC-F469A1AE29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34</a:t>
            </a:fld>
            <a:endParaRPr lang="en-US"/>
          </a:p>
        </p:txBody>
      </p:sp>
      <p:pic>
        <p:nvPicPr>
          <p:cNvPr id="5" name="ECECD22">
            <a:hlinkClick r:id="" action="ppaction://media"/>
            <a:extLst>
              <a:ext uri="{FF2B5EF4-FFF2-40B4-BE49-F238E27FC236}">
                <a16:creationId xmlns:a16="http://schemas.microsoft.com/office/drawing/2014/main" id="{A2557EAA-BD6F-1BBC-AB07-49F8645B2C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70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SFSP 04-2011:</a:t>
            </a:r>
            <a:br>
              <a:rPr lang="en-US" dirty="0"/>
            </a:br>
            <a:r>
              <a:rPr lang="en-US" dirty="0"/>
              <a:t>Mandatory Outreach for All Sponsors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Schools are required to provide notice to families of the availability of summer meals in the area before the end of every school year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Non-Schools must </a:t>
            </a:r>
            <a:r>
              <a:rPr lang="en-US" u="sng" dirty="0"/>
              <a:t>work with their area school district</a:t>
            </a:r>
            <a:r>
              <a:rPr lang="en-US" dirty="0"/>
              <a:t> to provide information to the public about their own meal site locations and times</a:t>
            </a:r>
          </a:p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en-US" dirty="0"/>
              <a:t>We will ask you to provide documentation (such as a copy of an email) to show that you have provided information to your school district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268" l="0" r="100000">
                        <a14:foregroundMark x1="84420" y1="7104" x2="84420" y2="7104"/>
                        <a14:foregroundMark x1="89855" y1="32240" x2="89855" y2="32240"/>
                        <a14:foregroundMark x1="91304" y1="57923" x2="91304" y2="57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473" flipH="1">
            <a:off x="1368628" y="4938712"/>
            <a:ext cx="2628900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Title 6"/>
          <p:cNvSpPr>
            <a:spLocks noGrp="1"/>
          </p:cNvSpPr>
          <p:nvPr>
            <p:ph type="title"/>
          </p:nvPr>
        </p:nvSpPr>
        <p:spPr>
          <a:xfrm>
            <a:off x="175591" y="136525"/>
            <a:ext cx="10515600" cy="1325563"/>
          </a:xfrm>
        </p:spPr>
        <p:txBody>
          <a:bodyPr/>
          <a:lstStyle/>
          <a:p>
            <a:r>
              <a:rPr lang="en-US" altLang="en-US" b="1" dirty="0">
                <a:solidFill>
                  <a:srgbClr val="C00000"/>
                </a:solidFill>
              </a:rPr>
              <a:t>Claim-Submittal Guidance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076F09-5773-42FB-AC56-8F53D0BA005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F423D0-EB88-42A6-83A4-2CA0A74910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36</a:t>
            </a:fld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6835B76-5DAD-5A9A-7F3C-9D409A8755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40953"/>
              </p:ext>
            </p:extLst>
          </p:nvPr>
        </p:nvGraphicFramePr>
        <p:xfrm>
          <a:off x="5787483" y="136524"/>
          <a:ext cx="6404517" cy="69556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554172" imgH="7634801" progId="Word.Document.12">
                  <p:embed/>
                </p:oleObj>
              </mc:Choice>
              <mc:Fallback>
                <p:oleObj name="Document" r:id="rId3" imgW="6554172" imgH="7634801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6835B76-5DAD-5A9A-7F3C-9D409A8755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87483" y="136524"/>
                        <a:ext cx="6404517" cy="69556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/>
              <a:t>2025 Payment Run Schedule</a:t>
            </a:r>
            <a:br>
              <a:rPr lang="en-US" dirty="0"/>
            </a:br>
            <a:endParaRPr lang="en-US" sz="24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D34AF4-6197-4873-B133-114DF0B3E8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B1167-1AC4-4CB3-AD41-445AE318C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067500-6586-4E15-879C-F390A67EC20B}"/>
              </a:ext>
            </a:extLst>
          </p:cNvPr>
          <p:cNvSpPr/>
          <p:nvPr/>
        </p:nvSpPr>
        <p:spPr>
          <a:xfrm>
            <a:off x="10216242" y="-481788"/>
            <a:ext cx="2275115" cy="688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25E4E2BD-1891-4985-B12D-35D9725D9164}"/>
              </a:ext>
            </a:extLst>
          </p:cNvPr>
          <p:cNvSpPr txBox="1">
            <a:spLocks/>
          </p:cNvSpPr>
          <p:nvPr/>
        </p:nvSpPr>
        <p:spPr>
          <a:xfrm>
            <a:off x="11190514" y="-137480"/>
            <a:ext cx="2601686" cy="528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B12524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en-US" sz="2000" dirty="0">
                <a:solidFill>
                  <a:srgbClr val="C00000"/>
                </a:solidFill>
              </a:rPr>
              <a:t>2025</a:t>
            </a:r>
            <a:endParaRPr lang="en-US" altLang="en-US" sz="1400" dirty="0">
              <a:solidFill>
                <a:srgbClr val="C00000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813FB6F0-48ED-B45E-44D2-A4AC490927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9915459"/>
              </p:ext>
            </p:extLst>
          </p:nvPr>
        </p:nvGraphicFramePr>
        <p:xfrm>
          <a:off x="256478" y="1293540"/>
          <a:ext cx="11935522" cy="6077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647" imgH="5829096" progId="Acrobat.Document.DC">
                  <p:embed/>
                </p:oleObj>
              </mc:Choice>
              <mc:Fallback>
                <p:oleObj name="Acrobat Document" r:id="rId2" imgW="7543647" imgH="5829096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813FB6F0-48ED-B45E-44D2-A4AC490927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478" y="1293540"/>
                        <a:ext cx="11935522" cy="6077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877276-087D-4439-2C1D-8AFFB67DCB3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  <a:p>
            <a:pPr lvl="1"/>
            <a:r>
              <a:rPr lang="en-US" sz="2400" dirty="0">
                <a:solidFill>
                  <a:srgbClr val="229787"/>
                </a:solidFill>
              </a:rPr>
              <a:t>Manual Check vs. ACH Direct Deposit</a:t>
            </a:r>
          </a:p>
          <a:p>
            <a:pPr lvl="1"/>
            <a:r>
              <a:rPr lang="en-US" sz="2400" dirty="0">
                <a:solidFill>
                  <a:srgbClr val="229787"/>
                </a:solidFill>
              </a:rPr>
              <a:t>Timeframe Difference</a:t>
            </a:r>
          </a:p>
          <a:p>
            <a:r>
              <a:rPr lang="en-US" dirty="0"/>
              <a:t>Changes</a:t>
            </a:r>
          </a:p>
          <a:p>
            <a:pPr lvl="1"/>
            <a:r>
              <a:rPr lang="en-US" sz="2400" dirty="0">
                <a:solidFill>
                  <a:srgbClr val="229787"/>
                </a:solidFill>
              </a:rPr>
              <a:t>Past, Present, Future</a:t>
            </a:r>
          </a:p>
          <a:p>
            <a:pPr lvl="1"/>
            <a:r>
              <a:rPr lang="en-US" sz="2400" dirty="0">
                <a:solidFill>
                  <a:srgbClr val="229787"/>
                </a:solidFill>
              </a:rPr>
              <a:t>EPICS and SHARE</a:t>
            </a:r>
          </a:p>
          <a:p>
            <a:r>
              <a:rPr lang="en-US" dirty="0"/>
              <a:t>W9</a:t>
            </a:r>
          </a:p>
          <a:p>
            <a:pPr lvl="1"/>
            <a:r>
              <a:rPr lang="en-US" sz="2400" dirty="0">
                <a:solidFill>
                  <a:srgbClr val="229787"/>
                </a:solidFill>
              </a:rPr>
              <a:t>ALL Changes</a:t>
            </a:r>
          </a:p>
          <a:p>
            <a:pPr lvl="1"/>
            <a:r>
              <a:rPr lang="en-US" sz="2400" dirty="0">
                <a:solidFill>
                  <a:srgbClr val="229787"/>
                </a:solidFill>
              </a:rPr>
              <a:t>Be sure all items needed are provided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96DDA2-FCFD-4C65-BA47-E7B9F8D62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6BFFD32-645F-4D14-4015-A01425EE2983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24251519"/>
              </p:ext>
            </p:extLst>
          </p:nvPr>
        </p:nvGraphicFramePr>
        <p:xfrm>
          <a:off x="6019800" y="1954531"/>
          <a:ext cx="2287715" cy="323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829224" imgH="7543800" progId="Acrobat.Document.DC">
                  <p:embed/>
                </p:oleObj>
              </mc:Choice>
              <mc:Fallback>
                <p:oleObj name="Acrobat Document" r:id="rId2" imgW="5829224" imgH="7543800" progId="Acrobat.Document.DC">
                  <p:embed/>
                  <p:pic>
                    <p:nvPicPr>
                      <p:cNvPr id="7" name="Content Placeholder 6">
                        <a:extLst>
                          <a:ext uri="{FF2B5EF4-FFF2-40B4-BE49-F238E27FC236}">
                            <a16:creationId xmlns:a16="http://schemas.microsoft.com/office/drawing/2014/main" id="{66BFFD32-645F-4D14-4015-A01425EE2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019800" y="1954531"/>
                        <a:ext cx="2287715" cy="3239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Content Placeholder 10" descr="A close-up of a tax return&#10;&#10;Description automatically generated">
            <a:extLst>
              <a:ext uri="{FF2B5EF4-FFF2-40B4-BE49-F238E27FC236}">
                <a16:creationId xmlns:a16="http://schemas.microsoft.com/office/drawing/2014/main" id="{C8ED329F-F396-5313-4189-A8B0636C3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516" y="1954531"/>
            <a:ext cx="3244248" cy="3088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6A11FC-681D-BE10-D9CD-6A63C5331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61" y="585862"/>
            <a:ext cx="4661323" cy="115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86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744A8-E111-4BFD-A031-816331007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63FF-8416-1714-D6C3-15299E931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SFSP Online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428705-C5D0-0352-D13A-E4D9E8E3655C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8D6E10-934F-6070-AB1F-B4AADF9A766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70CD8A-B08E-024A-ABDE-9439F4030B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675" name="Content Placeholder 2">
            <a:extLst>
              <a:ext uri="{FF2B5EF4-FFF2-40B4-BE49-F238E27FC236}">
                <a16:creationId xmlns:a16="http://schemas.microsoft.com/office/drawing/2014/main" id="{E0725309-849E-B873-E668-C8499DFF30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541691"/>
            <a:ext cx="11312525" cy="4351338"/>
          </a:xfrm>
        </p:spPr>
        <p:txBody>
          <a:bodyPr/>
          <a:lstStyle/>
          <a:p>
            <a:r>
              <a:rPr lang="en-US" altLang="en-US" dirty="0"/>
              <a:t>All forms are available on-line</a:t>
            </a:r>
          </a:p>
          <a:p>
            <a:r>
              <a:rPr lang="en-US" altLang="en-US" dirty="0"/>
              <a:t>All resources are available on-line</a:t>
            </a:r>
          </a:p>
          <a:p>
            <a:r>
              <a:rPr lang="en-US" altLang="en-US" dirty="0"/>
              <a:t>All training slides are available on-line</a:t>
            </a:r>
          </a:p>
          <a:p>
            <a:r>
              <a:rPr lang="en-US" altLang="en-US" dirty="0">
                <a:hlinkClick r:id="rId2"/>
              </a:rPr>
              <a:t>https://summerfoodnm.org/sponsors</a:t>
            </a:r>
            <a:endParaRPr lang="en-US" altLang="en-US" dirty="0"/>
          </a:p>
          <a:p>
            <a:pPr lvl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8144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2EC7-CB46-6053-5EFD-338691C3A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Functionality for Assurances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B257A3-909E-FB8C-667F-9373D162F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Sponsors will need to provide their Congressional District #</a:t>
            </a:r>
          </a:p>
          <a:p>
            <a:r>
              <a:rPr lang="en-US" sz="3200" dirty="0"/>
              <a:t>Please include the Meal Service Type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DC0EA-FBBF-FEEF-7E1D-C92839BEF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EE07F-D0DE-A801-2BF5-B9CD35B00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96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A8F74-D66D-CF20-EBF5-63875D5BF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DE2C9-B5CD-6B68-9D91-FCC7C2C1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523" y="99120"/>
            <a:ext cx="8037655" cy="805059"/>
          </a:xfrm>
        </p:spPr>
        <p:txBody>
          <a:bodyPr>
            <a:normAutofit/>
          </a:bodyPr>
          <a:lstStyle/>
          <a:p>
            <a:r>
              <a:rPr lang="en-US" b="1" dirty="0"/>
              <a:t>Added Assurances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3D6420-A995-0A0E-9698-F5E783105E8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8FEDB8-9109-3303-ED6A-4820EDCEDC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 descr="Graphical user interface, application&#10;&#10;AI-generated content may be incorrect.">
            <a:extLst>
              <a:ext uri="{FF2B5EF4-FFF2-40B4-BE49-F238E27FC236}">
                <a16:creationId xmlns:a16="http://schemas.microsoft.com/office/drawing/2014/main" id="{506356B4-24A1-992D-2082-18581FFE1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180" y="901352"/>
            <a:ext cx="9516803" cy="5817296"/>
          </a:xfrm>
          <a:prstGeom prst="rect">
            <a:avLst/>
          </a:prstGeom>
        </p:spPr>
      </p:pic>
      <p:pic>
        <p:nvPicPr>
          <p:cNvPr id="10" name="Picture 9" descr="Red Arrow Left Transparent Clipart - Full Size Clipart (#5432710) - PinClipart">
            <a:extLst>
              <a:ext uri="{FF2B5EF4-FFF2-40B4-BE49-F238E27FC236}">
                <a16:creationId xmlns:a16="http://schemas.microsoft.com/office/drawing/2014/main" id="{A551208D-FFD0-980A-FCCD-2C95DA27B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478" y="3535729"/>
            <a:ext cx="785446" cy="274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Red Arrow Left Transparent Clipart - Full Size Clipart (#5432710) - PinClipart">
            <a:extLst>
              <a:ext uri="{FF2B5EF4-FFF2-40B4-BE49-F238E27FC236}">
                <a16:creationId xmlns:a16="http://schemas.microsoft.com/office/drawing/2014/main" id="{9837AF5F-D9DF-9124-9414-2A03E7919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92" y="1606063"/>
            <a:ext cx="785446" cy="2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77CB371-8BE6-AC75-564A-3EDAEEF62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604299"/>
              </p:ext>
            </p:extLst>
          </p:nvPr>
        </p:nvGraphicFramePr>
        <p:xfrm>
          <a:off x="6547338" y="1509933"/>
          <a:ext cx="2349305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9305">
                  <a:extLst>
                    <a:ext uri="{9D8B030D-6E8A-4147-A177-3AD203B41FA5}">
                      <a16:colId xmlns:a16="http://schemas.microsoft.com/office/drawing/2014/main" val="237566095"/>
                    </a:ext>
                  </a:extLst>
                </a:gridCol>
              </a:tblGrid>
              <a:tr h="274272">
                <a:tc>
                  <a:txBody>
                    <a:bodyPr/>
                    <a:lstStyle/>
                    <a:p>
                      <a:r>
                        <a:rPr lang="en-US" dirty="0"/>
                        <a:t>Meal Service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701631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5D52DF3-C8B3-98AE-FAE1-80DED7937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645" y="2026680"/>
            <a:ext cx="748664" cy="26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3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64EFA-2B8D-6FD2-C9CF-48F11C912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43B9-7016-B95A-FB81-E087D5DC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3" y="44132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/>
              <a:t>Congressional District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25B76B-BA77-6D8F-AB81-C72F53046F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696983-B0F9-E37F-79DA-A195F4AA4F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 descr="Diagram&#10;&#10;AI-generated content may be incorrect.">
            <a:extLst>
              <a:ext uri="{FF2B5EF4-FFF2-40B4-BE49-F238E27FC236}">
                <a16:creationId xmlns:a16="http://schemas.microsoft.com/office/drawing/2014/main" id="{9CC83FB9-9C57-CC2D-E962-78E59B97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062" y="0"/>
            <a:ext cx="7047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6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E720B-0CD6-1BCB-A109-7FAC36A5B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6"/>
            <a:ext cx="10515600" cy="1117844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Project Detail Description will be added to the Approval Letter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C19C6A-0A1A-C483-8083-B6B0092AD70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7AD00-7B60-479C-F337-56E92AD1081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Graphical user interface, text&#10;&#10;AI-generated content may be incorrect.">
            <a:extLst>
              <a:ext uri="{FF2B5EF4-FFF2-40B4-BE49-F238E27FC236}">
                <a16:creationId xmlns:a16="http://schemas.microsoft.com/office/drawing/2014/main" id="{0936A681-6332-A821-C553-A6008A2FA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8713694" cy="7713785"/>
          </a:xfrm>
          <a:prstGeom prst="rect">
            <a:avLst/>
          </a:prstGeom>
        </p:spPr>
      </p:pic>
      <p:pic>
        <p:nvPicPr>
          <p:cNvPr id="7" name="Picture 6" descr="Red Arrow Left Transparent Clipart - Full Size Clipart (#5432710) - PinClipart">
            <a:extLst>
              <a:ext uri="{FF2B5EF4-FFF2-40B4-BE49-F238E27FC236}">
                <a16:creationId xmlns:a16="http://schemas.microsoft.com/office/drawing/2014/main" id="{213999D5-C9AD-72DF-09B8-B2DC04AA2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8241325" y="5995377"/>
            <a:ext cx="785446" cy="36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1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C95080-F100-3EF6-A0E5-6344354DE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B2A40-F949-7344-20B7-1700D3B92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5B10F-AB6D-07A0-A688-D5E3E718E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0CD8A-B08E-024A-ABDE-9439F4030BF1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8CFFC3E6-3D58-B2F6-AE71-C850B2AFE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8644" cy="6858000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B2F290EA-5F35-52E1-53BA-A43D808E1620}"/>
              </a:ext>
            </a:extLst>
          </p:cNvPr>
          <p:cNvSpPr/>
          <p:nvPr/>
        </p:nvSpPr>
        <p:spPr>
          <a:xfrm>
            <a:off x="5429839" y="2564091"/>
            <a:ext cx="5590096" cy="1272617"/>
          </a:xfrm>
          <a:prstGeom prst="lef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FSP Resources at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summerfoodnm.org/sponsors/program-resources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915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ECD_Presentation_template" id="{A59C2A28-A54F-E841-916C-2206BAC504D2}" vid="{1AF73A36-E511-7245-A020-3B69A73EEA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A1E017B6EC3F4397DA8617428230A5" ma:contentTypeVersion="17" ma:contentTypeDescription="Create a new document." ma:contentTypeScope="" ma:versionID="65ce9d49f62b83b0706a38ad2f595319">
  <xsd:schema xmlns:xsd="http://www.w3.org/2001/XMLSchema" xmlns:xs="http://www.w3.org/2001/XMLSchema" xmlns:p="http://schemas.microsoft.com/office/2006/metadata/properties" xmlns:ns2="2c38b65d-5a07-491d-a170-02292b3b8e60" xmlns:ns3="1d4c4705-e3fc-4088-bba0-4b35d52be7d4" targetNamespace="http://schemas.microsoft.com/office/2006/metadata/properties" ma:root="true" ma:fieldsID="d03b82982295161e0ca35bee695a29f4" ns2:_="" ns3:_="">
    <xsd:import namespace="2c38b65d-5a07-491d-a170-02292b3b8e60"/>
    <xsd:import namespace="1d4c4705-e3fc-4088-bba0-4b35d52be7d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Note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8b65d-5a07-491d-a170-02292b3b8e6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d10bbf41-8424-4f7f-988f-2ddf88b5ee04}" ma:internalName="TaxCatchAll" ma:showField="CatchAllData" ma:web="2c38b65d-5a07-491d-a170-02292b3b8e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4c4705-e3fc-4088-bba0-4b35d52be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Notes" ma:index="18" nillable="true" ma:displayName="Notes" ma:format="Dropdown" ma:internalName="Notes">
      <xsd:simpleType>
        <xsd:restriction base="dms:Text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dcca1d-aa7a-4aa4-88bd-88f0d812d4a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otes xmlns="1d4c4705-e3fc-4088-bba0-4b35d52be7d4" xsi:nil="true"/>
    <TaxCatchAll xmlns="2c38b65d-5a07-491d-a170-02292b3b8e60" xsi:nil="true"/>
    <lcf76f155ced4ddcb4097134ff3c332f xmlns="1d4c4705-e3fc-4088-bba0-4b35d52be7d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1376858-9727-4D58-B5CC-47CD088F6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38b65d-5a07-491d-a170-02292b3b8e60"/>
    <ds:schemaRef ds:uri="1d4c4705-e3fc-4088-bba0-4b35d52be7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B79B02-31CA-4E15-B011-B9E05B713B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FB434F-13C4-4C93-A920-A373A1F3A0F6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purl.org/dc/terms/"/>
    <ds:schemaRef ds:uri="2c38b65d-5a07-491d-a170-02292b3b8e60"/>
    <ds:schemaRef ds:uri="http://purl.org/dc/dcmitype/"/>
    <ds:schemaRef ds:uri="http://schemas.openxmlformats.org/package/2006/metadata/core-properties"/>
    <ds:schemaRef ds:uri="1d4c4705-e3fc-4088-bba0-4b35d52be7d4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04aa6bf4-d436-426f-bfa4-04b7a70e60ff}" enabled="0" method="" siteId="{04aa6bf4-d436-426f-bfa4-04b7a70e60f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13964</TotalTime>
  <Words>1200</Words>
  <Application>Microsoft Office PowerPoint</Application>
  <PresentationFormat>Widescreen</PresentationFormat>
  <Paragraphs>241</Paragraphs>
  <Slides>38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.Lucida Grande UI Regular</vt:lpstr>
      <vt:lpstr>Arial</vt:lpstr>
      <vt:lpstr>Calibri</vt:lpstr>
      <vt:lpstr>System Font Regular</vt:lpstr>
      <vt:lpstr>Times New Roman</vt:lpstr>
      <vt:lpstr>Office Theme</vt:lpstr>
      <vt:lpstr>Document</vt:lpstr>
      <vt:lpstr>Acrobat Document</vt:lpstr>
      <vt:lpstr>Early Childhood Education and Care Department </vt:lpstr>
      <vt:lpstr>WELCOME to the   SUMMER FOOD SERVICE PROGRAM for CHILDREN (SFSP) 2025</vt:lpstr>
      <vt:lpstr>Introductions</vt:lpstr>
      <vt:lpstr>SFSP Online</vt:lpstr>
      <vt:lpstr>New Functionality for Assurances</vt:lpstr>
      <vt:lpstr>Added Assurances </vt:lpstr>
      <vt:lpstr>Congressional District</vt:lpstr>
      <vt:lpstr>Project Detail Description will be added to the Approval Letter</vt:lpstr>
      <vt:lpstr>PowerPoint Presentation</vt:lpstr>
      <vt:lpstr>USDA Handbooks</vt:lpstr>
      <vt:lpstr>Overviews for Program Requirements</vt:lpstr>
      <vt:lpstr>Financial Guidance</vt:lpstr>
      <vt:lpstr>Allowable and Unallowable Costs</vt:lpstr>
      <vt:lpstr>USDA Foods</vt:lpstr>
      <vt:lpstr>Site Posters</vt:lpstr>
      <vt:lpstr>And Justice for All Poster (AJA)</vt:lpstr>
      <vt:lpstr>2025 Summer Food  Service Program        Reminders</vt:lpstr>
      <vt:lpstr>Permanent Agreement</vt:lpstr>
      <vt:lpstr>Site Capacity Adjustments (CAPS)</vt:lpstr>
      <vt:lpstr>2025 Summer Food  Service Program        Updates</vt:lpstr>
      <vt:lpstr>DUNS Number will no longer be used by FNB </vt:lpstr>
      <vt:lpstr>PowerPoint Presentation</vt:lpstr>
      <vt:lpstr>SFSP Non-Congregate Meal Service 2025 </vt:lpstr>
      <vt:lpstr>Streamlining Requirements and Improving Integrity  in the SFSP – Final Rule </vt:lpstr>
      <vt:lpstr>2025 SFSP Reimbursement Rates</vt:lpstr>
      <vt:lpstr>Mileage Rates</vt:lpstr>
      <vt:lpstr>2025 Summer Food  Service Program   General  Information</vt:lpstr>
      <vt:lpstr>Translation and Interpretation Services</vt:lpstr>
      <vt:lpstr>Health and Environment Inspections</vt:lpstr>
      <vt:lpstr>EPICS: Sponsor Lessons Learned</vt:lpstr>
      <vt:lpstr>Program Participation and Promotion</vt:lpstr>
      <vt:lpstr>SFSP 2025</vt:lpstr>
      <vt:lpstr>Statewide Announcement</vt:lpstr>
      <vt:lpstr>PowerPoint Presentation</vt:lpstr>
      <vt:lpstr>SFSP 04-2011: Mandatory Outreach for All Sponsors</vt:lpstr>
      <vt:lpstr>Claim-Submittal Guidance</vt:lpstr>
      <vt:lpstr>2025 Payment Run Schedule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Neal</dc:creator>
  <cp:lastModifiedBy>Martinez, Cassie, ECECD</cp:lastModifiedBy>
  <cp:revision>259</cp:revision>
  <cp:lastPrinted>2024-01-24T16:11:39Z</cp:lastPrinted>
  <dcterms:created xsi:type="dcterms:W3CDTF">2020-09-09T17:51:13Z</dcterms:created>
  <dcterms:modified xsi:type="dcterms:W3CDTF">2025-03-11T21:36:53Z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0x010100BDA1E017B6EC3F4397DA8617428230A5</vt:lpwstr>
  </property>
  <property fmtid="{D5CDD505-2E9C-101B-9397-08002B2CF9AE}" pid="3" name="MediaServiceImageTags">
    <vt:lpwstr/>
  </property>
</Properties>
</file>